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56" r:id="rId6"/>
    <p:sldId id="267" r:id="rId7"/>
    <p:sldId id="265" r:id="rId8"/>
    <p:sldId id="263" r:id="rId9"/>
    <p:sldId id="264" r:id="rId10"/>
    <p:sldId id="266" r:id="rId11"/>
    <p:sldId id="262" r:id="rId12"/>
    <p:sldId id="268" r:id="rId13"/>
    <p:sldId id="269" r:id="rId14"/>
    <p:sldId id="270" r:id="rId15"/>
    <p:sldId id="271" r:id="rId16"/>
    <p:sldId id="272" r:id="rId17"/>
  </p:sldIdLst>
  <p:sldSz cx="6858000" cy="9144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5pPr>
    <a:lvl6pPr marL="2286000" algn="l" defTabSz="457200" rtl="0" eaLnBrk="1" latinLnBrk="0" hangingPunct="1">
      <a:defRPr sz="14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6pPr>
    <a:lvl7pPr marL="2743200" algn="l" defTabSz="457200" rtl="0" eaLnBrk="1" latinLnBrk="0" hangingPunct="1">
      <a:defRPr sz="14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7pPr>
    <a:lvl8pPr marL="3200400" algn="l" defTabSz="457200" rtl="0" eaLnBrk="1" latinLnBrk="0" hangingPunct="1">
      <a:defRPr sz="14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8pPr>
    <a:lvl9pPr marL="3657600" algn="l" defTabSz="457200" rtl="0" eaLnBrk="1" latinLnBrk="0" hangingPunct="1">
      <a:defRPr sz="1400" b="1" kern="1200">
        <a:solidFill>
          <a:schemeClr val="tx1"/>
        </a:solidFill>
        <a:latin typeface="Comic Sans M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1" autoAdjust="0"/>
    <p:restoredTop sz="94604"/>
  </p:normalViewPr>
  <p:slideViewPr>
    <p:cSldViewPr>
      <p:cViewPr>
        <p:scale>
          <a:sx n="120" d="100"/>
          <a:sy n="120" d="100"/>
        </p:scale>
        <p:origin x="1448" y="-8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1838" y="744538"/>
            <a:ext cx="27940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fld id="{965C68A7-6230-7E48-AB37-23F5C273D0C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09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11D8F-F549-9C4B-8D2A-621BF8B2E52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95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4C3E7-FF7C-B646-904B-4D0883527BA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97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8A3C5-5310-CA49-B4A0-1444A7354BD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25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D838-FD97-4343-B7BF-CBA69A4C2C9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30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B7AD4-82F5-124D-9088-2B7BB4E60E7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50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C2430-873C-FE45-A8C1-C5B126AB27F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93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16E65-1101-AF4D-8054-5E01AEB247C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44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01CBF-7FA5-BB44-AEFA-65A657B733C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01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03B30-681F-1D4C-BBDC-7B05AAADD59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76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951A9-3396-6341-8F49-4A5D265BC05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18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3371D-0263-D54C-946D-1ADCDCEED8A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82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675688"/>
            <a:ext cx="1428750" cy="2651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675688"/>
            <a:ext cx="2171700" cy="2651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675688"/>
            <a:ext cx="1428750" cy="2651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Arial" charset="0"/>
              </a:defRPr>
            </a:lvl1pPr>
          </a:lstStyle>
          <a:p>
            <a:fld id="{088C2E86-0670-0E43-808D-6EB0BC4EA585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8545-8B1B-6041-9E8A-60A4FFFE574C}" type="slidenum">
              <a:rPr lang="fr-FR"/>
              <a:pPr/>
              <a:t>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>
                <a:off x="381000" y="428625"/>
                <a:ext cx="6048375" cy="49064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66700" indent="-2667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812800" indent="-2794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2200275" indent="-609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3082925" indent="-609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3871913" indent="-609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329113" indent="-609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4786313" indent="-609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5243513" indent="-609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5700713" indent="-609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fr-FR" sz="1800" dirty="0">
                    <a:solidFill>
                      <a:srgbClr val="000000"/>
                    </a:solidFill>
                    <a:latin typeface="Comic Sans MS" charset="0"/>
                  </a:rPr>
                  <a:t>La diode MOS.</a:t>
                </a:r>
              </a:p>
              <a:p>
                <a:pPr eaLnBrk="1" hangingPunct="1">
                  <a:spcBef>
                    <a:spcPct val="20000"/>
                  </a:spcBef>
                </a:pPr>
                <a:endParaRPr lang="fr-FR" sz="1400" dirty="0">
                  <a:solidFill>
                    <a:srgbClr val="000000"/>
                  </a:solidFill>
                  <a:latin typeface="Comic Sans MS" charset="0"/>
                </a:endParaRPr>
              </a:p>
              <a:p>
                <a:pPr eaLnBrk="1" hangingPunct="1">
                  <a:spcBef>
                    <a:spcPct val="20000"/>
                  </a:spcBef>
                  <a:buFont typeface="Symbol" charset="0"/>
                  <a:buNone/>
                </a:pPr>
                <a:r>
                  <a:rPr lang="fr-FR" sz="1400" dirty="0">
                    <a:solidFill>
                      <a:srgbClr val="000000"/>
                    </a:solidFill>
                    <a:latin typeface="Comic Sans MS" charset="0"/>
                    <a:sym typeface="Symbol" charset="0"/>
                  </a:rPr>
                  <a:t>I. Généralités – Réalisation.</a:t>
                </a:r>
              </a:p>
              <a:p>
                <a:pPr eaLnBrk="1" hangingPunct="1">
                  <a:spcBef>
                    <a:spcPct val="20000"/>
                  </a:spcBef>
                  <a:buFont typeface="Symbol" charset="0"/>
                  <a:buNone/>
                </a:pPr>
                <a:endParaRPr lang="fr-FR" sz="1400" dirty="0">
                  <a:solidFill>
                    <a:srgbClr val="000000"/>
                  </a:solidFill>
                  <a:latin typeface="Comic Sans MS" charset="0"/>
                  <a:sym typeface="Symbol" charset="0"/>
                </a:endParaRPr>
              </a:p>
              <a:p>
                <a:pPr eaLnBrk="1" hangingPunct="1">
                  <a:spcBef>
                    <a:spcPct val="20000"/>
                  </a:spcBef>
                  <a:buFont typeface="Wingdings" charset="0"/>
                  <a:buChar char="§"/>
                </a:pPr>
                <a:r>
                  <a:rPr lang="en-US" sz="1400" dirty="0">
                    <a:solidFill>
                      <a:srgbClr val="000000"/>
                    </a:solidFill>
                    <a:latin typeface="Comic Sans MS" charset="0"/>
                    <a:sym typeface="Symbol" charset="0"/>
                  </a:rPr>
                  <a:t>Metal Oxide Semiconductor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charset="0"/>
                    <a:sym typeface="Symbol" charset="0"/>
                  </a:rPr>
                  <a:t>.</a:t>
                </a:r>
              </a:p>
              <a:p>
                <a:pPr eaLnBrk="1" hangingPunct="1">
                  <a:spcBef>
                    <a:spcPct val="20000"/>
                  </a:spcBef>
                  <a:buFont typeface="Wingdings" charset="0"/>
                  <a:buChar char="§"/>
                </a:pPr>
                <a:r>
                  <a:rPr lang="fr-FR" sz="1400" dirty="0">
                    <a:solidFill>
                      <a:srgbClr val="000000"/>
                    </a:solidFill>
                    <a:latin typeface="Comic Sans MS" charset="0"/>
                    <a:sym typeface="Symbol" charset="0"/>
                  </a:rPr>
                  <a:t>Réalisation :</a:t>
                </a:r>
              </a:p>
              <a:p>
                <a:pPr lvl="1" eaLnBrk="1" hangingPunct="1">
                  <a:spcBef>
                    <a:spcPct val="20000"/>
                  </a:spcBef>
                  <a:buFont typeface="Wingdings" charset="0"/>
                  <a:buChar char="Ø"/>
                </a:pPr>
                <a:r>
                  <a:rPr lang="fr-FR" sz="1400" dirty="0">
                    <a:solidFill>
                      <a:srgbClr val="000000"/>
                    </a:solidFill>
                    <a:latin typeface="Comic Sans MS" charset="0"/>
                    <a:sym typeface="Symbol" charset="0"/>
                  </a:rPr>
                  <a:t>Oxydation d'une plaque de silicium : chauffage sous atmosphère d'oxygène sec.</a:t>
                </a:r>
              </a:p>
              <a:p>
                <a:pPr lvl="1" eaLnBrk="1" hangingPunct="1">
                  <a:spcBef>
                    <a:spcPct val="20000"/>
                  </a:spcBef>
                  <a:buFont typeface="Wingdings" charset="0"/>
                  <a:buChar char="Ø"/>
                </a:pPr>
                <a:r>
                  <a:rPr lang="fr-FR" sz="1400" dirty="0">
                    <a:solidFill>
                      <a:srgbClr val="000000"/>
                    </a:solidFill>
                    <a:latin typeface="Comic Sans MS" charset="0"/>
                    <a:sym typeface="Symbol" charset="0"/>
                  </a:rPr>
                  <a:t>Pulvérisation ou plasma</a:t>
                </a:r>
              </a:p>
              <a:p>
                <a:pPr lvl="1" eaLnBrk="1" hangingPunct="1">
                  <a:spcBef>
                    <a:spcPct val="20000"/>
                  </a:spcBef>
                  <a:buFont typeface="Wingdings" charset="0"/>
                  <a:buChar char="Ø"/>
                </a:pPr>
                <a:r>
                  <a:rPr lang="fr-FR" sz="1400" dirty="0">
                    <a:solidFill>
                      <a:srgbClr val="000000"/>
                    </a:solidFill>
                    <a:latin typeface="Comic Sans MS" charset="0"/>
                    <a:sym typeface="Symbol" charset="0"/>
                  </a:rPr>
                  <a:t>100 nm ou moins.</a:t>
                </a:r>
              </a:p>
              <a:p>
                <a:pPr lvl="1" eaLnBrk="1" hangingPunct="1">
                  <a:spcBef>
                    <a:spcPct val="20000"/>
                  </a:spcBef>
                  <a:buFont typeface="Wingdings" charset="0"/>
                  <a:buChar char="Ø"/>
                </a:pPr>
                <a:r>
                  <a:rPr lang="fr-FR" sz="1400" dirty="0">
                    <a:solidFill>
                      <a:srgbClr val="000000"/>
                    </a:solidFill>
                    <a:latin typeface="Comic Sans MS" charset="0"/>
                    <a:sym typeface="Symbol" charset="0"/>
                  </a:rPr>
                  <a:t>Minimisation de la densité de défauts électriques à l'interface.</a:t>
                </a:r>
              </a:p>
              <a:p>
                <a:pPr lvl="1" eaLnBrk="1" hangingPunct="1">
                  <a:spcBef>
                    <a:spcPct val="20000"/>
                  </a:spcBef>
                  <a:buFont typeface="Wingdings" charset="0"/>
                  <a:buChar char="Ø"/>
                </a:pPr>
                <a:r>
                  <a:rPr lang="fr-FR" sz="1400" dirty="0">
                    <a:solidFill>
                      <a:srgbClr val="000000"/>
                    </a:solidFill>
                    <a:latin typeface="Comic Sans MS" charset="0"/>
                    <a:sym typeface="Symbol" charset="0"/>
                  </a:rPr>
                  <a:t>Métal déposé par évaporation ou pulvérisation sur l'oxyde et à l'arrière.</a:t>
                </a:r>
              </a:p>
              <a:p>
                <a:pPr eaLnBrk="1" hangingPunct="1">
                  <a:spcBef>
                    <a:spcPct val="20000"/>
                  </a:spcBef>
                  <a:buFont typeface="Wingdings" charset="0"/>
                  <a:buChar char="§"/>
                </a:pPr>
                <a:r>
                  <a:rPr lang="fr-FR" sz="1400" dirty="0">
                    <a:solidFill>
                      <a:srgbClr val="000000"/>
                    </a:solidFill>
                    <a:latin typeface="Comic Sans MS" charset="0"/>
                    <a:sym typeface="Symbol" charset="0"/>
                  </a:rPr>
                  <a:t>Pas de circulation de courant électrique.</a:t>
                </a:r>
              </a:p>
              <a:p>
                <a:pPr eaLnBrk="1" hangingPunct="1">
                  <a:spcBef>
                    <a:spcPct val="20000"/>
                  </a:spcBef>
                  <a:buFont typeface="Wingdings" charset="0"/>
                  <a:buChar char="§"/>
                </a:pPr>
                <a:r>
                  <a:rPr lang="fr-FR" sz="1400" dirty="0">
                    <a:solidFill>
                      <a:srgbClr val="000000"/>
                    </a:solidFill>
                    <a:latin typeface="Comic Sans MS" charset="0"/>
                    <a:sym typeface="Symbol" charset="0"/>
                  </a:rPr>
                  <a:t>Effet tunnel si oxyde très mince.</a:t>
                </a:r>
              </a:p>
              <a:p>
                <a:pPr eaLnBrk="1" hangingPunct="1">
                  <a:spcBef>
                    <a:spcPct val="20000"/>
                  </a:spcBef>
                  <a:buFont typeface="Wingdings" charset="0"/>
                  <a:buChar char="§"/>
                </a:pPr>
                <a:r>
                  <a:rPr lang="fr-FR" sz="1400" dirty="0">
                    <a:solidFill>
                      <a:srgbClr val="000000"/>
                    </a:solidFill>
                    <a:latin typeface="Comic Sans MS" charset="0"/>
                    <a:sym typeface="Symbol" charset="0"/>
                  </a:rPr>
                  <a:t>Niveau de Fermi plat dans les zones conductrices (semi-conducteur)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acc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𝒒𝒏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acc>
                      <m:accPr>
                        <m:chr m:val="⃗"/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𝑭𝒏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𝒒𝒑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</m:e>
                    </m:acc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𝑭𝒏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charset="0"/>
                    <a:sym typeface="Symbol" charset="0"/>
                  </a:rPr>
                  <a:t>. La chute du niveau de Fermi se fait dans l'isolant.</a:t>
                </a:r>
              </a:p>
            </p:txBody>
          </p:sp>
        </mc:Choice>
        <mc:Fallback xmlns="">
          <p:sp>
            <p:nvSpPr>
              <p:cNvPr id="307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428625"/>
                <a:ext cx="6048375" cy="4906471"/>
              </a:xfrm>
              <a:prstGeom prst="rect">
                <a:avLst/>
              </a:prstGeom>
              <a:blipFill>
                <a:blip r:embed="rId2"/>
                <a:stretch>
                  <a:fillRect l="-210" t="-517" r="-8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9" name="Picture 7" descr="MOS_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5638800"/>
            <a:ext cx="3081337" cy="206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52513" y="7950200"/>
            <a:ext cx="4176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Schéma d'une diode MOS.</a:t>
            </a:r>
          </a:p>
        </p:txBody>
      </p:sp>
      <p:pic>
        <p:nvPicPr>
          <p:cNvPr id="3081" name="Picture 9" descr="R0391640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627063" cy="331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652730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24600"/>
            <a:ext cx="627063" cy="44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C9D4-C7C5-A447-80AF-AEC790FD3DA3}" type="slidenum">
              <a:rPr lang="fr-FR"/>
              <a:pPr/>
              <a:t>10</a:t>
            </a:fld>
            <a:endParaRPr lang="fr-FR"/>
          </a:p>
        </p:txBody>
      </p:sp>
      <p:pic>
        <p:nvPicPr>
          <p:cNvPr id="13321" name="Picture 1033" descr="MOS_qsc_p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81000"/>
            <a:ext cx="5084763" cy="4872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320" name="Text Box 1032"/>
              <p:cNvSpPr txBox="1">
                <a:spLocks noChangeArrowheads="1"/>
              </p:cNvSpPr>
              <p:nvPr/>
            </p:nvSpPr>
            <p:spPr bwMode="auto">
              <a:xfrm>
                <a:off x="404813" y="5492750"/>
                <a:ext cx="6048375" cy="2023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En forte inversion : </a:t>
                </a:r>
                <a:r>
                  <a:rPr lang="fr-FR" dirty="0" err="1"/>
                  <a:t>Q</a:t>
                </a:r>
                <a:r>
                  <a:rPr lang="fr-FR" baseline="-25000" dirty="0" err="1"/>
                  <a:t>sc</a:t>
                </a:r>
                <a:r>
                  <a:rPr lang="fr-FR" dirty="0"/>
                  <a:t>=</a:t>
                </a:r>
                <a:r>
                  <a:rPr lang="fr-FR" dirty="0" err="1"/>
                  <a:t>Q</a:t>
                </a:r>
                <a:r>
                  <a:rPr lang="fr-FR" baseline="-25000" dirty="0" err="1"/>
                  <a:t>d</a:t>
                </a:r>
                <a:r>
                  <a:rPr lang="fr-FR" dirty="0" err="1"/>
                  <a:t>+Q</a:t>
                </a:r>
                <a:r>
                  <a:rPr lang="fr-FR" baseline="-25000" dirty="0" err="1"/>
                  <a:t>i</a:t>
                </a:r>
                <a:r>
                  <a:rPr lang="fr-FR" dirty="0"/>
                  <a:t>. </a:t>
                </a:r>
                <a:r>
                  <a:rPr lang="fr-FR" dirty="0" err="1"/>
                  <a:t>Q</a:t>
                </a:r>
                <a:r>
                  <a:rPr lang="fr-FR" baseline="-25000" dirty="0" err="1"/>
                  <a:t>d</a:t>
                </a:r>
                <a:r>
                  <a:rPr lang="fr-FR" dirty="0"/>
                  <a:t> varie en </a:t>
                </a:r>
                <a:r>
                  <a:rPr lang="fr-FR" dirty="0">
                    <a:sym typeface="Symbol" charset="0"/>
                  </a:rPr>
                  <a:t></a:t>
                </a:r>
                <a:r>
                  <a:rPr lang="fr-FR" baseline="-25000" dirty="0">
                    <a:sym typeface="Symbol" charset="0"/>
                  </a:rPr>
                  <a:t>s</a:t>
                </a:r>
                <a:r>
                  <a:rPr lang="fr-FR" baseline="30000" dirty="0">
                    <a:sym typeface="Symbol" charset="0"/>
                  </a:rPr>
                  <a:t>½</a:t>
                </a:r>
                <a:r>
                  <a:rPr lang="fr-FR" dirty="0">
                    <a:sym typeface="Symbol" charset="0"/>
                  </a:rPr>
                  <a:t> alors que Q</a:t>
                </a:r>
                <a:r>
                  <a:rPr lang="fr-FR" baseline="-25000" dirty="0">
                    <a:sym typeface="Symbol" charset="0"/>
                  </a:rPr>
                  <a:t>i</a:t>
                </a:r>
                <a:r>
                  <a:rPr lang="fr-FR" dirty="0">
                    <a:sym typeface="Symbol" charset="0"/>
                  </a:rPr>
                  <a:t> varie en </a:t>
                </a:r>
                <a:r>
                  <a:rPr lang="fr-FR" dirty="0" err="1">
                    <a:sym typeface="Symbol" charset="0"/>
                  </a:rPr>
                  <a:t>exp</a:t>
                </a:r>
                <a:r>
                  <a:rPr lang="fr-FR" dirty="0">
                    <a:sym typeface="Symbol" charset="0"/>
                  </a:rPr>
                  <a:t>(</a:t>
                </a:r>
                <a:r>
                  <a:rPr lang="fr-FR" dirty="0" err="1">
                    <a:sym typeface="Symbol" charset="0"/>
                  </a:rPr>
                  <a:t>q</a:t>
                </a:r>
                <a:r>
                  <a:rPr lang="fr-FR" baseline="-25000" dirty="0" err="1">
                    <a:sym typeface="Symbol" charset="0"/>
                  </a:rPr>
                  <a:t>s</a:t>
                </a:r>
                <a:r>
                  <a:rPr lang="fr-FR" dirty="0">
                    <a:sym typeface="Symbol" charset="0"/>
                  </a:rPr>
                  <a:t>/2kT).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On peut considérer que l'extension de la zone désertée ne varie presque plus et reste égale à </a:t>
                </a:r>
              </a:p>
              <a:p>
                <a:pPr>
                  <a:spcBef>
                    <a:spcPct val="50000"/>
                  </a:spcBef>
                </a:pPr>
                <a:endParaRPr lang="fr-FR" dirty="0">
                  <a:sym typeface="Symbol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𝒅𝒍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𝝍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𝑭𝒊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fr-FR" dirty="0">
                  <a:sym typeface="Symbol" charset="0"/>
                </a:endParaRPr>
              </a:p>
            </p:txBody>
          </p:sp>
        </mc:Choice>
        <mc:Fallback>
          <p:sp>
            <p:nvSpPr>
              <p:cNvPr id="13320" name="Text Box 10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813" y="5492750"/>
                <a:ext cx="6048375" cy="2023246"/>
              </a:xfrm>
              <a:prstGeom prst="rect">
                <a:avLst/>
              </a:prstGeom>
              <a:blipFill>
                <a:blip r:embed="rId3"/>
                <a:stretch>
                  <a:fillRect l="-629" t="-2500" r="-14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4" name="Text Box 1036"/>
              <p:cNvSpPr txBox="1">
                <a:spLocks noChangeArrowheads="1"/>
              </p:cNvSpPr>
              <p:nvPr/>
            </p:nvSpPr>
            <p:spPr bwMode="auto">
              <a:xfrm>
                <a:off x="476250" y="7696200"/>
                <a:ext cx="5832475" cy="7921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fr-FR" dirty="0"/>
                  <a:t>Synthèse. 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𝑭𝑩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𝒔𝒄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𝒔𝒄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324" name="Text Box 10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7696200"/>
                <a:ext cx="5832475" cy="792163"/>
              </a:xfrm>
              <a:prstGeom prst="rect">
                <a:avLst/>
              </a:prstGeom>
              <a:blipFill>
                <a:blip r:embed="rId4"/>
                <a:stretch>
                  <a:fillRect l="-21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33FA-1C03-DE48-A9FD-E318A3F2ECC4}" type="slidenum">
              <a:rPr lang="fr-FR"/>
              <a:pPr/>
              <a:t>11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Text Box 5"/>
              <p:cNvSpPr txBox="1">
                <a:spLocks noChangeArrowheads="1"/>
              </p:cNvSpPr>
              <p:nvPr/>
            </p:nvSpPr>
            <p:spPr bwMode="auto">
              <a:xfrm>
                <a:off x="492125" y="304800"/>
                <a:ext cx="5688013" cy="3422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177800" indent="-1778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992188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628775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2265363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901950" indent="-4572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335915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381635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427355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473075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sz="1400" dirty="0">
                    <a:latin typeface="Comic Sans MS" charset="0"/>
                  </a:rPr>
                  <a:t>V. Tension de seuil.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sz="1400" dirty="0">
                    <a:latin typeface="Comic Sans MS" charset="0"/>
                  </a:rPr>
                  <a:t>1. Définition.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Tension pour laquelle on atteint le seuil de forte inversion.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en-US" sz="1400" dirty="0">
                    <a:latin typeface="Comic Sans MS" charset="0"/>
                  </a:rPr>
                  <a:t>2</a:t>
                </a:r>
                <a:r>
                  <a:rPr lang="en-US" sz="1400" dirty="0">
                    <a:latin typeface="Comic Sans MS" charset="0"/>
                    <a:sym typeface="Symbol" charset="0"/>
                  </a:rPr>
                  <a:t></a:t>
                </a:r>
                <a:r>
                  <a:rPr lang="en-US" sz="1400" baseline="-25000" dirty="0">
                    <a:latin typeface="Comic Sans MS" charset="0"/>
                    <a:sym typeface="Symbol" charset="0"/>
                  </a:rPr>
                  <a:t>Fi</a:t>
                </a:r>
                <a:r>
                  <a:rPr lang="en-US" sz="1400" dirty="0">
                    <a:latin typeface="Comic Sans MS" charset="0"/>
                  </a:rPr>
                  <a:t>=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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s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, n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s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=p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0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  <a:sym typeface="Symbol" charset="0"/>
                  </a:rPr>
                  <a:t>V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G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-V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B</a:t>
                </a:r>
                <a:r>
                  <a:rPr lang="fr-FR" sz="1400" dirty="0">
                    <a:latin typeface="Comic Sans MS" charset="0"/>
                  </a:rPr>
                  <a:t> 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= </a:t>
                </a:r>
                <a:r>
                  <a:rPr lang="fr-FR" sz="1400" baseline="-25000" dirty="0">
                    <a:latin typeface="Comic Sans MS" charset="0"/>
                  </a:rPr>
                  <a:t>s</a:t>
                </a:r>
                <a:r>
                  <a:rPr lang="fr-FR" sz="1400" dirty="0">
                    <a:latin typeface="Comic Sans MS" charset="0"/>
                  </a:rPr>
                  <a:t>–</a:t>
                </a:r>
                <a:r>
                  <a:rPr lang="fr-FR" sz="1400" dirty="0" err="1">
                    <a:latin typeface="Comic Sans MS" charset="0"/>
                  </a:rPr>
                  <a:t>V</a:t>
                </a:r>
                <a:r>
                  <a:rPr lang="fr-FR" sz="1400" baseline="-25000" dirty="0" err="1">
                    <a:latin typeface="Comic Sans MS" charset="0"/>
                  </a:rPr>
                  <a:t>i</a:t>
                </a:r>
                <a:r>
                  <a:rPr lang="fr-FR" sz="1400" dirty="0" err="1">
                    <a:latin typeface="Comic Sans MS" charset="0"/>
                  </a:rPr>
                  <a:t>+V</a:t>
                </a:r>
                <a:r>
                  <a:rPr lang="fr-FR" sz="1400" baseline="-25000" dirty="0" err="1">
                    <a:latin typeface="Comic Sans MS" charset="0"/>
                  </a:rPr>
                  <a:t>FB</a:t>
                </a:r>
                <a:r>
                  <a:rPr lang="fr-FR" sz="1400" dirty="0">
                    <a:latin typeface="Comic Sans MS" charset="0"/>
                  </a:rPr>
                  <a:t>.</a:t>
                </a:r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sz="1400" dirty="0">
                  <a:latin typeface="Comic Sans MS" charset="0"/>
                </a:endParaRPr>
              </a:p>
              <a:p>
                <a:pPr marL="0" inden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fr-F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𝑭𝑩</m:t>
                          </m:r>
                        </m:sub>
                      </m:sSub>
                      <m:r>
                        <a:rPr lang="fr-FR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𝑭𝒊</m:t>
                          </m:r>
                        </m:sub>
                      </m:sSub>
                      <m:r>
                        <a:rPr lang="fr-F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fr-F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num>
                            <m:den>
                              <m:r>
                                <a:rPr lang="fr-FR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lang="fr-FR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fr-FR" sz="1400" b="1" i="1" smtClean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ad>
                        <m:radPr>
                          <m:degHide m:val="on"/>
                          <m:ctrlP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𝑭𝒊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Plus x</a:t>
                </a:r>
                <a:r>
                  <a:rPr lang="fr-FR" sz="1400" baseline="-25000" dirty="0">
                    <a:latin typeface="Comic Sans MS" charset="0"/>
                  </a:rPr>
                  <a:t>i</a:t>
                </a:r>
                <a:r>
                  <a:rPr lang="fr-FR" sz="1400" dirty="0">
                    <a:latin typeface="Comic Sans MS" charset="0"/>
                  </a:rPr>
                  <a:t> diminue moins il influence la tension de seuil. Le dopage agit par l'intermédiaire de </a:t>
                </a:r>
                <a:r>
                  <a:rPr lang="en-US" sz="1400" dirty="0">
                    <a:latin typeface="Comic Sans MS" charset="0"/>
                    <a:sym typeface="Symbol" charset="0"/>
                  </a:rPr>
                  <a:t></a:t>
                </a:r>
                <a:r>
                  <a:rPr lang="en-US" sz="1400" baseline="-25000" dirty="0">
                    <a:latin typeface="Comic Sans MS" charset="0"/>
                    <a:sym typeface="Symbol" charset="0"/>
                  </a:rPr>
                  <a:t>Fi</a:t>
                </a:r>
                <a:r>
                  <a:rPr lang="fr-FR" sz="1400" dirty="0">
                    <a:latin typeface="Comic Sans MS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2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125" y="304800"/>
                <a:ext cx="5688013" cy="3422650"/>
              </a:xfrm>
              <a:prstGeom prst="rect">
                <a:avLst/>
              </a:prstGeom>
              <a:blipFill>
                <a:blip r:embed="rId2"/>
                <a:stretch>
                  <a:fillRect l="-668" t="-370" b="-7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5E1A-C76F-954D-B3E3-D11F0F3679AB}" type="slidenum">
              <a:rPr lang="fr-FR"/>
              <a:pPr/>
              <a:t>12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5" name="Text Box 5"/>
              <p:cNvSpPr txBox="1">
                <a:spLocks noChangeArrowheads="1"/>
              </p:cNvSpPr>
              <p:nvPr/>
            </p:nvSpPr>
            <p:spPr bwMode="auto">
              <a:xfrm>
                <a:off x="492125" y="152400"/>
                <a:ext cx="5688013" cy="8455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177800" indent="-177800">
                  <a:tabLst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1081088" indent="-457200">
                  <a:tabLst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717675" indent="-457200">
                  <a:tabLst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2354263" indent="-457200">
                  <a:tabLst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990850" indent="-457200">
                  <a:tabLst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344805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390525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436245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481965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128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tabLst>
                    <a:tab pos="571500" algn="l"/>
                  </a:tabLst>
                </a:pPr>
                <a:r>
                  <a:rPr lang="fr-FR" sz="1400" dirty="0">
                    <a:latin typeface="Comic Sans MS" charset="0"/>
                  </a:rPr>
                  <a:t>VI. Régime alternatif.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  <a:tabLst>
                    <a:tab pos="571500" algn="l"/>
                  </a:tabLst>
                </a:pPr>
                <a:r>
                  <a:rPr lang="fr-FR" sz="1400" dirty="0">
                    <a:latin typeface="Comic Sans MS" charset="0"/>
                  </a:rPr>
                  <a:t>La diode MOS se comporte essentiellement comme un condensateur.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  <a:tabLst>
                    <a:tab pos="571500" algn="l"/>
                  </a:tabLst>
                </a:pPr>
                <a:r>
                  <a:rPr lang="fr-FR" sz="1400" dirty="0">
                    <a:latin typeface="Comic Sans MS" charset="0"/>
                  </a:rPr>
                  <a:t>Capacité : C=-</a:t>
                </a:r>
                <a:r>
                  <a:rPr lang="fr-FR" sz="1400" dirty="0" err="1">
                    <a:latin typeface="Comic Sans MS" charset="0"/>
                  </a:rPr>
                  <a:t>dQ</a:t>
                </a:r>
                <a:r>
                  <a:rPr lang="fr-FR" sz="1400" baseline="-25000" dirty="0" err="1">
                    <a:latin typeface="Comic Sans MS" charset="0"/>
                  </a:rPr>
                  <a:t>sc</a:t>
                </a:r>
                <a:r>
                  <a:rPr lang="fr-FR" sz="1400" dirty="0">
                    <a:latin typeface="Comic Sans MS" charset="0"/>
                  </a:rPr>
                  <a:t>/</a:t>
                </a:r>
                <a:r>
                  <a:rPr lang="fr-FR" sz="1400" dirty="0" err="1">
                    <a:latin typeface="Comic Sans MS" charset="0"/>
                  </a:rPr>
                  <a:t>dV</a:t>
                </a:r>
                <a:r>
                  <a:rPr lang="fr-FR" sz="1400" baseline="-25000" dirty="0" err="1">
                    <a:latin typeface="Comic Sans MS" charset="0"/>
                  </a:rPr>
                  <a:t>G</a:t>
                </a:r>
                <a:r>
                  <a:rPr lang="fr-FR" sz="1400" dirty="0">
                    <a:latin typeface="Comic Sans MS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  <a:tabLst>
                    <a:tab pos="571500" algn="l"/>
                  </a:tabLst>
                </a:pPr>
                <a:r>
                  <a:rPr lang="fr-FR" sz="1400" dirty="0" err="1">
                    <a:latin typeface="Comic Sans MS" charset="0"/>
                    <a:sym typeface="Symbol" charset="0"/>
                  </a:rPr>
                  <a:t>dV</a:t>
                </a:r>
                <a:r>
                  <a:rPr lang="fr-FR" sz="1400" baseline="-25000" dirty="0" err="1">
                    <a:latin typeface="Comic Sans MS" charset="0"/>
                    <a:sym typeface="Symbol" charset="0"/>
                  </a:rPr>
                  <a:t>G</a:t>
                </a:r>
                <a:r>
                  <a:rPr lang="fr-FR" sz="1400" dirty="0">
                    <a:latin typeface="Comic Sans MS" charset="0"/>
                  </a:rPr>
                  <a:t> 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= </a:t>
                </a:r>
                <a:r>
                  <a:rPr lang="fr-FR" sz="1400" dirty="0" err="1">
                    <a:latin typeface="Comic Sans MS" charset="0"/>
                    <a:sym typeface="Symbol" charset="0"/>
                  </a:rPr>
                  <a:t>d</a:t>
                </a:r>
                <a:r>
                  <a:rPr lang="fr-FR" sz="1400" baseline="-25000" dirty="0" err="1">
                    <a:latin typeface="Comic Sans MS" charset="0"/>
                  </a:rPr>
                  <a:t>s</a:t>
                </a:r>
                <a:r>
                  <a:rPr lang="fr-FR" sz="1400" dirty="0">
                    <a:latin typeface="Comic Sans MS" charset="0"/>
                  </a:rPr>
                  <a:t>–</a:t>
                </a:r>
                <a:r>
                  <a:rPr lang="fr-FR" sz="1400" dirty="0" err="1">
                    <a:latin typeface="Comic Sans MS" charset="0"/>
                  </a:rPr>
                  <a:t>dV</a:t>
                </a:r>
                <a:r>
                  <a:rPr lang="fr-FR" sz="1400" baseline="-25000" dirty="0" err="1">
                    <a:latin typeface="Comic Sans MS" charset="0"/>
                  </a:rPr>
                  <a:t>i</a:t>
                </a:r>
                <a:r>
                  <a:rPr lang="fr-FR" sz="1400" dirty="0">
                    <a:latin typeface="Comic Sans MS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tabLst>
                    <a:tab pos="571500" algn="l"/>
                  </a:tabLst>
                </a:pPr>
                <a:r>
                  <a:rPr lang="fr-FR" sz="1400" dirty="0">
                    <a:latin typeface="Comic Sans MS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sub>
                        </m:sSub>
                      </m:num>
                      <m:den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  <m:t>𝒔𝒄</m:t>
                            </m:r>
                          </m:sub>
                        </m:sSub>
                      </m:den>
                    </m:f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𝝍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𝒔𝒄</m:t>
                            </m:r>
                          </m:sub>
                        </m:sSub>
                      </m:den>
                    </m:f>
                    <m:r>
                      <a:rPr lang="fr-FR" sz="1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𝒔𝒄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400" dirty="0">
                    <a:latin typeface="Comic Sans MS" charset="0"/>
                  </a:rPr>
                  <a:t>, soit: </a:t>
                </a:r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𝒔𝒄</m:t>
                            </m:r>
                          </m:sub>
                        </m:sSub>
                      </m:den>
                    </m:f>
                    <m:r>
                      <a:rPr lang="fr-FR" sz="1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400" dirty="0"/>
                  <a:t> </a:t>
                </a:r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  <a:tabLst>
                    <a:tab pos="571500" algn="l"/>
                  </a:tabLst>
                </a:pPr>
                <a:r>
                  <a:rPr lang="fr-FR" sz="1400" dirty="0">
                    <a:latin typeface="Comic Sans MS" charset="0"/>
                  </a:rPr>
                  <a:t>Mise en série de 2 capacités.</a:t>
                </a:r>
              </a:p>
              <a:p>
                <a:pPr>
                  <a:spcBef>
                    <a:spcPct val="50000"/>
                  </a:spcBef>
                  <a:tabLst>
                    <a:tab pos="571500" algn="l"/>
                  </a:tabLst>
                </a:pPr>
                <a:r>
                  <a:rPr lang="fr-FR" sz="1400" dirty="0">
                    <a:latin typeface="Comic Sans MS" charset="0"/>
                    <a:sym typeface="Symbol" charset="0"/>
                  </a:rPr>
                  <a:t>1. Accumulation (V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G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-V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B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&lt;V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FB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).</a:t>
                </a:r>
              </a:p>
              <a:p>
                <a:pPr>
                  <a:spcBef>
                    <a:spcPct val="50000"/>
                  </a:spcBef>
                  <a:tabLst>
                    <a:tab pos="571500" algn="l"/>
                  </a:tabLst>
                </a:pPr>
                <a:r>
                  <a:rPr lang="fr-FR" sz="1400" b="1" dirty="0">
                    <a:sym typeface="Symbol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sym typeface="Symbol" charset="0"/>
                      </a:rPr>
                      <m:t>𝑪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≅</m:t>
                    </m:r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𝑪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fr-FR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𝐬𝐜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sub>
                        </m:sSub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𝑭𝑩</m:t>
                            </m:r>
                          </m:sub>
                        </m:sSub>
                      </m:e>
                    </m:d>
                  </m:oMath>
                </a14:m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  <a:tabLst>
                    <a:tab pos="571500" algn="l"/>
                  </a:tabLst>
                </a:pPr>
                <a:r>
                  <a:rPr lang="fr-FR" sz="1400" dirty="0">
                    <a:latin typeface="Comic Sans MS" charset="0"/>
                    <a:sym typeface="Symbol" charset="0"/>
                  </a:rPr>
                  <a:t>2. Déplétion (V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G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-V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B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&gt;V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FB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).</a:t>
                </a:r>
              </a:p>
              <a:p>
                <a:pPr>
                  <a:spcBef>
                    <a:spcPct val="50000"/>
                  </a:spcBef>
                  <a:tabLst>
                    <a:tab pos="571500" algn="l"/>
                  </a:tabLst>
                </a:pPr>
                <a:r>
                  <a:rPr lang="fr-FR" sz="1400" dirty="0">
                    <a:latin typeface="Comic Sans MS" charset="0"/>
                  </a:rPr>
                  <a:t>		</a:t>
                </a:r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𝒔𝒄</m:t>
                            </m:r>
                          </m:sub>
                        </m:sSub>
                      </m:den>
                    </m:f>
                    <m:r>
                      <a:rPr lang="fr-FR" sz="1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400" dirty="0">
                    <a:latin typeface="Comic Sans MS" charset="0"/>
                  </a:rPr>
                  <a:t>,   où: </a:t>
                </a:r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𝒔𝒄</m:t>
                            </m:r>
                          </m:sub>
                        </m:sSub>
                      </m:den>
                    </m:f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𝒔𝒄</m:t>
                            </m:r>
                          </m:sub>
                        </m:sSub>
                      </m:den>
                    </m:f>
                  </m:oMath>
                </a14:m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  <a:tabLst>
                    <a:tab pos="571500" algn="l"/>
                  </a:tabLst>
                </a:pPr>
                <a:r>
                  <a:rPr lang="fr-FR" sz="1400" b="1" dirty="0"/>
                  <a:t>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𝒔𝒄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charset="0"/>
                  </a:rPr>
                  <a:t> varie avec V</a:t>
                </a:r>
                <a:r>
                  <a:rPr lang="fr-FR" sz="1400" baseline="-25000" dirty="0">
                    <a:latin typeface="Comic Sans MS" charset="0"/>
                  </a:rPr>
                  <a:t>G</a:t>
                </a:r>
              </a:p>
              <a:p>
                <a:pPr>
                  <a:spcBef>
                    <a:spcPct val="50000"/>
                  </a:spcBef>
                  <a:tabLst>
                    <a:tab pos="571500" algn="l"/>
                  </a:tabLst>
                </a:pPr>
                <a:r>
                  <a:rPr lang="fr-FR" sz="1400" dirty="0">
                    <a:latin typeface="Comic Sans MS" charset="0"/>
                  </a:rPr>
                  <a:t>Lorsque 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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s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 = 0, on peut montrer que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𝒔𝒄</m:t>
                            </m:r>
                          </m:sub>
                        </m:sSub>
                      </m:den>
                    </m:f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𝒔𝒄</m:t>
                            </m:r>
                          </m:sub>
                        </m:sSub>
                      </m:den>
                    </m:f>
                  </m:oMath>
                </a14:m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  <a:tabLst>
                    <a:tab pos="571500" algn="l"/>
                  </a:tabLst>
                </a:pPr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  <a:tabLst>
                    <a:tab pos="571500" algn="l"/>
                  </a:tabLst>
                </a:pPr>
                <a:r>
                  <a:rPr lang="fr-FR" sz="1400" dirty="0">
                    <a:latin typeface="Comic Sans MS" charset="0"/>
                  </a:rPr>
                  <a:t>3. Forte inversion 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(V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G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-V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B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&gt;V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T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)</a:t>
                </a:r>
                <a:r>
                  <a:rPr lang="fr-FR" sz="1400" dirty="0">
                    <a:latin typeface="Comic Sans MS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tabLst>
                    <a:tab pos="571500" algn="l"/>
                  </a:tabLst>
                </a:pPr>
                <a:r>
                  <a:rPr lang="fr-FR" sz="1400" dirty="0">
                    <a:sym typeface="Symbol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sym typeface="Symbol" charset="0"/>
                      </a:rPr>
                      <m:t>𝑪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≅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𝑪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𝑭𝑩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𝑭𝒊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𝒔𝒄</m:t>
                        </m:r>
                      </m:sub>
                    </m:sSub>
                  </m:oMath>
                </a14:m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  <a:tabLst>
                    <a:tab pos="571500" algn="l"/>
                  </a:tabLst>
                </a:pPr>
                <a:r>
                  <a:rPr lang="fr-FR" sz="1400" dirty="0">
                    <a:latin typeface="Comic Sans MS" charset="0"/>
                  </a:rPr>
                  <a:t>Or </a:t>
                </a:r>
                <a:r>
                  <a:rPr lang="fr-FR" sz="1400" dirty="0" err="1">
                    <a:latin typeface="Comic Sans MS" charset="0"/>
                  </a:rPr>
                  <a:t>Q</a:t>
                </a:r>
                <a:r>
                  <a:rPr lang="fr-FR" sz="1400" baseline="-25000" dirty="0" err="1">
                    <a:latin typeface="Comic Sans MS" charset="0"/>
                  </a:rPr>
                  <a:t>sc</a:t>
                </a:r>
                <a:r>
                  <a:rPr lang="fr-FR" sz="1400" dirty="0">
                    <a:latin typeface="Comic Sans MS" charset="0"/>
                  </a:rPr>
                  <a:t>=</a:t>
                </a:r>
                <a:r>
                  <a:rPr lang="fr-FR" sz="1400" dirty="0" err="1">
                    <a:latin typeface="Comic Sans MS" charset="0"/>
                  </a:rPr>
                  <a:t>Q</a:t>
                </a:r>
                <a:r>
                  <a:rPr lang="fr-FR" sz="1400" baseline="-25000" dirty="0" err="1">
                    <a:latin typeface="Comic Sans MS" charset="0"/>
                  </a:rPr>
                  <a:t>d</a:t>
                </a:r>
                <a:r>
                  <a:rPr lang="fr-FR" sz="1400" dirty="0" err="1">
                    <a:latin typeface="Comic Sans MS" charset="0"/>
                  </a:rPr>
                  <a:t>+Q</a:t>
                </a:r>
                <a:r>
                  <a:rPr lang="fr-FR" sz="1400" baseline="-25000" dirty="0" err="1">
                    <a:latin typeface="Comic Sans MS" charset="0"/>
                  </a:rPr>
                  <a:t>i</a:t>
                </a:r>
                <a:r>
                  <a:rPr lang="fr-FR" sz="1400" dirty="0">
                    <a:latin typeface="Comic Sans MS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𝑸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𝒅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=−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𝟐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𝒔𝒄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𝑻</m:t>
                        </m:r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𝑫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𝟐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𝒒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𝚽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𝑭𝒊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𝑻</m:t>
                            </m:r>
                          </m:den>
                        </m:f>
                      </m:e>
                    </m:rad>
                  </m:oMath>
                </a14:m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  <a:tabLst>
                    <a:tab pos="571500" algn="l"/>
                  </a:tabLst>
                </a:pPr>
                <a:r>
                  <a:rPr lang="fr-FR" sz="1400" dirty="0">
                    <a:latin typeface="Comic Sans MS" charset="0"/>
                  </a:rPr>
                  <a:t>Il vient alors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fr-FR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sub>
                        </m:s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</m:d>
                  </m:oMath>
                </a14:m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  <a:tabLst>
                    <a:tab pos="571500" algn="l"/>
                  </a:tabLst>
                </a:pPr>
                <a:r>
                  <a:rPr lang="fr-FR" sz="1400" dirty="0">
                    <a:latin typeface="Comic Sans MS" charset="0"/>
                  </a:rPr>
                  <a:t>Cette relation n'est valable que si la couche d'inversion "suit" la variation instantanée du signal (BF)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  <a:tabLst>
                    <a:tab pos="571500" algn="l"/>
                  </a:tabLst>
                </a:pPr>
                <a:r>
                  <a:rPr lang="fr-FR" sz="1400" dirty="0">
                    <a:latin typeface="Comic Sans MS" charset="0"/>
                  </a:rPr>
                  <a:t>En HF, C reste égal à la valeur atteinte au seuil de forte inversion. Dans ce cas, on a: </a:t>
                </a:r>
              </a:p>
              <a:p>
                <a:pPr>
                  <a:spcBef>
                    <a:spcPct val="50000"/>
                  </a:spcBef>
                  <a:tabLst>
                    <a:tab pos="571500" algn="l"/>
                  </a:tabLst>
                </a:pPr>
                <a:r>
                  <a:rPr lang="fr-FR" sz="1400" dirty="0">
                    <a:latin typeface="Comic Sans MS" charset="0"/>
                  </a:rPr>
                  <a:t>		</a:t>
                </a:r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𝒔𝒄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</m:den>
                    </m:f>
                    <m:r>
                      <a:rPr lang="fr-FR" sz="1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400" dirty="0">
                    <a:latin typeface="Comic Sans MS" charset="0"/>
                  </a:rPr>
                  <a:t> avec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𝒔𝒄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sub>
                        </m:sSub>
                      </m:den>
                    </m:f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  <m:t>𝒅𝒍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𝒔𝒄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400" dirty="0">
                    <a:latin typeface="Comic Sans MS" charset="0"/>
                  </a:rPr>
                  <a:t>.</a:t>
                </a:r>
              </a:p>
            </p:txBody>
          </p:sp>
        </mc:Choice>
        <mc:Fallback>
          <p:sp>
            <p:nvSpPr>
              <p:cNvPr id="1536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125" y="152400"/>
                <a:ext cx="5688013" cy="8455025"/>
              </a:xfrm>
              <a:prstGeom prst="rect">
                <a:avLst/>
              </a:prstGeom>
              <a:blipFill>
                <a:blip r:embed="rId2"/>
                <a:stretch>
                  <a:fillRect l="-668" t="-1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B0E7-6B43-BC4A-B908-150EB73A4ABF}" type="slidenum">
              <a:rPr lang="fr-FR"/>
              <a:pPr/>
              <a:t>13</a:t>
            </a:fld>
            <a:endParaRPr lang="fr-FR"/>
          </a:p>
        </p:txBody>
      </p:sp>
      <p:pic>
        <p:nvPicPr>
          <p:cNvPr id="16388" name="Picture 4" descr="MOS_cdev_th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51520"/>
            <a:ext cx="6030913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76250" y="2843808"/>
            <a:ext cx="59055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•"/>
            </a:pPr>
            <a:r>
              <a:rPr lang="fr-FR" sz="1400" dirty="0">
                <a:latin typeface="Comic Sans MS" charset="0"/>
              </a:rPr>
              <a:t>En forte inversion et en régime impulsionnel, il est possible d'étendre l'extension de la zone désertée au-delà de sa valeur limite (désertion profonde) : réponse instantanée à la polarisation.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fr-FR" sz="1400" dirty="0">
                <a:latin typeface="Comic Sans MS" charset="0"/>
              </a:rPr>
              <a:t>Les mécanismes de génération – recombinaison permettent le retour au régime stationnaire. Temps de stockage = temps nécessaire (jusqu'à 1 min avec du silicium très pur).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endParaRPr lang="fr-FR" sz="1400" dirty="0">
              <a:latin typeface="Comic Sans MS" charset="0"/>
            </a:endParaRPr>
          </a:p>
          <a:p>
            <a:pPr marL="0" lvl="0" indent="0" algn="just"/>
            <a:r>
              <a:rPr lang="fr-FR" sz="1400" dirty="0">
                <a:solidFill>
                  <a:srgbClr val="000000"/>
                </a:solidFill>
                <a:latin typeface="Comic Sans MS" charset="0"/>
              </a:rPr>
              <a:t>A.N. Calcul sous Maple des capacités </a:t>
            </a:r>
            <a:r>
              <a:rPr lang="fr-FR" sz="1400" dirty="0" err="1">
                <a:solidFill>
                  <a:srgbClr val="000000"/>
                </a:solidFill>
                <a:latin typeface="Comic Sans MS" charset="0"/>
              </a:rPr>
              <a:t>C</a:t>
            </a:r>
            <a:r>
              <a:rPr lang="fr-FR" sz="1400" baseline="-25000" dirty="0" err="1">
                <a:solidFill>
                  <a:srgbClr val="000000"/>
                </a:solidFill>
                <a:latin typeface="Comic Sans MS" charset="0"/>
              </a:rPr>
              <a:t>sc</a:t>
            </a:r>
            <a:r>
              <a:rPr lang="fr-FR" sz="1400" dirty="0">
                <a:solidFill>
                  <a:srgbClr val="000000"/>
                </a:solidFill>
                <a:latin typeface="Comic Sans MS" charset="0"/>
              </a:rPr>
              <a:t> et C</a:t>
            </a:r>
            <a:r>
              <a:rPr lang="fr-FR" sz="1400" baseline="-25000" dirty="0">
                <a:solidFill>
                  <a:srgbClr val="000000"/>
                </a:solidFill>
                <a:latin typeface="Comic Sans MS" charset="0"/>
              </a:rPr>
              <a:t>MOS</a:t>
            </a:r>
            <a:r>
              <a:rPr lang="fr-FR" sz="1400" dirty="0">
                <a:solidFill>
                  <a:srgbClr val="000000"/>
                </a:solidFill>
                <a:latin typeface="Comic Sans MS" charset="0"/>
              </a:rPr>
              <a:t> (F/m</a:t>
            </a:r>
            <a:r>
              <a:rPr lang="fr-FR" sz="1400" baseline="30000" dirty="0">
                <a:solidFill>
                  <a:srgbClr val="000000"/>
                </a:solidFill>
                <a:latin typeface="Comic Sans MS" charset="0"/>
              </a:rPr>
              <a:t>2</a:t>
            </a:r>
            <a:r>
              <a:rPr lang="fr-FR" sz="1400" dirty="0">
                <a:solidFill>
                  <a:srgbClr val="000000"/>
                </a:solidFill>
                <a:latin typeface="Comic Sans MS" charset="0"/>
              </a:rPr>
              <a:t>) en fonction de </a:t>
            </a:r>
            <a:r>
              <a:rPr lang="fr-FR" sz="1400" dirty="0">
                <a:solidFill>
                  <a:srgbClr val="000000"/>
                </a:solidFill>
                <a:latin typeface="Comic Sans MS" charset="0"/>
                <a:sym typeface="Symbol" charset="0"/>
              </a:rPr>
              <a:t></a:t>
            </a:r>
            <a:r>
              <a:rPr lang="fr-FR" sz="1400" baseline="-25000" dirty="0">
                <a:solidFill>
                  <a:srgbClr val="000000"/>
                </a:solidFill>
                <a:latin typeface="Comic Sans MS" charset="0"/>
                <a:sym typeface="Symbol" charset="0"/>
              </a:rPr>
              <a:t>s</a:t>
            </a:r>
            <a:r>
              <a:rPr lang="fr-FR" sz="1400" dirty="0">
                <a:solidFill>
                  <a:srgbClr val="000000"/>
                </a:solidFill>
                <a:latin typeface="Comic Sans MS" charset="0"/>
              </a:rPr>
              <a:t> (en V) pour N</a:t>
            </a:r>
            <a:r>
              <a:rPr lang="fr-FR" sz="1400" baseline="-25000" dirty="0">
                <a:solidFill>
                  <a:srgbClr val="000000"/>
                </a:solidFill>
                <a:latin typeface="Comic Sans MS" charset="0"/>
              </a:rPr>
              <a:t>A</a:t>
            </a:r>
            <a:r>
              <a:rPr lang="fr-FR" sz="1400" dirty="0">
                <a:solidFill>
                  <a:srgbClr val="000000"/>
                </a:solidFill>
                <a:latin typeface="Comic Sans MS" charset="0"/>
              </a:rPr>
              <a:t>=4</a:t>
            </a:r>
            <a:r>
              <a:rPr lang="fr-FR" sz="1400" dirty="0">
                <a:solidFill>
                  <a:srgbClr val="000000"/>
                </a:solidFill>
                <a:latin typeface="Comic Sans MS" charset="0"/>
                <a:sym typeface="Symbol" charset="0"/>
              </a:rPr>
              <a:t>10</a:t>
            </a:r>
            <a:r>
              <a:rPr lang="fr-FR" sz="1400" baseline="30000" dirty="0">
                <a:solidFill>
                  <a:srgbClr val="000000"/>
                </a:solidFill>
                <a:latin typeface="Comic Sans MS" charset="0"/>
                <a:sym typeface="Symbol" charset="0"/>
              </a:rPr>
              <a:t>15</a:t>
            </a:r>
            <a:r>
              <a:rPr lang="fr-FR" sz="1400" dirty="0">
                <a:solidFill>
                  <a:srgbClr val="000000"/>
                </a:solidFill>
                <a:latin typeface="Comic Sans MS" charset="0"/>
                <a:sym typeface="Symbol" charset="0"/>
              </a:rPr>
              <a:t> cm</a:t>
            </a:r>
            <a:r>
              <a:rPr lang="fr-FR" sz="1400" baseline="30000" dirty="0">
                <a:solidFill>
                  <a:srgbClr val="000000"/>
                </a:solidFill>
                <a:latin typeface="Comic Sans MS" charset="0"/>
                <a:sym typeface="Symbol" charset="0"/>
              </a:rPr>
              <a:t>-3</a:t>
            </a:r>
            <a:r>
              <a:rPr lang="fr-FR" sz="1400" dirty="0">
                <a:solidFill>
                  <a:srgbClr val="000000"/>
                </a:solidFill>
                <a:latin typeface="Comic Sans MS" charset="0"/>
              </a:rPr>
              <a:t> et x</a:t>
            </a:r>
            <a:r>
              <a:rPr lang="fr-FR" sz="1400" baseline="-25000" dirty="0">
                <a:solidFill>
                  <a:srgbClr val="000000"/>
                </a:solidFill>
                <a:latin typeface="Comic Sans MS" charset="0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mic Sans MS" charset="0"/>
              </a:rPr>
              <a:t>=10 nm et à basse fréquence. On observe que </a:t>
            </a:r>
            <a:r>
              <a:rPr lang="fr-FR" sz="1400" dirty="0" err="1">
                <a:solidFill>
                  <a:srgbClr val="000000"/>
                </a:solidFill>
                <a:latin typeface="Comic Sans MS" charset="0"/>
              </a:rPr>
              <a:t>C</a:t>
            </a:r>
            <a:r>
              <a:rPr lang="fr-FR" sz="1400" baseline="-25000" dirty="0" err="1">
                <a:solidFill>
                  <a:srgbClr val="000000"/>
                </a:solidFill>
                <a:latin typeface="Comic Sans MS" charset="0"/>
              </a:rPr>
              <a:t>sc</a:t>
            </a:r>
            <a:r>
              <a:rPr lang="fr-FR" sz="1400" dirty="0">
                <a:solidFill>
                  <a:srgbClr val="000000"/>
                </a:solidFill>
                <a:latin typeface="Comic Sans MS" charset="0"/>
              </a:rPr>
              <a:t> diverge hors désertion et C</a:t>
            </a:r>
            <a:r>
              <a:rPr lang="fr-FR" sz="1400" baseline="-25000" dirty="0">
                <a:solidFill>
                  <a:srgbClr val="000000"/>
                </a:solidFill>
                <a:latin typeface="Comic Sans MS" charset="0"/>
              </a:rPr>
              <a:t>MOS</a:t>
            </a:r>
            <a:r>
              <a:rPr lang="fr-FR" sz="1400" dirty="0">
                <a:solidFill>
                  <a:srgbClr val="000000"/>
                </a:solidFill>
                <a:latin typeface="Comic Sans MS" charset="0"/>
              </a:rPr>
              <a:t> et alors limitée par C</a:t>
            </a:r>
            <a:r>
              <a:rPr lang="fr-FR" sz="1400" baseline="-25000" dirty="0">
                <a:solidFill>
                  <a:srgbClr val="000000"/>
                </a:solidFill>
                <a:latin typeface="Comic Sans MS" charset="0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mic Sans MS" charset="0"/>
              </a:rPr>
              <a:t>.</a:t>
            </a:r>
            <a:endParaRPr lang="en-GB" sz="1400" dirty="0">
              <a:solidFill>
                <a:srgbClr val="000000"/>
              </a:solidFill>
              <a:latin typeface="Comic Sans MS" charset="0"/>
            </a:endParaRPr>
          </a:p>
          <a:p>
            <a:pPr marL="0" indent="0" algn="just">
              <a:spcBef>
                <a:spcPct val="50000"/>
              </a:spcBef>
            </a:pPr>
            <a:endParaRPr lang="fr-FR" sz="1400" dirty="0">
              <a:latin typeface="Comic Sans MS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endParaRPr lang="fr-FR" sz="1400" dirty="0">
              <a:latin typeface="Comic Sans MS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92" y="5706312"/>
            <a:ext cx="3600000" cy="1674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192" y="7380496"/>
            <a:ext cx="3600000" cy="165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8834" y="7072917"/>
            <a:ext cx="780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Type P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4B03-A65C-A04D-8F9B-0AAD6FC32639}" type="slidenum">
              <a:rPr lang="fr-FR"/>
              <a:pPr/>
              <a:t>14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2" name="Text Box 4"/>
              <p:cNvSpPr txBox="1">
                <a:spLocks noChangeArrowheads="1"/>
              </p:cNvSpPr>
              <p:nvPr/>
            </p:nvSpPr>
            <p:spPr bwMode="auto">
              <a:xfrm>
                <a:off x="476250" y="250825"/>
                <a:ext cx="5905500" cy="8584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177800" indent="-1778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sz="1400" dirty="0">
                    <a:latin typeface="Comic Sans MS" charset="0"/>
                  </a:rPr>
                  <a:t>VII. Charges dans l'isolant.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sz="1400" dirty="0">
                    <a:latin typeface="Comic Sans MS" charset="0"/>
                  </a:rPr>
                  <a:t>1. Charges fixes en volume. 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Dans SiO</a:t>
                </a:r>
                <a:r>
                  <a:rPr lang="fr-FR" sz="1400" baseline="-25000" dirty="0">
                    <a:latin typeface="Comic Sans MS" charset="0"/>
                  </a:rPr>
                  <a:t>2</a:t>
                </a:r>
                <a:r>
                  <a:rPr lang="fr-FR" sz="1400" dirty="0">
                    <a:latin typeface="Comic Sans MS" charset="0"/>
                  </a:rPr>
                  <a:t>, elles sont positives.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Incurvation des bandes dans l'isolant.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Modification de la tension de bandes plates (dans le semi-conducteur).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  <a:sym typeface="Symbol" charset="0"/>
                  </a:rPr>
                  <a:t>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i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(x) : densité volumique des charges fixes.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𝑽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𝒄𝒊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 = chute de potentiel dans l'isolant chargé.</a:t>
                </a:r>
              </a:p>
              <a:p>
                <a:pPr marL="0" indent="0"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𝑽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𝒄𝒊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  <a:sym typeface="Symbol" charset="0"/>
                      </a:rPr>
                      <m:t>=−</m:t>
                    </m:r>
                    <m:sSub>
                      <m:sSubPr>
                        <m:ctrlPr>
                          <a:rPr lang="fr-FR" sz="1400" b="1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𝒊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𝟎</m:t>
                        </m:r>
                      </m:sub>
                      <m:sup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𝒊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𝒖</m:t>
                            </m:r>
                            <m:sSub>
                              <m:sSub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𝝆</m:t>
                                </m:r>
                              </m:e>
                              <m:sub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𝒅𝒖</m:t>
                        </m:r>
                      </m:e>
                    </m:nary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𝑽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𝑭𝑩</m:t>
                        </m:r>
                        <m: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𝟐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</a:rPr>
                          <m:t>𝟎</m:t>
                        </m:r>
                      </m:sub>
                      <m:sup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𝒊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𝒖</m:t>
                            </m:r>
                            <m:sSub>
                              <m:sSub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𝝆</m:t>
                                </m:r>
                              </m:e>
                              <m:sub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𝒅𝒖</m:t>
                        </m:r>
                      </m:e>
                    </m:nary>
                  </m:oMath>
                </a14:m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𝑽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𝑭𝑩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 s'ajoute à la tension de bandes plates.</a:t>
                </a:r>
              </a:p>
              <a:p>
                <a:pPr>
                  <a:spcBef>
                    <a:spcPct val="50000"/>
                  </a:spcBef>
                </a:pPr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fr-FR" sz="1400" dirty="0">
                    <a:latin typeface="Comic Sans MS" charset="0"/>
                  </a:rPr>
                  <a:t>2. Charges à l'interface semi-conducteur/isolant. 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Leur remplissage dépend du niveau de Fermi.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À </a:t>
                </a:r>
                <a:r>
                  <a:rPr lang="fr-FR" sz="1400" dirty="0" err="1">
                    <a:latin typeface="Comic Sans MS" charset="0"/>
                  </a:rPr>
                  <a:t>Q</a:t>
                </a:r>
                <a:r>
                  <a:rPr lang="fr-FR" sz="1400" baseline="-25000" dirty="0" err="1">
                    <a:latin typeface="Comic Sans MS" charset="0"/>
                  </a:rPr>
                  <a:t>sc</a:t>
                </a:r>
                <a:r>
                  <a:rPr lang="fr-FR" sz="1400" dirty="0">
                    <a:latin typeface="Comic Sans MS" charset="0"/>
                  </a:rPr>
                  <a:t> s'ajoute </a:t>
                </a:r>
                <a:r>
                  <a:rPr lang="fr-FR" sz="1400" dirty="0" err="1">
                    <a:latin typeface="Comic Sans MS" charset="0"/>
                  </a:rPr>
                  <a:t>Q</a:t>
                </a:r>
                <a:r>
                  <a:rPr lang="fr-FR" sz="1400" baseline="-25000" dirty="0" err="1">
                    <a:latin typeface="Comic Sans MS" charset="0"/>
                  </a:rPr>
                  <a:t>ss</a:t>
                </a:r>
                <a:r>
                  <a:rPr lang="fr-FR" sz="1400" dirty="0">
                    <a:latin typeface="Comic Sans MS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La polarisation agit sur </a:t>
                </a:r>
                <a:r>
                  <a:rPr lang="fr-FR" sz="1400" dirty="0" err="1">
                    <a:latin typeface="Comic Sans MS" charset="0"/>
                  </a:rPr>
                  <a:t>Q</a:t>
                </a:r>
                <a:r>
                  <a:rPr lang="fr-FR" sz="1400" baseline="-25000" dirty="0" err="1">
                    <a:latin typeface="Comic Sans MS" charset="0"/>
                  </a:rPr>
                  <a:t>sc</a:t>
                </a:r>
                <a:r>
                  <a:rPr lang="fr-FR" sz="1400" dirty="0">
                    <a:latin typeface="Comic Sans MS" charset="0"/>
                  </a:rPr>
                  <a:t> et </a:t>
                </a:r>
                <a:r>
                  <a:rPr lang="fr-FR" sz="1400" dirty="0" err="1">
                    <a:latin typeface="Comic Sans MS" charset="0"/>
                  </a:rPr>
                  <a:t>Q</a:t>
                </a:r>
                <a:r>
                  <a:rPr lang="fr-FR" sz="1400" baseline="-25000" dirty="0" err="1">
                    <a:latin typeface="Comic Sans MS" charset="0"/>
                  </a:rPr>
                  <a:t>ss</a:t>
                </a:r>
                <a:r>
                  <a:rPr lang="fr-FR" sz="1400" dirty="0">
                    <a:latin typeface="Comic Sans MS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</a:pPr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Comme il y a un ensemble de charges plus important à faire varier, on observera une dilatation de l'axe des polarisation.</a:t>
                </a:r>
              </a:p>
            </p:txBody>
          </p:sp>
        </mc:Choice>
        <mc:Fallback>
          <p:sp>
            <p:nvSpPr>
              <p:cNvPr id="174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250825"/>
                <a:ext cx="5905500" cy="8584786"/>
              </a:xfrm>
              <a:prstGeom prst="rect">
                <a:avLst/>
              </a:prstGeom>
              <a:blipFill>
                <a:blip r:embed="rId2"/>
                <a:stretch>
                  <a:fillRect l="-644" t="-1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7" name="Picture 9" descr="MOS_états_d_interfac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282456"/>
            <a:ext cx="2127250" cy="1808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MOS_cdevree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5282456"/>
            <a:ext cx="3595688" cy="187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04813" y="7154118"/>
            <a:ext cx="23764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Diagramme de bandes en présence de charges d'interface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779713" y="7144593"/>
            <a:ext cx="34575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Effet de charges dans l'isolant (décalage de V</a:t>
            </a:r>
            <a:r>
              <a:rPr lang="fr-FR" baseline="-25000"/>
              <a:t>FB</a:t>
            </a:r>
            <a:r>
              <a:rPr lang="fr-FR"/>
              <a:t>.) et à l'interface (étalement de la courbe).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3EAB-C35A-3A48-B9EE-1EB12FE529FF}" type="slidenum">
              <a:rPr lang="fr-FR"/>
              <a:pPr/>
              <a:t>15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7" name="Rectangle 5"/>
              <p:cNvSpPr>
                <a:spLocks noChangeArrowheads="1"/>
              </p:cNvSpPr>
              <p:nvPr/>
            </p:nvSpPr>
            <p:spPr bwMode="auto">
              <a:xfrm>
                <a:off x="476250" y="395288"/>
                <a:ext cx="5905500" cy="2153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De plus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𝒔𝒄</m:t>
                            </m:r>
                          </m:sub>
                        </m:s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𝒔𝒔</m:t>
                            </m:r>
                          </m:sub>
                        </m:sSub>
                      </m:den>
                    </m:f>
                    <m:r>
                      <a:rPr lang="fr-FR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𝒔𝒔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𝒔𝒔</m:t>
                            </m:r>
                          </m:sub>
                        </m:sSub>
                      </m:num>
                      <m:den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𝝍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dirty="0"/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Il y a une augmentation de la valeur de la capacité totale (BF)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En HF, les charges d'interface n'ont pas le temps de suivre la polarisation instantanée.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dirty="0">
                    <a:sym typeface="Symbol" charset="0"/>
                  </a:rPr>
                  <a:t>En conclusion, l'étude de la relation capacité – tension dans les structure MOS permet de caractériser leur qualité électrique. </a:t>
                </a:r>
              </a:p>
            </p:txBody>
          </p:sp>
        </mc:Choice>
        <mc:Fallback>
          <p:sp>
            <p:nvSpPr>
              <p:cNvPr id="1843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95288"/>
                <a:ext cx="5905500" cy="2153538"/>
              </a:xfrm>
              <a:prstGeom prst="rect">
                <a:avLst/>
              </a:prstGeom>
              <a:blipFill>
                <a:blip r:embed="rId2"/>
                <a:stretch>
                  <a:fillRect l="-644" b="-17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836613" y="4716463"/>
            <a:ext cx="51133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Augmentation de la capacité totale en régime de désertion et en basse fréquence.</a:t>
            </a:r>
          </a:p>
        </p:txBody>
      </p:sp>
      <p:pic>
        <p:nvPicPr>
          <p:cNvPr id="18443" name="Picture 11" descr="MOS_états_d_interfa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5651500"/>
            <a:ext cx="5106988" cy="2754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MOS_cdevree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667000"/>
            <a:ext cx="4110037" cy="2109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981075" y="8388350"/>
            <a:ext cx="4824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Schéma électrique équivalent.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6C397-8113-F54B-9784-FCC828A19308}" type="slidenum">
              <a:rPr lang="fr-FR"/>
              <a:pPr/>
              <a:t>16</a:t>
            </a:fld>
            <a:endParaRPr lang="fr-F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04813" y="395288"/>
            <a:ext cx="27733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VIII. Mémoires non volatiles.</a:t>
            </a:r>
          </a:p>
        </p:txBody>
      </p:sp>
      <p:pic>
        <p:nvPicPr>
          <p:cNvPr id="21509" name="Picture 5" descr="Mémoire_MIO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27088"/>
            <a:ext cx="3311525" cy="2563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Mémoire_MIO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1547813"/>
            <a:ext cx="2144712" cy="1630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émoire_MIOS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749675"/>
            <a:ext cx="6567488" cy="4926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052513" y="3348038"/>
            <a:ext cx="2089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Structure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003675" y="3132138"/>
            <a:ext cx="20891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Alignement des bandes d'énergie.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125538" y="8659813"/>
            <a:ext cx="4391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Principe de fonctionnement.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0C0A2-BD21-634D-BE18-2692A13BB86E}" type="slidenum">
              <a:rPr lang="fr-FR"/>
              <a:pPr/>
              <a:t>2</a:t>
            </a:fld>
            <a:endParaRPr lang="fr-FR"/>
          </a:p>
        </p:txBody>
      </p:sp>
      <p:pic>
        <p:nvPicPr>
          <p:cNvPr id="5128" name="Picture 8" descr="MOS_flatb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351735"/>
            <a:ext cx="2659062" cy="2460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33375" y="250825"/>
            <a:ext cx="6119813" cy="838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sz="1400" dirty="0">
                <a:latin typeface="Comic Sans MS" charset="0"/>
              </a:rPr>
              <a:t>II. Diagramme de bandes (semi-conducteur dopé P).</a:t>
            </a:r>
          </a:p>
          <a:p>
            <a:pPr algn="just">
              <a:spcBef>
                <a:spcPct val="50000"/>
              </a:spcBef>
            </a:pPr>
            <a:endParaRPr lang="fr-FR" sz="1400" dirty="0">
              <a:latin typeface="Comic Sans MS" charset="0"/>
            </a:endParaRPr>
          </a:p>
          <a:p>
            <a:pPr algn="just">
              <a:spcBef>
                <a:spcPct val="50000"/>
              </a:spcBef>
            </a:pPr>
            <a:endParaRPr lang="fr-FR" sz="1400" dirty="0">
              <a:latin typeface="Comic Sans MS" charset="0"/>
            </a:endParaRPr>
          </a:p>
          <a:p>
            <a:pPr algn="just">
              <a:spcBef>
                <a:spcPct val="50000"/>
              </a:spcBef>
            </a:pPr>
            <a:endParaRPr lang="fr-FR" sz="1400" dirty="0">
              <a:latin typeface="Comic Sans MS" charset="0"/>
            </a:endParaRPr>
          </a:p>
          <a:p>
            <a:pPr algn="just">
              <a:spcBef>
                <a:spcPct val="50000"/>
              </a:spcBef>
            </a:pPr>
            <a:endParaRPr lang="fr-FR" sz="1400" dirty="0">
              <a:latin typeface="Comic Sans MS" charset="0"/>
            </a:endParaRPr>
          </a:p>
          <a:p>
            <a:pPr algn="just">
              <a:spcBef>
                <a:spcPct val="50000"/>
              </a:spcBef>
            </a:pPr>
            <a:endParaRPr lang="fr-FR" sz="1400" dirty="0">
              <a:latin typeface="Comic Sans MS" charset="0"/>
            </a:endParaRPr>
          </a:p>
          <a:p>
            <a:pPr algn="just">
              <a:spcBef>
                <a:spcPct val="50000"/>
              </a:spcBef>
            </a:pPr>
            <a:endParaRPr lang="fr-FR" sz="1400" dirty="0">
              <a:latin typeface="Comic Sans MS" charset="0"/>
            </a:endParaRPr>
          </a:p>
          <a:p>
            <a:pPr algn="just">
              <a:spcBef>
                <a:spcPct val="50000"/>
              </a:spcBef>
            </a:pPr>
            <a:endParaRPr lang="fr-FR" sz="1400" dirty="0">
              <a:latin typeface="Comic Sans MS" charset="0"/>
            </a:endParaRPr>
          </a:p>
          <a:p>
            <a:pPr algn="just">
              <a:spcBef>
                <a:spcPct val="50000"/>
              </a:spcBef>
            </a:pPr>
            <a:endParaRPr lang="fr-FR" sz="1400" dirty="0">
              <a:latin typeface="Comic Sans MS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fr-FR" sz="1400" dirty="0">
                <a:latin typeface="Comic Sans MS" charset="0"/>
              </a:rPr>
              <a:t>Hypothèse : absence de charges dans l'isolant et d'états d'interface entre l'isolant et le semi-conducteur.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fr-FR" sz="1400" dirty="0">
                <a:latin typeface="Comic Sans MS" charset="0"/>
              </a:rPr>
              <a:t>Matériaux séparés : niveau du vide plat.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fr-FR" sz="1400" dirty="0">
                <a:latin typeface="Comic Sans MS" charset="0"/>
              </a:rPr>
              <a:t>Mise en contact électrique des matériaux : alignement des niveaux de Fermi. Apparition d'un champ électrique interne dans l'isolant et le semi-conducteur.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fr-FR" sz="1400" dirty="0">
                <a:latin typeface="Comic Sans MS" charset="0"/>
              </a:rPr>
              <a:t>Possibilité d'aplatir les bandes d'énergie avec une tension extérieure appelée tension de bandes plates (V</a:t>
            </a:r>
            <a:r>
              <a:rPr lang="fr-FR" sz="1400" baseline="-25000" dirty="0">
                <a:latin typeface="Comic Sans MS" charset="0"/>
              </a:rPr>
              <a:t>FB</a:t>
            </a:r>
            <a:r>
              <a:rPr lang="fr-FR" sz="1400" dirty="0">
                <a:latin typeface="Comic Sans MS" charset="0"/>
              </a:rPr>
              <a:t>) appliquée sur la grille. Pas de charge libre dans le semi-conducteur (</a:t>
            </a:r>
            <a:r>
              <a:rPr lang="fr-FR" sz="1400" dirty="0" err="1">
                <a:latin typeface="Comic Sans MS" charset="0"/>
              </a:rPr>
              <a:t>Q</a:t>
            </a:r>
            <a:r>
              <a:rPr lang="fr-FR" sz="1400" baseline="-25000" dirty="0" err="1">
                <a:latin typeface="Comic Sans MS" charset="0"/>
              </a:rPr>
              <a:t>sc</a:t>
            </a:r>
            <a:r>
              <a:rPr lang="fr-FR" sz="1400" dirty="0">
                <a:latin typeface="Comic Sans MS" charset="0"/>
              </a:rPr>
              <a:t> = 0).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endParaRPr lang="fr-FR" sz="1400" dirty="0">
              <a:latin typeface="Comic Sans MS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endParaRPr lang="fr-FR" sz="1400" dirty="0">
              <a:latin typeface="Comic Sans MS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endParaRPr lang="fr-FR" sz="1400" dirty="0">
              <a:latin typeface="Comic Sans MS" charset="0"/>
            </a:endParaRPr>
          </a:p>
          <a:p>
            <a:pPr algn="just">
              <a:spcBef>
                <a:spcPct val="50000"/>
              </a:spcBef>
            </a:pPr>
            <a:endParaRPr lang="fr-FR" sz="1400" dirty="0">
              <a:latin typeface="Comic Sans MS" charset="0"/>
            </a:endParaRPr>
          </a:p>
          <a:p>
            <a:pPr algn="just">
              <a:spcBef>
                <a:spcPct val="50000"/>
              </a:spcBef>
            </a:pPr>
            <a:endParaRPr lang="fr-FR" sz="1400" dirty="0">
              <a:latin typeface="Comic Sans MS" charset="0"/>
            </a:endParaRPr>
          </a:p>
          <a:p>
            <a:pPr algn="just">
              <a:spcBef>
                <a:spcPct val="50000"/>
              </a:spcBef>
            </a:pPr>
            <a:endParaRPr lang="fr-FR" sz="1400" dirty="0">
              <a:latin typeface="Comic Sans MS" charset="0"/>
            </a:endParaRPr>
          </a:p>
          <a:p>
            <a:pPr algn="just">
              <a:spcBef>
                <a:spcPct val="50000"/>
              </a:spcBef>
            </a:pPr>
            <a:endParaRPr lang="fr-FR" sz="1400" dirty="0">
              <a:latin typeface="Comic Sans MS" charset="0"/>
            </a:endParaRPr>
          </a:p>
          <a:p>
            <a:pPr algn="just">
              <a:spcBef>
                <a:spcPct val="50000"/>
              </a:spcBef>
            </a:pPr>
            <a:r>
              <a:rPr lang="fr-FR" sz="1400" dirty="0">
                <a:latin typeface="Comic Sans MS" charset="0"/>
              </a:rPr>
              <a:t>A.N. N</a:t>
            </a:r>
            <a:r>
              <a:rPr lang="fr-FR" sz="1400" baseline="-25000" dirty="0">
                <a:latin typeface="Comic Sans MS" charset="0"/>
              </a:rPr>
              <a:t>V</a:t>
            </a:r>
            <a:r>
              <a:rPr lang="fr-FR" sz="1400" dirty="0">
                <a:latin typeface="Comic Sans MS" charset="0"/>
              </a:rPr>
              <a:t> = 1.04</a:t>
            </a:r>
            <a:r>
              <a:rPr lang="fr-FR" sz="1400" dirty="0">
                <a:latin typeface="Comic Sans MS" charset="0"/>
                <a:sym typeface="Symbol" charset="0"/>
              </a:rPr>
              <a:t>10</a:t>
            </a:r>
            <a:r>
              <a:rPr lang="fr-FR" sz="1400" baseline="30000" dirty="0">
                <a:latin typeface="Comic Sans MS" charset="0"/>
                <a:sym typeface="Symbol" charset="0"/>
              </a:rPr>
              <a:t>19</a:t>
            </a:r>
            <a:r>
              <a:rPr lang="fr-FR" sz="1400" dirty="0">
                <a:latin typeface="Comic Sans MS" charset="0"/>
                <a:sym typeface="Symbol" charset="0"/>
              </a:rPr>
              <a:t> cm</a:t>
            </a:r>
            <a:r>
              <a:rPr lang="fr-FR" sz="1400" baseline="30000" dirty="0">
                <a:latin typeface="Comic Sans MS" charset="0"/>
                <a:sym typeface="Symbol" charset="0"/>
              </a:rPr>
              <a:t>-3</a:t>
            </a:r>
            <a:r>
              <a:rPr lang="fr-FR" sz="1400" dirty="0">
                <a:latin typeface="Comic Sans MS" charset="0"/>
                <a:sym typeface="Symbol" charset="0"/>
              </a:rPr>
              <a:t>, dopage P : </a:t>
            </a:r>
            <a:r>
              <a:rPr lang="fr-FR" sz="1400" dirty="0">
                <a:latin typeface="Comic Sans MS" charset="0"/>
              </a:rPr>
              <a:t>N</a:t>
            </a:r>
            <a:r>
              <a:rPr lang="fr-FR" sz="1400" baseline="-25000" dirty="0">
                <a:latin typeface="Comic Sans MS" charset="0"/>
              </a:rPr>
              <a:t>A</a:t>
            </a:r>
            <a:r>
              <a:rPr lang="fr-FR" sz="1400" dirty="0">
                <a:latin typeface="Comic Sans MS" charset="0"/>
              </a:rPr>
              <a:t> = 4</a:t>
            </a:r>
            <a:r>
              <a:rPr lang="fr-FR" sz="1400" dirty="0">
                <a:latin typeface="Comic Sans MS" charset="0"/>
                <a:sym typeface="Symbol" charset="0"/>
              </a:rPr>
              <a:t>10</a:t>
            </a:r>
            <a:r>
              <a:rPr lang="fr-FR" sz="1400" baseline="30000" dirty="0">
                <a:latin typeface="Comic Sans MS" charset="0"/>
                <a:sym typeface="Symbol" charset="0"/>
              </a:rPr>
              <a:t>15</a:t>
            </a:r>
            <a:r>
              <a:rPr lang="fr-FR" sz="1400" dirty="0">
                <a:latin typeface="Comic Sans MS" charset="0"/>
                <a:sym typeface="Symbol" charset="0"/>
              </a:rPr>
              <a:t> cm</a:t>
            </a:r>
            <a:r>
              <a:rPr lang="fr-FR" sz="1400" baseline="30000" dirty="0">
                <a:latin typeface="Comic Sans MS" charset="0"/>
                <a:sym typeface="Symbol" charset="0"/>
              </a:rPr>
              <a:t>-3</a:t>
            </a:r>
            <a:r>
              <a:rPr lang="fr-FR" sz="1400" dirty="0">
                <a:latin typeface="Comic Sans MS" charset="0"/>
                <a:sym typeface="Symbol" charset="0"/>
              </a:rPr>
              <a:t>,</a:t>
            </a:r>
          </a:p>
          <a:p>
            <a:pPr algn="just">
              <a:spcBef>
                <a:spcPct val="50000"/>
              </a:spcBef>
            </a:pPr>
            <a:r>
              <a:rPr lang="fr-FR" sz="1400" dirty="0">
                <a:latin typeface="Comic Sans MS" charset="0"/>
                <a:sym typeface="Symbol" charset="0"/>
              </a:rPr>
              <a:t>E</a:t>
            </a:r>
            <a:r>
              <a:rPr lang="fr-FR" sz="1400" baseline="-25000" dirty="0">
                <a:latin typeface="Comic Sans MS" charset="0"/>
                <a:sym typeface="Symbol" charset="0"/>
              </a:rPr>
              <a:t>C</a:t>
            </a:r>
            <a:r>
              <a:rPr lang="fr-FR" sz="1400" dirty="0">
                <a:latin typeface="Comic Sans MS" charset="0"/>
                <a:sym typeface="Symbol" charset="0"/>
              </a:rPr>
              <a:t>-</a:t>
            </a:r>
            <a:r>
              <a:rPr lang="fr-FR" sz="1400" dirty="0" err="1">
                <a:latin typeface="Comic Sans MS" charset="0"/>
                <a:sym typeface="Symbol" charset="0"/>
              </a:rPr>
              <a:t>E</a:t>
            </a:r>
            <a:r>
              <a:rPr lang="fr-FR" sz="1400" baseline="-25000" dirty="0" err="1">
                <a:latin typeface="Comic Sans MS" charset="0"/>
                <a:sym typeface="Symbol" charset="0"/>
              </a:rPr>
              <a:t>Fsc</a:t>
            </a:r>
            <a:r>
              <a:rPr lang="fr-FR" sz="1400" dirty="0">
                <a:latin typeface="Comic Sans MS" charset="0"/>
                <a:sym typeface="Symbol" charset="0"/>
              </a:rPr>
              <a:t> = 0.9 eV, </a:t>
            </a:r>
            <a:r>
              <a:rPr lang="fr-FR" sz="1400" baseline="-25000" dirty="0">
                <a:latin typeface="Comic Sans MS" charset="0"/>
                <a:sym typeface="Symbol" charset="0"/>
              </a:rPr>
              <a:t>m</a:t>
            </a:r>
            <a:r>
              <a:rPr lang="fr-FR" sz="1400" dirty="0">
                <a:latin typeface="Comic Sans MS" charset="0"/>
                <a:sym typeface="Symbol" charset="0"/>
              </a:rPr>
              <a:t> = 4.2 eV (Al) </a:t>
            </a:r>
            <a:r>
              <a:rPr lang="fr-FR" sz="1400" baseline="-25000" dirty="0" err="1">
                <a:latin typeface="Comic Sans MS" charset="0"/>
                <a:sym typeface="Symbol" charset="0"/>
              </a:rPr>
              <a:t>sc</a:t>
            </a:r>
            <a:r>
              <a:rPr lang="fr-FR" sz="1400" dirty="0">
                <a:latin typeface="Comic Sans MS" charset="0"/>
                <a:sym typeface="Symbol" charset="0"/>
              </a:rPr>
              <a:t> = 4.05 eV (Si)</a:t>
            </a:r>
          </a:p>
          <a:p>
            <a:pPr algn="just">
              <a:spcBef>
                <a:spcPct val="50000"/>
              </a:spcBef>
            </a:pPr>
            <a:r>
              <a:rPr lang="fr-FR" sz="1400" dirty="0">
                <a:latin typeface="Comic Sans MS" charset="0"/>
                <a:sym typeface="Symbol" charset="0"/>
              </a:rPr>
              <a:t>V</a:t>
            </a:r>
            <a:r>
              <a:rPr lang="fr-FR" sz="1400" baseline="-25000" dirty="0">
                <a:latin typeface="Comic Sans MS" charset="0"/>
                <a:sym typeface="Symbol" charset="0"/>
              </a:rPr>
              <a:t>FB</a:t>
            </a:r>
            <a:r>
              <a:rPr lang="fr-FR" sz="1400" dirty="0">
                <a:latin typeface="Comic Sans MS" charset="0"/>
                <a:sym typeface="Symbol" charset="0"/>
              </a:rPr>
              <a:t> = -0.8 V.</a:t>
            </a:r>
            <a:endParaRPr lang="fr-FR" sz="1400" dirty="0">
              <a:latin typeface="Comic Sans MS" charset="0"/>
            </a:endParaRPr>
          </a:p>
        </p:txBody>
      </p: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476250" y="654050"/>
            <a:ext cx="4981575" cy="2241550"/>
            <a:chOff x="300" y="340"/>
            <a:chExt cx="3138" cy="1412"/>
          </a:xfrm>
        </p:grpSpPr>
        <p:pic>
          <p:nvPicPr>
            <p:cNvPr id="5125" name="Picture 5" descr="MOS_alignement_band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340"/>
              <a:ext cx="3138" cy="141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1616" y="748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1615" y="1111"/>
              <a:ext cx="4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Times New Roman" charset="0"/>
                </a:rPr>
                <a:t>8.1 eV</a:t>
              </a: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1389" y="587"/>
              <a:ext cx="8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Times New Roman" charset="0"/>
                </a:rPr>
                <a:t>0.9 eV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EDBABD7E-0CB5-EE41-B8CC-3CE9C3170C8C}"/>
                  </a:ext>
                </a:extLst>
              </p:cNvPr>
              <p:cNvSpPr txBox="1"/>
              <p:nvPr/>
            </p:nvSpPr>
            <p:spPr>
              <a:xfrm>
                <a:off x="3501008" y="6156176"/>
                <a:ext cx="2935739" cy="533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𝑭𝑩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𝚽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𝒔𝒄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𝑭𝒔𝒄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EDBABD7E-0CB5-EE41-B8CC-3CE9C3170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008" y="6156176"/>
                <a:ext cx="2935739" cy="533416"/>
              </a:xfrm>
              <a:prstGeom prst="rect">
                <a:avLst/>
              </a:prstGeo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B9355-8CDE-034B-88EF-B2F7FE1AEBC5}" type="slidenum">
              <a:rPr lang="fr-FR"/>
              <a:pPr/>
              <a:t>3</a:t>
            </a:fld>
            <a:endParaRPr lang="fr-FR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8913" y="395288"/>
            <a:ext cx="6480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400">
                <a:latin typeface="Comic Sans MS" charset="0"/>
              </a:rPr>
              <a:t>III. Les différents régimes de polarisation (semi-conducteur dopé P).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33375" y="8299450"/>
            <a:ext cx="6119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870200" algn="ctr"/>
                <a:tab pos="5740400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2870200" algn="ctr"/>
                <a:tab pos="5740400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2870200" algn="ctr"/>
                <a:tab pos="5740400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2870200" algn="ctr"/>
                <a:tab pos="5740400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2870200" algn="ctr"/>
                <a:tab pos="5740400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0200" algn="ctr"/>
                <a:tab pos="5740400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0200" algn="ctr"/>
                <a:tab pos="5740400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0200" algn="ctr"/>
                <a:tab pos="5740400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0200" algn="ctr"/>
                <a:tab pos="5740400" algn="r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400">
                <a:latin typeface="Comic Sans MS" charset="0"/>
              </a:rPr>
              <a:t>Accumulation	Désertion, faible inversion	Forte inversion</a:t>
            </a:r>
          </a:p>
        </p:txBody>
      </p:sp>
      <p:pic>
        <p:nvPicPr>
          <p:cNvPr id="6152" name="Picture 8" descr="MOS_reg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947738"/>
            <a:ext cx="5902325" cy="7153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4869-13D5-784E-B5A8-FD1AD3F92F5E}" type="slidenum">
              <a:rPr lang="fr-FR"/>
              <a:pPr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Text Box 1028"/>
              <p:cNvSpPr txBox="1">
                <a:spLocks noChangeArrowheads="1"/>
              </p:cNvSpPr>
              <p:nvPr/>
            </p:nvSpPr>
            <p:spPr bwMode="auto">
              <a:xfrm>
                <a:off x="260648" y="281850"/>
                <a:ext cx="6245225" cy="85168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177800" indent="-177800">
                  <a:tabLst>
                    <a:tab pos="30480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1081088" indent="-457200">
                  <a:tabLst>
                    <a:tab pos="30480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717675" indent="-457200">
                  <a:tabLst>
                    <a:tab pos="30480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2354263" indent="-457200">
                  <a:tabLst>
                    <a:tab pos="30480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990850" indent="-457200">
                  <a:tabLst>
                    <a:tab pos="30480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344805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390525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436245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481965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0480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just">
                  <a:spcBef>
                    <a:spcPts val="0"/>
                  </a:spcBef>
                </a:pPr>
                <a:r>
                  <a:rPr lang="fr-FR" sz="1400" dirty="0">
                    <a:latin typeface="Comic Sans MS" charset="0"/>
                  </a:rPr>
                  <a:t>1. Accumulation</a:t>
                </a:r>
              </a:p>
              <a:p>
                <a:pPr algn="just"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Métal polarisé à un potentiel inférieur à V</a:t>
                </a:r>
                <a:r>
                  <a:rPr lang="fr-FR" sz="1400" baseline="-25000" dirty="0">
                    <a:latin typeface="Comic Sans MS" charset="0"/>
                  </a:rPr>
                  <a:t>FB</a:t>
                </a:r>
                <a:r>
                  <a:rPr lang="fr-FR" sz="1400" dirty="0">
                    <a:latin typeface="Comic Sans MS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Accumulation de trous à l'interface isolant / semi-conducteur.</a:t>
                </a:r>
                <a:br>
                  <a:rPr lang="fr-FR" sz="1400" dirty="0">
                    <a:latin typeface="Comic Sans MS" charset="0"/>
                  </a:rPr>
                </a:br>
                <a:r>
                  <a:rPr lang="fr-FR" sz="1400" dirty="0" err="1">
                    <a:latin typeface="Comic Sans MS" charset="0"/>
                  </a:rPr>
                  <a:t>p</a:t>
                </a:r>
                <a:r>
                  <a:rPr lang="fr-FR" sz="1400" baseline="-25000" dirty="0" err="1">
                    <a:latin typeface="Comic Sans MS" charset="0"/>
                  </a:rPr>
                  <a:t>s</a:t>
                </a:r>
                <a:r>
                  <a:rPr lang="fr-FR" sz="1400" dirty="0">
                    <a:latin typeface="Comic Sans MS" charset="0"/>
                  </a:rPr>
                  <a:t> &gt; p</a:t>
                </a:r>
                <a:r>
                  <a:rPr lang="fr-FR" sz="1400" baseline="-25000" dirty="0">
                    <a:latin typeface="Comic Sans MS" charset="0"/>
                  </a:rPr>
                  <a:t>0</a:t>
                </a:r>
                <a:r>
                  <a:rPr lang="fr-FR" sz="1400" dirty="0">
                    <a:latin typeface="Comic Sans MS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Accumulation d'électrons à l'interface métal / isolant.</a:t>
                </a:r>
              </a:p>
              <a:p>
                <a:pPr algn="just"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Champ électrique dans l'isolant.</a:t>
                </a:r>
              </a:p>
              <a:p>
                <a:pPr algn="just"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Condensateur de capacité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f>
                      <m:f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400" dirty="0">
                    <a:latin typeface="Comic Sans MS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= 3.9 pour SiO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2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. x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i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 = épaisseur de l'oxyde.</a:t>
                </a:r>
              </a:p>
              <a:p>
                <a:pPr algn="just">
                  <a:spcBef>
                    <a:spcPts val="0"/>
                  </a:spcBef>
                  <a:buFontTx/>
                  <a:buChar char="•"/>
                </a:pPr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fr-FR" sz="1400" dirty="0">
                    <a:latin typeface="Comic Sans MS" charset="0"/>
                  </a:rPr>
                  <a:t>2. Désertion.</a:t>
                </a:r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 algn="just"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Métal polarisé à un potentiel supérieur à V</a:t>
                </a:r>
                <a:r>
                  <a:rPr lang="fr-FR" sz="1400" baseline="-25000" dirty="0">
                    <a:latin typeface="Comic Sans MS" charset="0"/>
                  </a:rPr>
                  <a:t>FB</a:t>
                </a:r>
                <a:r>
                  <a:rPr lang="fr-FR" sz="1400" dirty="0">
                    <a:latin typeface="Comic Sans MS" charset="0"/>
                  </a:rPr>
                  <a:t>.</a:t>
                </a:r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 algn="just"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  <a:sym typeface="Symbol" charset="0"/>
                  </a:rPr>
                  <a:t>Trous chassés</a:t>
                </a:r>
                <a:r>
                  <a:rPr lang="fr-FR" sz="1400" dirty="0">
                    <a:latin typeface="Comic Sans MS" charset="0"/>
                  </a:rPr>
                  <a:t> du semi-conducteur. n</a:t>
                </a:r>
                <a:r>
                  <a:rPr lang="fr-FR" sz="1400" baseline="-25000" dirty="0">
                    <a:latin typeface="Comic Sans MS" charset="0"/>
                  </a:rPr>
                  <a:t>i</a:t>
                </a:r>
                <a:r>
                  <a:rPr lang="fr-FR" sz="1400" dirty="0">
                    <a:latin typeface="Comic Sans MS" charset="0"/>
                  </a:rPr>
                  <a:t>&lt;</a:t>
                </a:r>
                <a:r>
                  <a:rPr lang="fr-FR" sz="1400" dirty="0" err="1">
                    <a:latin typeface="Comic Sans MS" charset="0"/>
                  </a:rPr>
                  <a:t>p</a:t>
                </a:r>
                <a:r>
                  <a:rPr lang="fr-FR" sz="1400" baseline="-25000" dirty="0" err="1">
                    <a:latin typeface="Comic Sans MS" charset="0"/>
                  </a:rPr>
                  <a:t>s</a:t>
                </a:r>
                <a:r>
                  <a:rPr lang="fr-FR" sz="1400" dirty="0">
                    <a:latin typeface="Comic Sans MS" charset="0"/>
                  </a:rPr>
                  <a:t>&lt;p</a:t>
                </a:r>
                <a:r>
                  <a:rPr lang="fr-FR" sz="1400" baseline="-25000" dirty="0">
                    <a:latin typeface="Comic Sans MS" charset="0"/>
                  </a:rPr>
                  <a:t>0</a:t>
                </a:r>
                <a:r>
                  <a:rPr lang="fr-FR" sz="1400" dirty="0">
                    <a:latin typeface="Comic Sans MS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Apparition d'une zone désertée dans le semi-conducteur d'épaisseur </a:t>
                </a:r>
                <a:r>
                  <a:rPr lang="fr-FR" sz="1400" dirty="0" err="1">
                    <a:latin typeface="Comic Sans MS" charset="0"/>
                  </a:rPr>
                  <a:t>x</a:t>
                </a:r>
                <a:r>
                  <a:rPr lang="fr-FR" sz="1400" baseline="-25000" dirty="0" err="1">
                    <a:latin typeface="Comic Sans MS" charset="0"/>
                  </a:rPr>
                  <a:t>d</a:t>
                </a:r>
                <a:r>
                  <a:rPr lang="fr-FR" sz="1400" dirty="0">
                    <a:latin typeface="Comic Sans MS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Charge dans le semi-conducteur </a:t>
                </a:r>
                <a:r>
                  <a:rPr lang="fr-FR" sz="1400" dirty="0" err="1">
                    <a:latin typeface="Comic Sans MS" charset="0"/>
                  </a:rPr>
                  <a:t>Q</a:t>
                </a:r>
                <a:r>
                  <a:rPr lang="fr-FR" sz="1400" baseline="-25000" dirty="0" err="1">
                    <a:latin typeface="Comic Sans MS" charset="0"/>
                  </a:rPr>
                  <a:t>sc</a:t>
                </a:r>
                <a:r>
                  <a:rPr lang="fr-FR" sz="1400" dirty="0">
                    <a:latin typeface="Comic Sans MS" charset="0"/>
                  </a:rPr>
                  <a:t> = –</a:t>
                </a:r>
                <a:r>
                  <a:rPr lang="fr-FR" sz="1400" dirty="0" err="1">
                    <a:latin typeface="Comic Sans MS" charset="0"/>
                  </a:rPr>
                  <a:t>qN</a:t>
                </a:r>
                <a:r>
                  <a:rPr lang="fr-FR" sz="1400" baseline="-25000" dirty="0" err="1">
                    <a:latin typeface="Comic Sans MS" charset="0"/>
                  </a:rPr>
                  <a:t>A</a:t>
                </a:r>
                <a:r>
                  <a:rPr lang="fr-FR" sz="1400" dirty="0" err="1">
                    <a:latin typeface="Comic Sans MS" charset="0"/>
                  </a:rPr>
                  <a:t>x</a:t>
                </a:r>
                <a:r>
                  <a:rPr lang="fr-FR" sz="1400" baseline="-25000" dirty="0" err="1">
                    <a:latin typeface="Comic Sans MS" charset="0"/>
                  </a:rPr>
                  <a:t>d</a:t>
                </a:r>
                <a:r>
                  <a:rPr lang="fr-FR" sz="1400" dirty="0">
                    <a:latin typeface="Comic Sans MS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Pliage des bandes dans le semi-conducteur </a:t>
                </a:r>
              </a:p>
              <a:p>
                <a:pPr marL="0" indent="0" algn="just">
                  <a:spcBef>
                    <a:spcPts val="0"/>
                  </a:spcBef>
                  <a:tabLst>
                    <a:tab pos="173038" algn="l"/>
                    <a:tab pos="3048000" algn="l"/>
                  </a:tabLst>
                </a:pPr>
                <a:r>
                  <a:rPr lang="fr-FR" sz="1400" b="1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sSubSup>
                          <m:sSubSup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sub>
                          <m:sup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400" dirty="0">
                    <a:latin typeface="Comic Sans MS" charset="0"/>
                  </a:rPr>
                  <a:t> </a:t>
                </a:r>
              </a:p>
              <a:p>
                <a:pPr algn="just">
                  <a:spcBef>
                    <a:spcPts val="0"/>
                  </a:spcBef>
                  <a:buFontTx/>
                  <a:buChar char="•"/>
                </a:pPr>
                <a:endParaRPr lang="fr-FR" sz="1400" dirty="0">
                  <a:latin typeface="Comic Sans MS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fr-FR" sz="1400" dirty="0">
                    <a:latin typeface="Comic Sans MS" charset="0"/>
                  </a:rPr>
                  <a:t>3. Faible inversion.</a:t>
                </a:r>
              </a:p>
              <a:p>
                <a:pPr algn="just"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Métal polarisé à un potentiel supérieur à V</a:t>
                </a:r>
                <a:r>
                  <a:rPr lang="fr-FR" sz="1400" baseline="-25000" dirty="0">
                    <a:latin typeface="Comic Sans MS" charset="0"/>
                  </a:rPr>
                  <a:t>FB</a:t>
                </a:r>
                <a:r>
                  <a:rPr lang="fr-FR" sz="1400" dirty="0">
                    <a:latin typeface="Comic Sans MS" charset="0"/>
                  </a:rPr>
                  <a:t>.</a:t>
                </a:r>
              </a:p>
              <a:p>
                <a:pPr algn="just"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Polarisation plus forte </a:t>
                </a:r>
                <a:r>
                  <a:rPr lang="fr-FR" sz="1400" dirty="0" err="1">
                    <a:latin typeface="Comic Sans MS" charset="0"/>
                  </a:rPr>
                  <a:t>qu"en</a:t>
                </a:r>
                <a:r>
                  <a:rPr lang="fr-FR" sz="1400" dirty="0">
                    <a:latin typeface="Comic Sans MS" charset="0"/>
                  </a:rPr>
                  <a:t> régime de désertion. </a:t>
                </a:r>
                <a:r>
                  <a:rPr lang="fr-FR" sz="1400" dirty="0" err="1">
                    <a:latin typeface="Comic Sans MS" charset="0"/>
                  </a:rPr>
                  <a:t>p</a:t>
                </a:r>
                <a:r>
                  <a:rPr lang="fr-FR" sz="1400" baseline="-25000" dirty="0" err="1">
                    <a:latin typeface="Comic Sans MS" charset="0"/>
                  </a:rPr>
                  <a:t>s</a:t>
                </a:r>
                <a:r>
                  <a:rPr lang="fr-FR" sz="1400" dirty="0">
                    <a:latin typeface="Comic Sans MS" charset="0"/>
                  </a:rPr>
                  <a:t> &lt; n</a:t>
                </a:r>
                <a:r>
                  <a:rPr lang="fr-FR" sz="1400" baseline="-25000" dirty="0">
                    <a:latin typeface="Comic Sans MS" charset="0"/>
                  </a:rPr>
                  <a:t>i</a:t>
                </a:r>
                <a:r>
                  <a:rPr lang="fr-FR" sz="1400" dirty="0">
                    <a:latin typeface="Comic Sans MS" charset="0"/>
                  </a:rPr>
                  <a:t>. Donc n</a:t>
                </a:r>
                <a:r>
                  <a:rPr lang="fr-FR" sz="1400" baseline="-25000" dirty="0">
                    <a:latin typeface="Comic Sans MS" charset="0"/>
                  </a:rPr>
                  <a:t>s</a:t>
                </a:r>
                <a:r>
                  <a:rPr lang="fr-FR" sz="1400" dirty="0">
                    <a:latin typeface="Comic Sans MS" charset="0"/>
                  </a:rPr>
                  <a:t> = n</a:t>
                </a:r>
                <a:r>
                  <a:rPr lang="fr-FR" sz="1400" baseline="-25000" dirty="0">
                    <a:latin typeface="Comic Sans MS" charset="0"/>
                  </a:rPr>
                  <a:t>i</a:t>
                </a:r>
                <a:r>
                  <a:rPr lang="fr-FR" sz="1400" baseline="30000" dirty="0">
                    <a:latin typeface="Comic Sans MS" charset="0"/>
                  </a:rPr>
                  <a:t>2</a:t>
                </a:r>
                <a:r>
                  <a:rPr lang="fr-FR" sz="1400" dirty="0">
                    <a:latin typeface="Comic Sans MS" charset="0"/>
                  </a:rPr>
                  <a:t>/</a:t>
                </a:r>
                <a:r>
                  <a:rPr lang="fr-FR" sz="1400" dirty="0" err="1">
                    <a:latin typeface="Comic Sans MS" charset="0"/>
                  </a:rPr>
                  <a:t>p</a:t>
                </a:r>
                <a:r>
                  <a:rPr lang="fr-FR" sz="1400" baseline="-25000" dirty="0" err="1">
                    <a:latin typeface="Comic Sans MS" charset="0"/>
                  </a:rPr>
                  <a:t>s</a:t>
                </a:r>
                <a:r>
                  <a:rPr lang="fr-FR" sz="1400" dirty="0">
                    <a:latin typeface="Comic Sans MS" charset="0"/>
                  </a:rPr>
                  <a:t> &gt; n</a:t>
                </a:r>
                <a:r>
                  <a:rPr lang="fr-FR" sz="1400" baseline="-25000" dirty="0">
                    <a:latin typeface="Comic Sans MS" charset="0"/>
                  </a:rPr>
                  <a:t>i</a:t>
                </a:r>
                <a:r>
                  <a:rPr lang="fr-FR" sz="1400" dirty="0">
                    <a:latin typeface="Comic Sans MS" charset="0"/>
                  </a:rPr>
                  <a:t>. A l'interface semi-conducteur/oxyde, le niveau de Fermi se rapproche de la bande de conduction.</a:t>
                </a:r>
              </a:p>
              <a:p>
                <a:pPr algn="just">
                  <a:spcBef>
                    <a:spcPts val="0"/>
                  </a:spcBef>
                  <a:buFontTx/>
                  <a:buChar char="•"/>
                </a:pPr>
                <a:endParaRPr lang="fr-FR" sz="1400" dirty="0">
                  <a:latin typeface="Comic Sans MS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fr-FR" sz="1400" dirty="0">
                    <a:latin typeface="Comic Sans MS" charset="0"/>
                  </a:rPr>
                  <a:t>4. Forte inversion.</a:t>
                </a:r>
              </a:p>
              <a:p>
                <a:pPr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Métal polarisé à un potentiel supérieur à V</a:t>
                </a:r>
                <a:r>
                  <a:rPr lang="fr-FR" sz="1400" baseline="-25000" dirty="0">
                    <a:latin typeface="Comic Sans MS" charset="0"/>
                  </a:rPr>
                  <a:t>FB</a:t>
                </a:r>
                <a:r>
                  <a:rPr lang="fr-FR" sz="1400" dirty="0">
                    <a:latin typeface="Comic Sans MS" charset="0"/>
                  </a:rPr>
                  <a:t>.</a:t>
                </a:r>
              </a:p>
              <a:p>
                <a:pPr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  <a:sym typeface="Symbol" charset="0"/>
                  </a:rPr>
                  <a:t>Trous chassés</a:t>
                </a:r>
                <a:r>
                  <a:rPr lang="fr-FR" sz="1400" dirty="0">
                    <a:latin typeface="Comic Sans MS" charset="0"/>
                  </a:rPr>
                  <a:t> du semi-conducteur. </a:t>
                </a:r>
                <a:r>
                  <a:rPr lang="fr-FR" sz="1400" dirty="0" err="1">
                    <a:latin typeface="Comic Sans MS" charset="0"/>
                  </a:rPr>
                  <a:t>p</a:t>
                </a:r>
                <a:r>
                  <a:rPr lang="fr-FR" sz="1400" baseline="-25000" dirty="0" err="1">
                    <a:latin typeface="Comic Sans MS" charset="0"/>
                  </a:rPr>
                  <a:t>s</a:t>
                </a:r>
                <a:r>
                  <a:rPr lang="fr-FR" sz="1400" dirty="0">
                    <a:latin typeface="Comic Sans MS" charset="0"/>
                  </a:rPr>
                  <a:t> &lt; p</a:t>
                </a:r>
                <a:r>
                  <a:rPr lang="fr-FR" sz="1400" baseline="-25000" dirty="0">
                    <a:latin typeface="Comic Sans MS" charset="0"/>
                  </a:rPr>
                  <a:t>0</a:t>
                </a:r>
                <a:r>
                  <a:rPr lang="fr-FR" sz="1400" dirty="0">
                    <a:latin typeface="Comic Sans MS" charset="0"/>
                  </a:rPr>
                  <a:t>.</a:t>
                </a:r>
              </a:p>
              <a:p>
                <a:pPr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Apparition d'une zone désertée dans le semi-conducteur d'épaisseur </a:t>
                </a:r>
                <a:r>
                  <a:rPr lang="fr-FR" sz="1400" dirty="0" err="1">
                    <a:latin typeface="Comic Sans MS" charset="0"/>
                  </a:rPr>
                  <a:t>x</a:t>
                </a:r>
                <a:r>
                  <a:rPr lang="fr-FR" sz="1400" baseline="-25000" dirty="0" err="1">
                    <a:latin typeface="Comic Sans MS" charset="0"/>
                  </a:rPr>
                  <a:t>d</a:t>
                </a:r>
                <a:r>
                  <a:rPr lang="fr-FR" sz="1400" dirty="0">
                    <a:latin typeface="Comic Sans MS" charset="0"/>
                  </a:rPr>
                  <a:t>.</a:t>
                </a:r>
              </a:p>
              <a:p>
                <a:pPr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Accumulation d'électrons à l'interface isolant / semi-conducteur. n</a:t>
                </a:r>
                <a:r>
                  <a:rPr lang="fr-FR" sz="1400" baseline="-25000" dirty="0">
                    <a:latin typeface="Comic Sans MS" charset="0"/>
                  </a:rPr>
                  <a:t>s</a:t>
                </a:r>
                <a:r>
                  <a:rPr lang="fr-FR" sz="1400" dirty="0">
                    <a:latin typeface="Comic Sans MS" charset="0"/>
                  </a:rPr>
                  <a:t>&gt;p</a:t>
                </a:r>
                <a:r>
                  <a:rPr lang="fr-FR" sz="1400" baseline="-25000" dirty="0">
                    <a:latin typeface="Comic Sans MS" charset="0"/>
                  </a:rPr>
                  <a:t>0</a:t>
                </a:r>
                <a:r>
                  <a:rPr lang="fr-FR" sz="1400" dirty="0">
                    <a:latin typeface="Comic Sans MS" charset="0"/>
                  </a:rPr>
                  <a:t>.</a:t>
                </a:r>
              </a:p>
              <a:p>
                <a:pPr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Charge dans le semi-conducteur </a:t>
                </a:r>
                <a:r>
                  <a:rPr lang="fr-FR" sz="1400" dirty="0" err="1">
                    <a:latin typeface="Comic Sans MS" charset="0"/>
                  </a:rPr>
                  <a:t>Q</a:t>
                </a:r>
                <a:r>
                  <a:rPr lang="fr-FR" sz="1400" baseline="-25000" dirty="0" err="1">
                    <a:latin typeface="Comic Sans MS" charset="0"/>
                  </a:rPr>
                  <a:t>sc</a:t>
                </a:r>
                <a:r>
                  <a:rPr lang="fr-FR" sz="1400" dirty="0">
                    <a:latin typeface="Comic Sans MS" charset="0"/>
                  </a:rPr>
                  <a:t> = –</a:t>
                </a:r>
                <a:r>
                  <a:rPr lang="fr-FR" sz="1400" dirty="0" err="1">
                    <a:latin typeface="Comic Sans MS" charset="0"/>
                  </a:rPr>
                  <a:t>qN</a:t>
                </a:r>
                <a:r>
                  <a:rPr lang="fr-FR" sz="1400" baseline="-25000" dirty="0" err="1">
                    <a:latin typeface="Comic Sans MS" charset="0"/>
                  </a:rPr>
                  <a:t>A</a:t>
                </a:r>
                <a:r>
                  <a:rPr lang="fr-FR" sz="1400" dirty="0" err="1">
                    <a:latin typeface="Comic Sans MS" charset="0"/>
                  </a:rPr>
                  <a:t>x</a:t>
                </a:r>
                <a:r>
                  <a:rPr lang="fr-FR" sz="1400" baseline="-25000" dirty="0" err="1">
                    <a:latin typeface="Comic Sans MS" charset="0"/>
                  </a:rPr>
                  <a:t>d</a:t>
                </a:r>
                <a:r>
                  <a:rPr lang="fr-FR" sz="1400" dirty="0">
                    <a:latin typeface="Comic Sans MS" charset="0"/>
                  </a:rPr>
                  <a:t> + Q</a:t>
                </a:r>
                <a:r>
                  <a:rPr lang="fr-FR" sz="1400" baseline="-25000" dirty="0">
                    <a:latin typeface="Comic Sans MS" charset="0"/>
                  </a:rPr>
                  <a:t>i</a:t>
                </a:r>
                <a:r>
                  <a:rPr lang="fr-FR" sz="1400" dirty="0">
                    <a:latin typeface="Comic Sans MS" charset="0"/>
                  </a:rPr>
                  <a:t>.</a:t>
                </a:r>
              </a:p>
              <a:p>
                <a:pPr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Faible évolution de la zone désertée avec la polarisation.</a:t>
                </a:r>
              </a:p>
              <a:p>
                <a:pPr>
                  <a:spcBef>
                    <a:spcPts val="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Pliage des bandes dans le semi-conducteur atteint une valeur limite </a:t>
                </a:r>
                <a:r>
                  <a:rPr lang="fr-FR" sz="1400" dirty="0" err="1">
                    <a:latin typeface="Comic Sans MS" charset="0"/>
                  </a:rPr>
                  <a:t>x</a:t>
                </a:r>
                <a:r>
                  <a:rPr lang="fr-FR" sz="1400" baseline="-25000" dirty="0" err="1">
                    <a:latin typeface="Comic Sans MS" charset="0"/>
                  </a:rPr>
                  <a:t>dl</a:t>
                </a:r>
                <a:r>
                  <a:rPr lang="fr-FR" sz="1400" dirty="0">
                    <a:latin typeface="Comic Sans MS" charset="0"/>
                  </a:rPr>
                  <a:t>.</a:t>
                </a:r>
              </a:p>
              <a:p>
                <a:pPr>
                  <a:spcBef>
                    <a:spcPts val="0"/>
                  </a:spcBef>
                  <a:buFontTx/>
                  <a:buChar char="•"/>
                </a:pPr>
                <a:endParaRPr lang="fr-FR" sz="1400" dirty="0">
                  <a:latin typeface="Comic Sans MS" charset="0"/>
                </a:endParaRPr>
              </a:p>
              <a:p>
                <a:pPr marL="0" indent="0">
                  <a:spcBef>
                    <a:spcPts val="0"/>
                  </a:spcBef>
                  <a:tabLst>
                    <a:tab pos="173038" algn="l"/>
                    <a:tab pos="3048000" algn="l"/>
                  </a:tabLst>
                </a:pPr>
                <a:r>
                  <a:rPr lang="fr-FR" sz="14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𝑭𝒊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sSubSup>
                          <m:sSubSup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sub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400" dirty="0">
                    <a:latin typeface="Comic Sans MS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𝑭𝒊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den>
                    </m:f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𝒍𝒏</m:t>
                    </m:r>
                    <m:f>
                      <m:f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fr-FR" sz="1400" dirty="0">
                  <a:latin typeface="Comic Sans MS" charset="0"/>
                </a:endParaRPr>
              </a:p>
            </p:txBody>
          </p:sp>
        </mc:Choice>
        <mc:Fallback xmlns="">
          <p:sp>
            <p:nvSpPr>
              <p:cNvPr id="7172" name="Text Box 10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648" y="281850"/>
                <a:ext cx="6245225" cy="8516819"/>
              </a:xfrm>
              <a:prstGeom prst="rect">
                <a:avLst/>
              </a:prstGeom>
              <a:blipFill>
                <a:blip r:embed="rId2"/>
                <a:stretch>
                  <a:fillRect l="-610" r="-12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e 1">
            <a:extLst>
              <a:ext uri="{FF2B5EF4-FFF2-40B4-BE49-F238E27FC236}">
                <a16:creationId xmlns:a16="http://schemas.microsoft.com/office/drawing/2014/main" id="{8A7AC527-7DDC-6742-B53B-CFD2FD878D79}"/>
              </a:ext>
            </a:extLst>
          </p:cNvPr>
          <p:cNvGrpSpPr/>
          <p:nvPr/>
        </p:nvGrpSpPr>
        <p:grpSpPr>
          <a:xfrm>
            <a:off x="3717032" y="7927776"/>
            <a:ext cx="3124200" cy="1828800"/>
            <a:chOff x="3789040" y="7855768"/>
            <a:chExt cx="3124200" cy="1828800"/>
          </a:xfrm>
        </p:grpSpPr>
        <p:sp>
          <p:nvSpPr>
            <p:cNvPr id="7185" name="Line 1041"/>
            <p:cNvSpPr>
              <a:spLocks noChangeShapeType="1"/>
            </p:cNvSpPr>
            <p:nvPr/>
          </p:nvSpPr>
          <p:spPr bwMode="auto">
            <a:xfrm>
              <a:off x="5084440" y="7855768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6" name="Arc 1042"/>
            <p:cNvSpPr>
              <a:spLocks/>
            </p:cNvSpPr>
            <p:nvPr/>
          </p:nvSpPr>
          <p:spPr bwMode="auto">
            <a:xfrm flipH="1">
              <a:off x="4474840" y="7855768"/>
              <a:ext cx="609600" cy="1219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752"/>
                <a:gd name="T1" fmla="*/ 0 h 21600"/>
                <a:gd name="T2" fmla="*/ 16752 w 16752"/>
                <a:gd name="T3" fmla="*/ 7966 h 21600"/>
                <a:gd name="T4" fmla="*/ 0 w 167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52" h="21600" fill="none" extrusionOk="0">
                  <a:moveTo>
                    <a:pt x="0" y="-1"/>
                  </a:moveTo>
                  <a:cubicBezTo>
                    <a:pt x="6498" y="-1"/>
                    <a:pt x="12650" y="2925"/>
                    <a:pt x="16752" y="7965"/>
                  </a:cubicBezTo>
                </a:path>
                <a:path w="16752" h="21600" stroke="0" extrusionOk="0">
                  <a:moveTo>
                    <a:pt x="0" y="-1"/>
                  </a:moveTo>
                  <a:cubicBezTo>
                    <a:pt x="6498" y="-1"/>
                    <a:pt x="12650" y="2925"/>
                    <a:pt x="16752" y="796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7" name="Line 1043"/>
            <p:cNvSpPr>
              <a:spLocks noChangeShapeType="1"/>
            </p:cNvSpPr>
            <p:nvPr/>
          </p:nvSpPr>
          <p:spPr bwMode="auto">
            <a:xfrm>
              <a:off x="5065390" y="8465368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9" name="Line 1045"/>
            <p:cNvSpPr>
              <a:spLocks noChangeShapeType="1"/>
            </p:cNvSpPr>
            <p:nvPr/>
          </p:nvSpPr>
          <p:spPr bwMode="auto">
            <a:xfrm>
              <a:off x="4474840" y="7855768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0" name="Line 1046"/>
            <p:cNvSpPr>
              <a:spLocks noChangeShapeType="1"/>
            </p:cNvSpPr>
            <p:nvPr/>
          </p:nvSpPr>
          <p:spPr bwMode="auto">
            <a:xfrm flipH="1">
              <a:off x="4246240" y="8389168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1" name="Line 1047"/>
            <p:cNvSpPr>
              <a:spLocks noChangeShapeType="1"/>
            </p:cNvSpPr>
            <p:nvPr/>
          </p:nvSpPr>
          <p:spPr bwMode="auto">
            <a:xfrm flipH="1">
              <a:off x="4932040" y="8160568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2" name="Arc 1048"/>
            <p:cNvSpPr>
              <a:spLocks/>
            </p:cNvSpPr>
            <p:nvPr/>
          </p:nvSpPr>
          <p:spPr bwMode="auto">
            <a:xfrm flipH="1">
              <a:off x="4474840" y="8160568"/>
              <a:ext cx="590550" cy="12207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752"/>
                <a:gd name="T1" fmla="*/ 0 h 21600"/>
                <a:gd name="T2" fmla="*/ 16752 w 16752"/>
                <a:gd name="T3" fmla="*/ 7966 h 21600"/>
                <a:gd name="T4" fmla="*/ 0 w 167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52" h="21600" fill="none" extrusionOk="0">
                  <a:moveTo>
                    <a:pt x="0" y="-1"/>
                  </a:moveTo>
                  <a:cubicBezTo>
                    <a:pt x="6498" y="-1"/>
                    <a:pt x="12650" y="2925"/>
                    <a:pt x="16752" y="7965"/>
                  </a:cubicBezTo>
                </a:path>
                <a:path w="16752" h="21600" stroke="0" extrusionOk="0">
                  <a:moveTo>
                    <a:pt x="0" y="-1"/>
                  </a:moveTo>
                  <a:cubicBezTo>
                    <a:pt x="6498" y="-1"/>
                    <a:pt x="12650" y="2925"/>
                    <a:pt x="16752" y="796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3" name="Text Box 1049"/>
            <p:cNvSpPr txBox="1">
              <a:spLocks noChangeArrowheads="1"/>
            </p:cNvSpPr>
            <p:nvPr/>
          </p:nvSpPr>
          <p:spPr bwMode="auto">
            <a:xfrm>
              <a:off x="6379840" y="8008168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E</a:t>
              </a:r>
              <a:r>
                <a:rPr lang="en-GB" baseline="-25000"/>
                <a:t>Fi</a:t>
              </a:r>
              <a:endParaRPr lang="en-GB"/>
            </a:p>
          </p:txBody>
        </p:sp>
        <p:sp>
          <p:nvSpPr>
            <p:cNvPr id="7194" name="Text Box 1050"/>
            <p:cNvSpPr txBox="1">
              <a:spLocks noChangeArrowheads="1"/>
            </p:cNvSpPr>
            <p:nvPr/>
          </p:nvSpPr>
          <p:spPr bwMode="auto">
            <a:xfrm>
              <a:off x="6379840" y="8236768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E</a:t>
              </a:r>
              <a:r>
                <a:rPr lang="en-GB" baseline="-25000"/>
                <a:t>F</a:t>
              </a:r>
              <a:endParaRPr lang="en-GB"/>
            </a:p>
          </p:txBody>
        </p:sp>
        <p:sp>
          <p:nvSpPr>
            <p:cNvPr id="7195" name="Line 1051"/>
            <p:cNvSpPr>
              <a:spLocks noChangeShapeType="1"/>
            </p:cNvSpPr>
            <p:nvPr/>
          </p:nvSpPr>
          <p:spPr bwMode="auto">
            <a:xfrm>
              <a:off x="5160640" y="816056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6" name="Text Box 1052"/>
            <p:cNvSpPr txBox="1">
              <a:spLocks noChangeArrowheads="1"/>
            </p:cNvSpPr>
            <p:nvPr/>
          </p:nvSpPr>
          <p:spPr bwMode="auto">
            <a:xfrm>
              <a:off x="5160640" y="8084368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 err="1"/>
                <a:t>q</a:t>
              </a:r>
              <a:r>
                <a:rPr lang="en-GB" dirty="0" err="1">
                  <a:sym typeface="Symbol" charset="0"/>
                </a:rPr>
                <a:t></a:t>
              </a:r>
              <a:r>
                <a:rPr lang="en-GB" baseline="-25000" dirty="0" err="1"/>
                <a:t>Fi</a:t>
              </a:r>
              <a:endParaRPr lang="en-GB" dirty="0"/>
            </a:p>
          </p:txBody>
        </p:sp>
        <p:sp>
          <p:nvSpPr>
            <p:cNvPr id="7199" name="Arc 1055"/>
            <p:cNvSpPr>
              <a:spLocks/>
            </p:cNvSpPr>
            <p:nvPr/>
          </p:nvSpPr>
          <p:spPr bwMode="auto">
            <a:xfrm flipH="1">
              <a:off x="4474840" y="8465368"/>
              <a:ext cx="590550" cy="1219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752"/>
                <a:gd name="T1" fmla="*/ 0 h 21600"/>
                <a:gd name="T2" fmla="*/ 16752 w 16752"/>
                <a:gd name="T3" fmla="*/ 7966 h 21600"/>
                <a:gd name="T4" fmla="*/ 0 w 167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52" h="21600" fill="none" extrusionOk="0">
                  <a:moveTo>
                    <a:pt x="0" y="-1"/>
                  </a:moveTo>
                  <a:cubicBezTo>
                    <a:pt x="6498" y="-1"/>
                    <a:pt x="12650" y="2925"/>
                    <a:pt x="16752" y="7965"/>
                  </a:cubicBezTo>
                </a:path>
                <a:path w="16752" h="21600" stroke="0" extrusionOk="0">
                  <a:moveTo>
                    <a:pt x="0" y="-1"/>
                  </a:moveTo>
                  <a:cubicBezTo>
                    <a:pt x="6498" y="-1"/>
                    <a:pt x="12650" y="2925"/>
                    <a:pt x="16752" y="796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8" name="Line 1064"/>
            <p:cNvSpPr>
              <a:spLocks noChangeShapeType="1"/>
            </p:cNvSpPr>
            <p:nvPr/>
          </p:nvSpPr>
          <p:spPr bwMode="auto">
            <a:xfrm>
              <a:off x="4322440" y="8389168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9" name="Text Box 1065"/>
            <p:cNvSpPr txBox="1">
              <a:spLocks noChangeArrowheads="1"/>
            </p:cNvSpPr>
            <p:nvPr/>
          </p:nvSpPr>
          <p:spPr bwMode="auto">
            <a:xfrm>
              <a:off x="3789040" y="8312968"/>
              <a:ext cx="533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q</a:t>
              </a:r>
              <a:r>
                <a:rPr lang="en-GB">
                  <a:sym typeface="Symbol" charset="0"/>
                </a:rPr>
                <a:t></a:t>
              </a:r>
              <a:r>
                <a:rPr lang="en-GB" baseline="-25000"/>
                <a:t>Fi</a:t>
              </a:r>
              <a:endParaRPr lang="en-GB"/>
            </a:p>
          </p:txBody>
        </p:sp>
        <p:sp>
          <p:nvSpPr>
            <p:cNvPr id="7210" name="Line 1066"/>
            <p:cNvSpPr>
              <a:spLocks noChangeShapeType="1"/>
            </p:cNvSpPr>
            <p:nvPr/>
          </p:nvSpPr>
          <p:spPr bwMode="auto">
            <a:xfrm>
              <a:off x="4246240" y="8617768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232" name="Group 1088"/>
          <p:cNvGrpSpPr>
            <a:grpSpLocks/>
          </p:cNvGrpSpPr>
          <p:nvPr/>
        </p:nvGrpSpPr>
        <p:grpSpPr bwMode="auto">
          <a:xfrm>
            <a:off x="4523184" y="3708648"/>
            <a:ext cx="2362200" cy="1295400"/>
            <a:chOff x="2832" y="2208"/>
            <a:chExt cx="1488" cy="816"/>
          </a:xfrm>
        </p:grpSpPr>
        <p:sp>
          <p:nvSpPr>
            <p:cNvPr id="7214" name="Line 1070"/>
            <p:cNvSpPr>
              <a:spLocks noChangeShapeType="1"/>
            </p:cNvSpPr>
            <p:nvPr/>
          </p:nvSpPr>
          <p:spPr bwMode="auto">
            <a:xfrm>
              <a:off x="3216" y="220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15" name="Arc 1071"/>
            <p:cNvSpPr>
              <a:spLocks/>
            </p:cNvSpPr>
            <p:nvPr/>
          </p:nvSpPr>
          <p:spPr bwMode="auto">
            <a:xfrm flipH="1">
              <a:off x="2832" y="2208"/>
              <a:ext cx="384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752"/>
                <a:gd name="T1" fmla="*/ 0 h 21600"/>
                <a:gd name="T2" fmla="*/ 16752 w 16752"/>
                <a:gd name="T3" fmla="*/ 7966 h 21600"/>
                <a:gd name="T4" fmla="*/ 0 w 167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52" h="21600" fill="none" extrusionOk="0">
                  <a:moveTo>
                    <a:pt x="0" y="-1"/>
                  </a:moveTo>
                  <a:cubicBezTo>
                    <a:pt x="6498" y="-1"/>
                    <a:pt x="12650" y="2925"/>
                    <a:pt x="16752" y="7965"/>
                  </a:cubicBezTo>
                </a:path>
                <a:path w="16752" h="21600" stroke="0" extrusionOk="0">
                  <a:moveTo>
                    <a:pt x="0" y="-1"/>
                  </a:moveTo>
                  <a:cubicBezTo>
                    <a:pt x="6498" y="-1"/>
                    <a:pt x="12650" y="2925"/>
                    <a:pt x="16752" y="796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16" name="Line 1072"/>
            <p:cNvSpPr>
              <a:spLocks noChangeShapeType="1"/>
            </p:cNvSpPr>
            <p:nvPr/>
          </p:nvSpPr>
          <p:spPr bwMode="auto">
            <a:xfrm>
              <a:off x="3204" y="259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17" name="Line 1073"/>
            <p:cNvSpPr>
              <a:spLocks noChangeShapeType="1"/>
            </p:cNvSpPr>
            <p:nvPr/>
          </p:nvSpPr>
          <p:spPr bwMode="auto">
            <a:xfrm>
              <a:off x="2832" y="220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18" name="Line 1074"/>
            <p:cNvSpPr>
              <a:spLocks noChangeShapeType="1"/>
            </p:cNvSpPr>
            <p:nvPr/>
          </p:nvSpPr>
          <p:spPr bwMode="auto">
            <a:xfrm flipH="1">
              <a:off x="2832" y="2544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19" name="Line 1075"/>
            <p:cNvSpPr>
              <a:spLocks noChangeShapeType="1"/>
            </p:cNvSpPr>
            <p:nvPr/>
          </p:nvSpPr>
          <p:spPr bwMode="auto">
            <a:xfrm flipH="1">
              <a:off x="3120" y="24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20" name="Arc 1076"/>
            <p:cNvSpPr>
              <a:spLocks/>
            </p:cNvSpPr>
            <p:nvPr/>
          </p:nvSpPr>
          <p:spPr bwMode="auto">
            <a:xfrm flipH="1">
              <a:off x="2832" y="2400"/>
              <a:ext cx="372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752"/>
                <a:gd name="T1" fmla="*/ 0 h 21600"/>
                <a:gd name="T2" fmla="*/ 16752 w 16752"/>
                <a:gd name="T3" fmla="*/ 7966 h 21600"/>
                <a:gd name="T4" fmla="*/ 0 w 167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52" h="21600" fill="none" extrusionOk="0">
                  <a:moveTo>
                    <a:pt x="0" y="-1"/>
                  </a:moveTo>
                  <a:cubicBezTo>
                    <a:pt x="6498" y="-1"/>
                    <a:pt x="12650" y="2925"/>
                    <a:pt x="16752" y="7965"/>
                  </a:cubicBezTo>
                </a:path>
                <a:path w="16752" h="21600" stroke="0" extrusionOk="0">
                  <a:moveTo>
                    <a:pt x="0" y="-1"/>
                  </a:moveTo>
                  <a:cubicBezTo>
                    <a:pt x="6498" y="-1"/>
                    <a:pt x="12650" y="2925"/>
                    <a:pt x="16752" y="796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21" name="Text Box 1077"/>
            <p:cNvSpPr txBox="1">
              <a:spLocks noChangeArrowheads="1"/>
            </p:cNvSpPr>
            <p:nvPr/>
          </p:nvSpPr>
          <p:spPr bwMode="auto">
            <a:xfrm>
              <a:off x="4032" y="2304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E</a:t>
              </a:r>
              <a:r>
                <a:rPr lang="en-GB" baseline="-25000"/>
                <a:t>Fi</a:t>
              </a:r>
              <a:endParaRPr lang="en-GB"/>
            </a:p>
          </p:txBody>
        </p:sp>
        <p:sp>
          <p:nvSpPr>
            <p:cNvPr id="7222" name="Text Box 1078"/>
            <p:cNvSpPr txBox="1">
              <a:spLocks noChangeArrowheads="1"/>
            </p:cNvSpPr>
            <p:nvPr/>
          </p:nvSpPr>
          <p:spPr bwMode="auto">
            <a:xfrm>
              <a:off x="4032" y="2448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E</a:t>
              </a:r>
              <a:r>
                <a:rPr lang="en-GB" baseline="-25000"/>
                <a:t>F</a:t>
              </a:r>
              <a:endParaRPr lang="en-GB"/>
            </a:p>
          </p:txBody>
        </p:sp>
        <p:sp>
          <p:nvSpPr>
            <p:cNvPr id="7223" name="Line 1079"/>
            <p:cNvSpPr>
              <a:spLocks noChangeShapeType="1"/>
            </p:cNvSpPr>
            <p:nvPr/>
          </p:nvSpPr>
          <p:spPr bwMode="auto">
            <a:xfrm>
              <a:off x="3264" y="24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24" name="Text Box 1080"/>
            <p:cNvSpPr txBox="1">
              <a:spLocks noChangeArrowheads="1"/>
            </p:cNvSpPr>
            <p:nvPr/>
          </p:nvSpPr>
          <p:spPr bwMode="auto">
            <a:xfrm>
              <a:off x="3264" y="2352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 err="1"/>
                <a:t>q</a:t>
              </a:r>
              <a:r>
                <a:rPr lang="en-GB" dirty="0" err="1">
                  <a:sym typeface="Symbol" charset="0"/>
                </a:rPr>
                <a:t></a:t>
              </a:r>
              <a:r>
                <a:rPr lang="en-GB" baseline="-25000" dirty="0" err="1"/>
                <a:t>Fi</a:t>
              </a:r>
              <a:endParaRPr lang="en-GB" dirty="0"/>
            </a:p>
          </p:txBody>
        </p:sp>
        <p:sp>
          <p:nvSpPr>
            <p:cNvPr id="7230" name="Arc 1086"/>
            <p:cNvSpPr>
              <a:spLocks/>
            </p:cNvSpPr>
            <p:nvPr/>
          </p:nvSpPr>
          <p:spPr bwMode="auto">
            <a:xfrm flipH="1">
              <a:off x="2832" y="2592"/>
              <a:ext cx="384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752"/>
                <a:gd name="T1" fmla="*/ 0 h 21600"/>
                <a:gd name="T2" fmla="*/ 16752 w 16752"/>
                <a:gd name="T3" fmla="*/ 7966 h 21600"/>
                <a:gd name="T4" fmla="*/ 0 w 167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52" h="21600" fill="none" extrusionOk="0">
                  <a:moveTo>
                    <a:pt x="0" y="-1"/>
                  </a:moveTo>
                  <a:cubicBezTo>
                    <a:pt x="6498" y="-1"/>
                    <a:pt x="12650" y="2925"/>
                    <a:pt x="16752" y="7965"/>
                  </a:cubicBezTo>
                </a:path>
                <a:path w="16752" h="21600" stroke="0" extrusionOk="0">
                  <a:moveTo>
                    <a:pt x="0" y="-1"/>
                  </a:moveTo>
                  <a:cubicBezTo>
                    <a:pt x="6498" y="-1"/>
                    <a:pt x="12650" y="2925"/>
                    <a:pt x="16752" y="796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A65B-8CF8-394B-94C2-72EBC101D008}" type="slidenum">
              <a:rPr lang="fr-FR"/>
              <a:pPr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92125" y="2751465"/>
                <a:ext cx="5816600" cy="5232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r>
                  <a:rPr lang="fr-FR" dirty="0"/>
                  <a:t>b. Relation entre la tension appliquée V</a:t>
                </a:r>
                <a:r>
                  <a:rPr lang="fr-FR" baseline="-25000" dirty="0"/>
                  <a:t>G</a:t>
                </a:r>
                <a:r>
                  <a:rPr lang="fr-FR" dirty="0"/>
                  <a:t>-V</a:t>
                </a:r>
                <a:r>
                  <a:rPr lang="fr-FR" baseline="-25000" dirty="0"/>
                  <a:t>B</a:t>
                </a:r>
                <a:r>
                  <a:rPr lang="fr-FR" dirty="0"/>
                  <a:t> et les chutes de potentiel dans la structure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dirty="0"/>
                  <a:t> : V</a:t>
                </a:r>
                <a:r>
                  <a:rPr lang="fr-FR" baseline="-25000" dirty="0"/>
                  <a:t>G</a:t>
                </a:r>
                <a:r>
                  <a:rPr lang="fr-FR" dirty="0"/>
                  <a:t>-V</a:t>
                </a:r>
                <a:r>
                  <a:rPr lang="fr-FR" baseline="-25000" dirty="0"/>
                  <a:t>B</a:t>
                </a:r>
                <a:r>
                  <a:rPr lang="fr-FR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𝑭𝑩</m:t>
                        </m:r>
                      </m:sub>
                    </m:sSub>
                  </m:oMath>
                </a14:m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2055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125" y="2751465"/>
                <a:ext cx="5816600" cy="523220"/>
              </a:xfrm>
              <a:prstGeom prst="rect">
                <a:avLst/>
              </a:prstGeom>
              <a:blipFill>
                <a:blip r:embed="rId2"/>
                <a:stretch>
                  <a:fillRect l="-217" b="-930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92125" y="1259632"/>
                <a:ext cx="5816600" cy="9715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457200" indent="-457200"/>
                <a:r>
                  <a:rPr lang="fr-FR" dirty="0"/>
                  <a:t>a. Polarisation de référence : tension de bandes plates :</a:t>
                </a:r>
              </a:p>
              <a:p>
                <a:pPr marL="457200" indent="-457200"/>
                <a:endParaRPr lang="fr-FR" dirty="0"/>
              </a:p>
              <a:p>
                <a:pPr marL="457200" indent="-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𝑭𝑩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𝚽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𝒔𝒄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𝑭𝒔𝒄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5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125" y="1259632"/>
                <a:ext cx="5816600" cy="971550"/>
              </a:xfrm>
              <a:prstGeom prst="rect">
                <a:avLst/>
              </a:prstGeom>
              <a:blipFill>
                <a:blip r:embed="rId3"/>
                <a:stretch>
                  <a:fillRect l="-21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92125" y="304800"/>
            <a:ext cx="56880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IV. Calcul de relation polarisation - charge dans le semi-conducteur Q</a:t>
            </a:r>
            <a:r>
              <a:rPr lang="fr-FR" baseline="-25000"/>
              <a:t>sc</a:t>
            </a:r>
            <a:r>
              <a:rPr lang="fr-FR"/>
              <a:t>(V</a:t>
            </a:r>
            <a:r>
              <a:rPr lang="fr-FR" baseline="-25000"/>
              <a:t>G</a:t>
            </a:r>
            <a:r>
              <a:rPr lang="fr-FR"/>
              <a:t>) pour les différents régimes.</a:t>
            </a:r>
          </a:p>
          <a:p>
            <a:pPr>
              <a:spcBef>
                <a:spcPct val="50000"/>
              </a:spcBef>
            </a:pPr>
            <a:r>
              <a:rPr lang="fr-FR"/>
              <a:t>1. Principe du calcul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92125" y="3778250"/>
                <a:ext cx="5816600" cy="7397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r>
                  <a:rPr lang="fr-FR" dirty="0"/>
                  <a:t>c. Remonter à la charge dans le semi-conducteur (</a:t>
                </a:r>
                <a:r>
                  <a:rPr lang="fr-FR" dirty="0" err="1"/>
                  <a:t>Q</a:t>
                </a:r>
                <a:r>
                  <a:rPr lang="fr-FR" baseline="-25000" dirty="0" err="1"/>
                  <a:t>sc</a:t>
                </a:r>
                <a:r>
                  <a:rPr lang="fr-FR" dirty="0"/>
                  <a:t>) à partir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dirty="0"/>
                  <a:t> et V</a:t>
                </a:r>
                <a:r>
                  <a:rPr lang="fr-FR" baseline="-25000" dirty="0"/>
                  <a:t>i</a:t>
                </a:r>
                <a:r>
                  <a:rPr lang="fr-FR" dirty="0"/>
                  <a:t>.</a:t>
                </a:r>
              </a:p>
              <a:p>
                <a:pPr>
                  <a:buFontTx/>
                  <a:buChar char="•"/>
                </a:pPr>
                <a:r>
                  <a:rPr lang="fr-FR" dirty="0"/>
                  <a:t>Équations de Poisson et Maxwell.</a:t>
                </a:r>
                <a:endParaRPr lang="fr-FR" baseline="-25000" dirty="0"/>
              </a:p>
            </p:txBody>
          </p:sp>
        </mc:Choice>
        <mc:Fallback xmlns="">
          <p:sp>
            <p:nvSpPr>
              <p:cNvPr id="2056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125" y="3778250"/>
                <a:ext cx="5816600" cy="739775"/>
              </a:xfrm>
              <a:prstGeom prst="rect">
                <a:avLst/>
              </a:prstGeom>
              <a:blipFill>
                <a:blip r:embed="rId4"/>
                <a:stretch>
                  <a:fillRect l="-652" b="-833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779463" y="4910599"/>
                <a:ext cx="5241925" cy="270894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r>
                  <a:rPr lang="fr-FR" i="1" dirty="0"/>
                  <a:t>1</a:t>
                </a:r>
                <a:r>
                  <a:rPr lang="fr-FR" dirty="0"/>
                  <a:t>. Calcul du champ dans l'oxyde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𝒊</m:t>
                        </m:r>
                      </m:sub>
                    </m:sSub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  <a:p>
                <a:endParaRPr lang="fr-FR" dirty="0"/>
              </a:p>
              <a:p>
                <a:r>
                  <a:rPr lang="fr-FR" i="1" dirty="0"/>
                  <a:t>2</a:t>
                </a:r>
                <a:r>
                  <a:rPr lang="fr-FR" dirty="0"/>
                  <a:t>. Calcul du champ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dirty="0"/>
                  <a:t> à l'interface silicium/oxyde dans le silicium à partir de la densité de charge dans le silicium </a:t>
                </a:r>
                <a:r>
                  <a:rPr lang="fr-FR" dirty="0">
                    <a:sym typeface="Symbol" charset="0"/>
                  </a:rPr>
                  <a:t></a:t>
                </a:r>
                <a:r>
                  <a:rPr lang="fr-FR" dirty="0"/>
                  <a:t>=q(N</a:t>
                </a:r>
                <a:r>
                  <a:rPr lang="fr-FR" baseline="-25000" dirty="0"/>
                  <a:t>D</a:t>
                </a:r>
                <a:r>
                  <a:rPr lang="fr-FR" baseline="30000" dirty="0"/>
                  <a:t>+</a:t>
                </a:r>
                <a:r>
                  <a:rPr lang="fr-FR" dirty="0"/>
                  <a:t>-N</a:t>
                </a:r>
                <a:r>
                  <a:rPr lang="fr-FR" baseline="-25000" dirty="0"/>
                  <a:t>A</a:t>
                </a:r>
                <a:r>
                  <a:rPr lang="fr-FR" baseline="30000" dirty="0"/>
                  <a:t>-</a:t>
                </a:r>
                <a:r>
                  <a:rPr lang="fr-FR" dirty="0"/>
                  <a:t>+</a:t>
                </a:r>
                <a:r>
                  <a:rPr lang="fr-FR" dirty="0" err="1"/>
                  <a:t>p-n</a:t>
                </a:r>
                <a:r>
                  <a:rPr lang="fr-FR" dirty="0"/>
                  <a:t>).</a:t>
                </a:r>
              </a:p>
              <a:p>
                <a:endParaRPr lang="fr-FR" dirty="0"/>
              </a:p>
              <a:p>
                <a:pPr>
                  <a:tabLst>
                    <a:tab pos="663575" algn="l"/>
                  </a:tabLst>
                </a:pPr>
                <a:r>
                  <a:rPr lang="fr-FR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𝓔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𝒆𝒍𝒆𝒄</m:t>
                            </m:r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𝒔</m:t>
                            </m:r>
                          </m:sub>
                        </m:sSub>
                      </m:e>
                    </m:d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𝒌𝑻</m:t>
                        </m:r>
                      </m:num>
                      <m:den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𝑫</m:t>
                            </m:r>
                          </m:sub>
                        </m:sSub>
                      </m:den>
                    </m:f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𝑮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𝝍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𝒔</m:t>
                            </m:r>
                          </m:sub>
                        </m:s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𝑨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dirty="0"/>
                  <a:t> a le signe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𝝍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dirty="0">
                    <a:sym typeface="Symbol" charset="0"/>
                  </a:rPr>
                  <a:t>.</a:t>
                </a:r>
                <a:endParaRPr lang="fr-FR" dirty="0"/>
              </a:p>
              <a:p>
                <a:endParaRPr lang="fr-FR" dirty="0"/>
              </a:p>
              <a:p>
                <a:r>
                  <a:rPr lang="fr-FR" i="1" dirty="0"/>
                  <a:t>3</a:t>
                </a:r>
                <a:r>
                  <a:rPr lang="fr-FR" dirty="0"/>
                  <a:t>. Utilisation du théorème de Gauss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𝑸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𝒔𝒄</m:t>
                        </m:r>
                      </m:sub>
                    </m:sSub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𝒔𝒄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dirty="0"/>
                  <a:t>.</a:t>
                </a:r>
              </a:p>
              <a:p>
                <a:r>
                  <a:rPr lang="fr-FR" i="1" dirty="0"/>
                  <a:t>4</a:t>
                </a:r>
                <a:r>
                  <a:rPr lang="fr-FR" dirty="0"/>
                  <a:t>. Relation de continuité du champ à l'interface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𝒊</m:t>
                        </m:r>
                      </m:sub>
                    </m:sSub>
                    <m:r>
                      <a:rPr lang="fr-FR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𝒔𝒄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2057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463" y="4910599"/>
                <a:ext cx="5241925" cy="2708947"/>
              </a:xfrm>
              <a:prstGeom prst="rect">
                <a:avLst/>
              </a:prstGeom>
              <a:blipFill rotWithShape="0">
                <a:blip r:embed="rId5"/>
                <a:stretch>
                  <a:fillRect l="-232" b="-157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1" name="AutoShape 13"/>
          <p:cNvCxnSpPr>
            <a:cxnSpLocks noChangeShapeType="1"/>
            <a:stCxn id="2053" idx="2"/>
            <a:endCxn id="2055" idx="0"/>
          </p:cNvCxnSpPr>
          <p:nvPr/>
        </p:nvCxnSpPr>
        <p:spPr bwMode="auto">
          <a:xfrm>
            <a:off x="3400425" y="2231182"/>
            <a:ext cx="0" cy="5202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62" name="AutoShape 14"/>
          <p:cNvCxnSpPr>
            <a:cxnSpLocks noChangeShapeType="1"/>
            <a:stCxn id="2055" idx="2"/>
            <a:endCxn id="2056" idx="0"/>
          </p:cNvCxnSpPr>
          <p:nvPr/>
        </p:nvCxnSpPr>
        <p:spPr bwMode="auto">
          <a:xfrm>
            <a:off x="3400425" y="3274685"/>
            <a:ext cx="0" cy="5035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63" name="AutoShape 15"/>
          <p:cNvCxnSpPr>
            <a:cxnSpLocks noChangeShapeType="1"/>
            <a:stCxn id="2056" idx="2"/>
            <a:endCxn id="2057" idx="0"/>
          </p:cNvCxnSpPr>
          <p:nvPr/>
        </p:nvCxnSpPr>
        <p:spPr bwMode="auto">
          <a:xfrm>
            <a:off x="3400425" y="4518025"/>
            <a:ext cx="1" cy="392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64" name="AutoShape 16"/>
          <p:cNvCxnSpPr>
            <a:cxnSpLocks noChangeShapeType="1"/>
            <a:stCxn id="2057" idx="2"/>
            <a:endCxn id="2066" idx="0"/>
          </p:cNvCxnSpPr>
          <p:nvPr/>
        </p:nvCxnSpPr>
        <p:spPr bwMode="auto">
          <a:xfrm flipH="1">
            <a:off x="3392488" y="7619546"/>
            <a:ext cx="7938" cy="3370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66" name="Text Box 18"/>
              <p:cNvSpPr txBox="1">
                <a:spLocks noChangeArrowheads="1"/>
              </p:cNvSpPr>
              <p:nvPr/>
            </p:nvSpPr>
            <p:spPr bwMode="auto">
              <a:xfrm>
                <a:off x="476250" y="7956550"/>
                <a:ext cx="5832475" cy="7921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fr-FR" dirty="0"/>
                  <a:t>d. Synthèse. 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𝑭𝑩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p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  <m:f>
                            <m:f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latin typeface="Cambria Math" panose="02040503050406030204" pitchFamily="18" charset="0"/>
                                        </a:rPr>
                                        <m:t>𝒔𝒄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𝒔𝒄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6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7956550"/>
                <a:ext cx="5832475" cy="792163"/>
              </a:xfrm>
              <a:prstGeom prst="rect">
                <a:avLst/>
              </a:prstGeom>
              <a:blipFill>
                <a:blip r:embed="rId6"/>
                <a:stretch>
                  <a:fillRect l="-217" t="-156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0478-EB30-4744-AD09-504001B4E04F}" type="slidenum">
              <a:rPr lang="fr-FR"/>
              <a:pPr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1028"/>
              <p:cNvSpPr>
                <a:spLocks noChangeArrowheads="1"/>
              </p:cNvSpPr>
              <p:nvPr/>
            </p:nvSpPr>
            <p:spPr bwMode="auto">
              <a:xfrm>
                <a:off x="476250" y="568325"/>
                <a:ext cx="5905500" cy="3653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177800" indent="-177800">
                  <a:spcBef>
                    <a:spcPct val="50000"/>
                  </a:spcBef>
                </a:pPr>
                <a:r>
                  <a:rPr lang="fr-FR" dirty="0"/>
                  <a:t>2. Relation entre la tension appliquée et la courbure des bandes. </a:t>
                </a:r>
              </a:p>
              <a:p>
                <a:pPr marL="177800" indent="-177800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Chute de potentiel à travers le semi-conducteur et l'isolant : </a:t>
                </a:r>
                <a:r>
                  <a:rPr lang="fr-FR" baseline="-25000" dirty="0"/>
                  <a:t>s</a:t>
                </a:r>
                <a:r>
                  <a:rPr lang="fr-FR" dirty="0"/>
                  <a:t>–V</a:t>
                </a:r>
                <a:r>
                  <a:rPr lang="fr-FR" baseline="-25000" dirty="0"/>
                  <a:t>i</a:t>
                </a:r>
                <a:r>
                  <a:rPr lang="fr-FR" dirty="0"/>
                  <a:t>.</a:t>
                </a:r>
                <a:endParaRPr lang="fr-FR" dirty="0">
                  <a:sym typeface="Symbol" charset="0"/>
                </a:endParaRPr>
              </a:p>
              <a:p>
                <a:pPr marL="177800" indent="-177800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Relation avec la tension appliquée : V</a:t>
                </a:r>
                <a:r>
                  <a:rPr lang="fr-FR" baseline="-25000" dirty="0">
                    <a:sym typeface="Symbol" charset="0"/>
                  </a:rPr>
                  <a:t>G</a:t>
                </a:r>
                <a:r>
                  <a:rPr lang="fr-FR" dirty="0">
                    <a:sym typeface="Symbol" charset="0"/>
                  </a:rPr>
                  <a:t>-V</a:t>
                </a:r>
                <a:r>
                  <a:rPr lang="fr-FR" baseline="-25000" dirty="0">
                    <a:sym typeface="Symbol" charset="0"/>
                  </a:rPr>
                  <a:t>B</a:t>
                </a:r>
                <a:r>
                  <a:rPr lang="fr-FR" dirty="0">
                    <a:sym typeface="Symbol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𝑭𝑩</m:t>
                        </m:r>
                      </m:sub>
                    </m:sSub>
                  </m:oMath>
                </a14:m>
                <a:r>
                  <a:rPr lang="fr-FR" dirty="0"/>
                  <a:t>. </a:t>
                </a:r>
                <a:endParaRPr lang="fr-FR" dirty="0">
                  <a:sym typeface="Symbol" charset="0"/>
                </a:endParaRPr>
              </a:p>
              <a:p>
                <a:pPr marL="177800" indent="-177800">
                  <a:spcBef>
                    <a:spcPct val="50000"/>
                  </a:spcBef>
                </a:pPr>
                <a:endParaRPr lang="fr-FR" dirty="0">
                  <a:sym typeface="Symbol" charset="0"/>
                </a:endParaRPr>
              </a:p>
              <a:p>
                <a:pPr marL="177800" indent="-177800">
                  <a:spcBef>
                    <a:spcPct val="50000"/>
                  </a:spcBef>
                </a:pPr>
                <a:r>
                  <a:rPr lang="fr-FR" dirty="0">
                    <a:sym typeface="Symbol" charset="0"/>
                  </a:rPr>
                  <a:t>3. </a:t>
                </a:r>
                <a:r>
                  <a:rPr lang="fr-FR" dirty="0"/>
                  <a:t>Calcul de l'évolution de la charge accumulée dans le semi-conducteur avec V</a:t>
                </a:r>
                <a:r>
                  <a:rPr lang="fr-FR" baseline="-25000" dirty="0"/>
                  <a:t>i</a:t>
                </a:r>
                <a:r>
                  <a:rPr lang="fr-FR" dirty="0"/>
                  <a:t>.</a:t>
                </a:r>
              </a:p>
              <a:p>
                <a:pPr marL="177800" indent="-177800">
                  <a:spcBef>
                    <a:spcPct val="50000"/>
                  </a:spcBef>
                </a:pPr>
                <a:r>
                  <a:rPr lang="fr-FR" dirty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𝑸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𝒔𝒄</m:t>
                        </m:r>
                      </m:sub>
                    </m:sSub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𝒔𝒄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</m:sSub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endParaRPr lang="fr-FR" dirty="0"/>
              </a:p>
              <a:p>
                <a:pPr marL="177800" indent="-177800">
                  <a:spcBef>
                    <a:spcPct val="50000"/>
                  </a:spcBef>
                </a:pPr>
                <a:r>
                  <a:rPr lang="fr-FR" dirty="0"/>
                  <a:t>Champ électrique dans l'isolant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𝒊</m:t>
                        </m:r>
                      </m:sub>
                    </m:sSub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.</a:t>
                </a:r>
              </a:p>
              <a:p>
                <a:pPr marL="177800" indent="-177800">
                  <a:spcBef>
                    <a:spcPct val="50000"/>
                  </a:spcBef>
                </a:pPr>
                <a:endParaRPr lang="fr-FR" dirty="0"/>
              </a:p>
              <a:p>
                <a:pPr marL="177800" indent="-177800">
                  <a:spcBef>
                    <a:spcPct val="50000"/>
                  </a:spcBef>
                </a:pPr>
                <a:r>
                  <a:rPr lang="fr-FR" dirty="0"/>
                  <a:t>=&gt;	</a:t>
                </a:r>
                <a:r>
                  <a:rPr lang="fr-FR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𝑸</m:t>
                        </m:r>
                      </m:e>
                      <m:sub>
                        <m:r>
                          <a:rPr lang="fr-FR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𝒔𝒄</m:t>
                        </m:r>
                      </m:sub>
                    </m:sSub>
                    <m:r>
                      <a:rPr lang="fr-FR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𝑽</m:t>
                        </m:r>
                      </m:e>
                      <m:sub>
                        <m:r>
                          <a:rPr lang="fr-FR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4340" name="Rectangle 10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568325"/>
                <a:ext cx="5905500" cy="3653308"/>
              </a:xfrm>
              <a:prstGeom prst="rect">
                <a:avLst/>
              </a:prstGeom>
              <a:blipFill>
                <a:blip r:embed="rId2"/>
                <a:stretch>
                  <a:fillRect l="-644" t="-347" r="-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88CE-5087-DA46-A65B-7215DE0B9242}" type="slidenum">
              <a:rPr lang="fr-FR"/>
              <a:pPr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476250" y="304800"/>
                <a:ext cx="5905500" cy="3973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177800" indent="-177800" algn="just">
                  <a:spcBef>
                    <a:spcPct val="50000"/>
                  </a:spcBef>
                </a:pPr>
                <a:r>
                  <a:rPr lang="fr-FR" dirty="0"/>
                  <a:t>4. Calcul de l'évolution de la charge accumulée dans le semi-conducteur avec la courbure des bandes </a:t>
                </a:r>
                <a:r>
                  <a:rPr lang="fr-FR" dirty="0" err="1"/>
                  <a:t>Q</a:t>
                </a:r>
                <a:r>
                  <a:rPr lang="fr-FR" baseline="-25000" dirty="0" err="1"/>
                  <a:t>sc</a:t>
                </a:r>
                <a:r>
                  <a:rPr lang="fr-FR" dirty="0"/>
                  <a:t>(</a:t>
                </a:r>
                <a:r>
                  <a:rPr lang="fr-FR" dirty="0">
                    <a:sym typeface="Symbol" charset="0"/>
                  </a:rPr>
                  <a:t></a:t>
                </a:r>
                <a:r>
                  <a:rPr lang="fr-FR" baseline="-25000" dirty="0">
                    <a:sym typeface="Symbol" charset="0"/>
                  </a:rPr>
                  <a:t>s</a:t>
                </a:r>
                <a:r>
                  <a:rPr lang="fr-FR" dirty="0">
                    <a:sym typeface="Symbol" charset="0"/>
                  </a:rPr>
                  <a:t>)</a:t>
                </a:r>
                <a:r>
                  <a:rPr lang="fr-FR" dirty="0"/>
                  <a:t> pour les différents régimes. </a:t>
                </a:r>
              </a:p>
              <a:p>
                <a:pPr marL="177800" indent="-177800" algn="just">
                  <a:spcBef>
                    <a:spcPct val="50000"/>
                  </a:spcBef>
                  <a:buFontTx/>
                  <a:buChar char="•"/>
                </a:pPr>
                <a:r>
                  <a:rPr lang="fr-FR" dirty="0">
                    <a:sym typeface="Symbol" charset="0"/>
                  </a:rPr>
                  <a:t></a:t>
                </a:r>
                <a:r>
                  <a:rPr lang="fr-FR" dirty="0"/>
                  <a:t>(x) : potentiel dans le semi-conducteur en x. </a:t>
                </a:r>
                <a:r>
                  <a:rPr lang="fr-FR" dirty="0">
                    <a:sym typeface="Symbol" charset="0"/>
                  </a:rPr>
                  <a:t></a:t>
                </a:r>
                <a:r>
                  <a:rPr lang="fr-FR" baseline="-25000" dirty="0">
                    <a:sym typeface="Symbol" charset="0"/>
                  </a:rPr>
                  <a:t></a:t>
                </a:r>
                <a:r>
                  <a:rPr lang="fr-FR" dirty="0">
                    <a:sym typeface="Symbol" charset="0"/>
                  </a:rPr>
                  <a:t> = 0. </a:t>
                </a:r>
                <a:r>
                  <a:rPr lang="fr-FR" baseline="-25000" dirty="0"/>
                  <a:t>s</a:t>
                </a:r>
                <a:r>
                  <a:rPr lang="fr-FR" dirty="0"/>
                  <a:t> = valeur à l'interface. -q</a:t>
                </a:r>
                <a:r>
                  <a:rPr lang="fr-FR" dirty="0">
                    <a:sym typeface="Symbol" charset="0"/>
                  </a:rPr>
                  <a:t></a:t>
                </a:r>
                <a:r>
                  <a:rPr lang="fr-FR" dirty="0"/>
                  <a:t>(x) =E</a:t>
                </a:r>
                <a:r>
                  <a:rPr lang="fr-FR" baseline="-25000" dirty="0"/>
                  <a:t>C</a:t>
                </a:r>
                <a:r>
                  <a:rPr lang="fr-FR" dirty="0"/>
                  <a:t>(x)-E</a:t>
                </a:r>
                <a:r>
                  <a:rPr lang="fr-FR" baseline="-25000" dirty="0"/>
                  <a:t>C</a:t>
                </a:r>
                <a:r>
                  <a:rPr lang="fr-FR" baseline="-25000" dirty="0">
                    <a:sym typeface="Symbol" charset="0"/>
                  </a:rPr>
                  <a:t></a:t>
                </a:r>
                <a:r>
                  <a:rPr lang="fr-FR" dirty="0"/>
                  <a:t>.</a:t>
                </a:r>
              </a:p>
              <a:p>
                <a:pPr marL="177800" indent="-177800" algn="just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La charge </a:t>
                </a:r>
                <a:r>
                  <a:rPr lang="fr-FR" dirty="0" err="1"/>
                  <a:t>Q</a:t>
                </a:r>
                <a:r>
                  <a:rPr lang="fr-FR" baseline="-25000" dirty="0" err="1"/>
                  <a:t>sc</a:t>
                </a:r>
                <a:r>
                  <a:rPr lang="fr-FR" dirty="0"/>
                  <a:t> dans le semi-conducteur sera selon la cas composée de </a:t>
                </a:r>
                <a:r>
                  <a:rPr lang="fr-FR" dirty="0" err="1"/>
                  <a:t>Q</a:t>
                </a:r>
                <a:r>
                  <a:rPr lang="fr-FR" baseline="-25000" dirty="0" err="1"/>
                  <a:t>a</a:t>
                </a:r>
                <a:r>
                  <a:rPr lang="fr-FR" dirty="0"/>
                  <a:t> (charge accumulée), </a:t>
                </a:r>
                <a:r>
                  <a:rPr lang="fr-FR" dirty="0" err="1"/>
                  <a:t>Q</a:t>
                </a:r>
                <a:r>
                  <a:rPr lang="fr-FR" baseline="-25000" dirty="0" err="1"/>
                  <a:t>d</a:t>
                </a:r>
                <a:r>
                  <a:rPr lang="fr-FR" dirty="0"/>
                  <a:t> (charge de la zone désertée) et Q</a:t>
                </a:r>
                <a:r>
                  <a:rPr lang="fr-FR" baseline="-25000" dirty="0"/>
                  <a:t>i</a:t>
                </a:r>
                <a:r>
                  <a:rPr lang="fr-FR" dirty="0"/>
                  <a:t> (charge de la couche d'inversion).</a:t>
                </a:r>
              </a:p>
              <a:p>
                <a:pPr marL="177800" indent="-177800" algn="just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Dopage uniforme N</a:t>
                </a:r>
                <a:r>
                  <a:rPr lang="fr-FR" baseline="-25000" dirty="0"/>
                  <a:t>A</a:t>
                </a:r>
                <a:r>
                  <a:rPr lang="fr-FR" dirty="0"/>
                  <a:t>. </a:t>
                </a:r>
                <a:r>
                  <a:rPr lang="fr-FR" dirty="0" err="1"/>
                  <a:t>Q</a:t>
                </a:r>
                <a:r>
                  <a:rPr lang="fr-FR" baseline="-25000" dirty="0" err="1"/>
                  <a:t>sc</a:t>
                </a:r>
                <a:r>
                  <a:rPr lang="fr-FR" dirty="0"/>
                  <a:t> ne dépend que de </a:t>
                </a:r>
                <a:r>
                  <a:rPr lang="fr-FR" dirty="0">
                    <a:sym typeface="Symbol" charset="0"/>
                  </a:rPr>
                  <a:t></a:t>
                </a:r>
                <a:r>
                  <a:rPr lang="fr-FR" baseline="-25000" dirty="0"/>
                  <a:t>s</a:t>
                </a:r>
                <a:r>
                  <a:rPr lang="fr-FR" dirty="0"/>
                  <a:t> et de N</a:t>
                </a:r>
                <a:r>
                  <a:rPr lang="fr-FR" baseline="-25000" dirty="0"/>
                  <a:t>A</a:t>
                </a:r>
                <a:r>
                  <a:rPr lang="fr-FR" dirty="0"/>
                  <a:t>.</a:t>
                </a:r>
              </a:p>
              <a:p>
                <a:pPr marL="177800" indent="-177800" algn="just">
                  <a:spcBef>
                    <a:spcPct val="50000"/>
                  </a:spcBef>
                  <a:buFontTx/>
                  <a:buChar char="•"/>
                </a:pPr>
                <a:r>
                  <a:rPr lang="fr-FR" dirty="0"/>
                  <a:t>Densité volumique de charge :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d>
                      <m:dPr>
                        <m:begChr m:val="["/>
                        <m:endChr m:val="]"/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endParaRPr lang="fr-FR" dirty="0"/>
              </a:p>
              <a:p>
                <a:pPr marL="177800" indent="-177800" algn="just">
                  <a:spcBef>
                    <a:spcPct val="50000"/>
                  </a:spcBef>
                </a:pPr>
                <a:endParaRPr lang="fr-FR" dirty="0"/>
              </a:p>
              <a:p>
                <a:pPr marL="342900" indent="-342900" algn="just">
                  <a:spcBef>
                    <a:spcPct val="50000"/>
                  </a:spcBef>
                  <a:buAutoNum type="alphaLcParenR"/>
                </a:pPr>
                <a:r>
                  <a:rPr lang="fr-FR" dirty="0"/>
                  <a:t>Zone neutre.</a:t>
                </a:r>
              </a:p>
              <a:p>
                <a:pPr algn="just">
                  <a:spcBef>
                    <a:spcPct val="50000"/>
                  </a:spcBef>
                  <a:tabLst>
                    <a:tab pos="795338" algn="l"/>
                  </a:tabLst>
                </a:pPr>
                <a:r>
                  <a:rPr lang="fr-FR" dirty="0"/>
                  <a:t>	</a:t>
                </a:r>
                <a:r>
                  <a:rPr lang="fr-F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fr-FR" dirty="0">
                  <a:ea typeface="Cambria Math" panose="02040503050406030204" pitchFamily="18" charset="0"/>
                </a:endParaRPr>
              </a:p>
              <a:p>
                <a:pPr algn="just">
                  <a:spcBef>
                    <a:spcPct val="50000"/>
                  </a:spcBef>
                  <a:tabLst>
                    <a:tab pos="795338" algn="l"/>
                  </a:tabLst>
                </a:pPr>
                <a:r>
                  <a:rPr lang="fr-FR" dirty="0"/>
                  <a:t>	</a:t>
                </a:r>
                <a:r>
                  <a:rPr lang="fr-F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sub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229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04800"/>
                <a:ext cx="5905500" cy="3973513"/>
              </a:xfrm>
              <a:prstGeom prst="rect">
                <a:avLst/>
              </a:prstGeom>
              <a:blipFill>
                <a:blip r:embed="rId2"/>
                <a:stretch>
                  <a:fillRect l="-644" t="-319" r="-2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06" name="Text Box 18"/>
              <p:cNvSpPr txBox="1">
                <a:spLocks noChangeArrowheads="1"/>
              </p:cNvSpPr>
              <p:nvPr/>
            </p:nvSpPr>
            <p:spPr bwMode="auto">
              <a:xfrm>
                <a:off x="476250" y="4572000"/>
                <a:ext cx="5976938" cy="4267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177800" indent="-1778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sz="1400" dirty="0">
                    <a:latin typeface="Comic Sans MS" charset="0"/>
                  </a:rPr>
                  <a:t>b) Zone chargée.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</a:rPr>
                  <a:t>Densité de charge.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sz="1400" dirty="0">
                    <a:latin typeface="Comic Sans MS" charset="0"/>
                  </a:rPr>
                  <a:t>Dans cette région,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 et</a:t>
                </a:r>
                <a:r>
                  <a:rPr lang="fr-FR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𝝍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.</a:t>
                </a:r>
              </a:p>
              <a:p>
                <a:pPr marL="11113" indent="-11113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sym typeface="Symbol" charset="0"/>
                      </a:rPr>
                      <m:t>𝒏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𝑵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𝑪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  <a:sym typeface="Symbol" charset="0"/>
                      </a:rPr>
                      <m:t>𝒆𝒙𝒑</m:t>
                    </m:r>
                    <m:d>
                      <m:dPr>
                        <m:ctrlP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𝑭𝒔𝒄</m:t>
                                </m:r>
                              </m:sub>
                            </m:s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𝑪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𝑻</m:t>
                            </m:r>
                          </m:den>
                        </m:f>
                      </m:e>
                    </m:d>
                    <m:r>
                      <a:rPr lang="fr-FR" sz="1400" b="1" i="1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𝑵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𝑪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sym typeface="Symbol" charset="0"/>
                      </a:rPr>
                      <m:t>𝒆𝒙𝒑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𝑭𝒔𝒄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𝑪</m:t>
                                </m:r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charset="0"/>
                                  </a:rPr>
                                  <m:t>∞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𝑪</m:t>
                                </m:r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charset="0"/>
                                  </a:rPr>
                                  <m:t>∞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𝑪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𝑻</m:t>
                            </m:r>
                          </m:den>
                        </m:f>
                      </m:e>
                    </m:d>
                    <m:r>
                      <a:rPr lang="fr-FR" sz="1400" b="1" i="1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𝒏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𝟎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  <a:sym typeface="Symbol" charset="0"/>
                      </a:rPr>
                      <m:t>𝒆𝒙𝒑</m:t>
                    </m:r>
                    <m:d>
                      <m:dPr>
                        <m:ctrlP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𝒒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𝝍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,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sym typeface="Symbol" charset="0"/>
                      </a:rPr>
                      <m:t>𝒑</m:t>
                    </m:r>
                    <m:r>
                      <a:rPr lang="fr-FR" sz="1400" i="1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𝑵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𝑽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sym typeface="Symbol" charset="0"/>
                      </a:rPr>
                      <m:t>𝒆𝒙𝒑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𝑽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𝑭𝒔𝒄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𝑻</m:t>
                            </m:r>
                          </m:den>
                        </m:f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𝑵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𝑽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sym typeface="Symbol" charset="0"/>
                      </a:rPr>
                      <m:t>𝒆𝒙𝒑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𝑽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𝑽</m:t>
                                </m:r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charset="0"/>
                                  </a:rPr>
                                  <m:t>∞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𝑽</m:t>
                                </m:r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charset="0"/>
                                  </a:rPr>
                                  <m:t>∞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𝑭𝒔𝒄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𝑻</m:t>
                            </m:r>
                          </m:den>
                        </m:f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𝒑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𝟎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sym typeface="Symbol" charset="0"/>
                      </a:rPr>
                      <m:t>𝒆𝒙𝒑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𝒒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𝝍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𝑻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endParaRPr lang="fr-FR" sz="1400" b="1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 smtClean="0">
                          <a:latin typeface="Cambria Math" panose="02040503050406030204" pitchFamily="18" charset="0"/>
                          <a:sym typeface="Symbol" charset="0"/>
                        </a:rPr>
                        <m:t>𝒏𝒑</m:t>
                      </m:r>
                      <m:r>
                        <a:rPr lang="fr-FR" sz="1400" b="1" i="1" smtClean="0">
                          <a:latin typeface="Cambria Math" panose="02040503050406030204" pitchFamily="18" charset="0"/>
                          <a:sym typeface="Symbol" charset="0"/>
                        </a:rPr>
                        <m:t>=</m:t>
                      </m:r>
                      <m:sSub>
                        <m:sSubPr>
                          <m:ctrlPr>
                            <a:rPr lang="fr-FR" sz="1400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𝒏</m:t>
                          </m:r>
                        </m:e>
                        <m:sub>
                          <m:r>
                            <a:rPr lang="fr-FR" sz="1400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𝟎</m:t>
                          </m:r>
                        </m:sub>
                      </m:sSub>
                      <m:sSub>
                        <m:sSubPr>
                          <m:ctrlPr>
                            <a:rPr lang="fr-FR" sz="1400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𝒑</m:t>
                          </m:r>
                        </m:e>
                        <m:sub>
                          <m:r>
                            <a:rPr lang="fr-FR" sz="1400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𝟎</m:t>
                          </m:r>
                        </m:sub>
                      </m:sSub>
                      <m:r>
                        <a:rPr lang="fr-FR" sz="1400" b="1" i="1" smtClean="0">
                          <a:latin typeface="Cambria Math" panose="02040503050406030204" pitchFamily="18" charset="0"/>
                          <a:sym typeface="Symbol" charset="0"/>
                        </a:rPr>
                        <m:t>=</m:t>
                      </m:r>
                      <m:sSubSup>
                        <m:sSubSupPr>
                          <m:ctrlPr>
                            <a:rPr lang="fr-FR" sz="1400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sSubSupPr>
                        <m:e>
                          <m:r>
                            <a:rPr lang="fr-FR" sz="1400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𝒏</m:t>
                          </m:r>
                        </m:e>
                        <m:sub>
                          <m:r>
                            <a:rPr lang="fr-FR" sz="1400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𝒊</m:t>
                          </m:r>
                        </m:sub>
                        <m:sup>
                          <m:r>
                            <a:rPr lang="fr-FR" sz="1400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</a:pPr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𝒒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400" b="1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𝒆𝒙𝒑</m:t>
                              </m:r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𝒒</m:t>
                                      </m:r>
                                      <m:sSub>
                                        <m:sSub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𝝍</m:t>
                                          </m:r>
                                        </m:e>
                                        <m:sub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  <m:t>𝒌</m:t>
                                          </m:r>
                                        </m:e>
                                        <m:sub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  <m:t>𝑩</m:t>
                                          </m:r>
                                        </m:sub>
                                      </m:sSub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𝑻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fr-FR" sz="1400" b="1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−</m:t>
                              </m:r>
                              <m:r>
                                <a:rPr lang="fr-FR" sz="1400" b="1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fr-FR" sz="1400" b="1" i="1" smtClean="0">
                              <a:latin typeface="Cambria Math" panose="02040503050406030204" pitchFamily="18" charset="0"/>
                              <a:sym typeface="Symbol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400" b="1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FR" sz="1400" b="1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400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𝒆𝒙𝒑</m:t>
                              </m:r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𝒒</m:t>
                                      </m:r>
                                      <m:sSub>
                                        <m:sSub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𝝍</m:t>
                                          </m:r>
                                        </m:e>
                                        <m:sub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  <m:t>𝒌</m:t>
                                          </m:r>
                                        </m:e>
                                        <m:sub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  <m:t>𝑩</m:t>
                                          </m:r>
                                        </m:sub>
                                      </m:sSub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𝑻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fr-FR" sz="1400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−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</a:pPr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  <a:sym typeface="Symbol" charset="0"/>
                  </a:rPr>
                  <a:t>Équation de Poisson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num>
                      <m:den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  <m:d>
                          <m:d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𝒔𝒄</m:t>
                            </m:r>
                          </m:sub>
                        </m:sSub>
                      </m:den>
                    </m:f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30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4572000"/>
                <a:ext cx="5976938" cy="4267771"/>
              </a:xfrm>
              <a:prstGeom prst="rect">
                <a:avLst/>
              </a:prstGeom>
              <a:blipFill>
                <a:blip r:embed="rId3"/>
                <a:stretch>
                  <a:fillRect l="-637" t="-2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571-7B7E-394B-BA3F-510FC9040D7F}" type="slidenum">
              <a:rPr lang="fr-FR"/>
              <a:pPr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Text Box 4"/>
              <p:cNvSpPr txBox="1">
                <a:spLocks noChangeArrowheads="1"/>
              </p:cNvSpPr>
              <p:nvPr/>
            </p:nvSpPr>
            <p:spPr bwMode="auto">
              <a:xfrm>
                <a:off x="549275" y="203200"/>
                <a:ext cx="5903913" cy="87709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177800" indent="-1778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90328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08267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  <a:sym typeface="Symbol" charset="0"/>
                  </a:rPr>
                  <a:t>Intégrale première. On multiplie par d/dx et on intègre sur toute l'épaisseur du semi-conducteur (de x à +).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 marL="0" indent="0">
                  <a:spcBef>
                    <a:spcPct val="50000"/>
                  </a:spcBef>
                </a:pPr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  <a:sym typeface="Symbol" charset="0"/>
                  </a:rPr>
                  <a:t>Longueur de Debye: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𝑳</m:t>
                        </m:r>
                      </m:e>
                      <m:sub>
                        <m: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𝑫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𝑻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𝟎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𝒔𝒄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pPr>
                              <m:e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𝟐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  <a:sym typeface="Symbol" charset="0"/>
                  </a:rPr>
                  <a:t>Valeur du champ électrique en x.</a:t>
                </a:r>
              </a:p>
              <a:p>
                <a:pPr marL="0" indent="0">
                  <a:spcBef>
                    <a:spcPct val="50000"/>
                  </a:spcBef>
                </a:pPr>
                <a:r>
                  <a:rPr lang="fr-FR" sz="1400" dirty="0">
                    <a:latin typeface="Comic Sans MS" charset="0"/>
                    <a:sym typeface="Symbol" charset="0"/>
                  </a:rPr>
                  <a:t>	</a:t>
                </a:r>
                <a:r>
                  <a:rPr lang="fr-FR" sz="1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  <m:sup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bSup>
                    <m:d>
                      <m:d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𝒅</m:t>
                                </m:r>
                                <m:r>
                                  <a:rPr lang="fr-FR" sz="14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𝝍</m:t>
                                </m:r>
                              </m:num>
                              <m:den>
                                <m:r>
                                  <a:rPr lang="fr-FR" sz="14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𝒅𝒙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fr-FR" sz="14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𝟐</m:t>
                                </m:r>
                                <m:r>
                                  <a:rPr lang="fr-FR" sz="14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𝒌𝑻</m:t>
                                </m:r>
                              </m:num>
                              <m:den>
                                <m:r>
                                  <a:rPr lang="fr-FR" sz="14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𝒒</m:t>
                                </m:r>
                                <m:sSub>
                                  <m:sSubPr>
                                    <m:ctrlPr>
                                      <a:rPr lang="fr-FR" sz="14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fr-FR" sz="14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𝑫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𝑮</m:t>
                        </m:r>
                      </m:e>
                      <m:sup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𝝍</m:t>
                        </m:r>
                        <m:d>
                          <m:d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𝑶</m:t>
                            </m:r>
                          </m:sub>
                        </m:sSub>
                      </m:e>
                    </m:d>
                  </m:oMath>
                </a14:m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 marL="0" indent="0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  <a:sym typeface="Symbol" charset="0"/>
                      </a:rPr>
                      <m:t>𝑮</m:t>
                    </m:r>
                    <m:d>
                      <m:dPr>
                        <m:ctrlP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fr-FR" sz="1400" b="1" i="1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𝒒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𝝍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𝑻</m:t>
                            </m:r>
                          </m:den>
                        </m:f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+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𝒆𝒙𝒑</m:t>
                        </m:r>
                        <m:d>
                          <m:d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𝒒</m:t>
                                </m:r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𝝍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𝑻</m:t>
                                </m:r>
                              </m:den>
                            </m:f>
                          </m:e>
                        </m:d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−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𝟏</m:t>
                        </m:r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𝟐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fr-FR" sz="1400" b="1" i="1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𝒒</m:t>
                                </m:r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𝝍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𝑻</m:t>
                                </m:r>
                              </m:den>
                            </m:f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−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𝒆𝒙𝒑</m:t>
                            </m:r>
                            <m:d>
                              <m:d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𝒒</m:t>
                                    </m:r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𝝍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400" i="1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𝒌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 panose="02040503050406030204" pitchFamily="18" charset="0"/>
                                            <a:sym typeface="Symbol" charset="0"/>
                                          </a:rPr>
                                          <m:t>𝑩</m:t>
                                        </m:r>
                                      </m:sub>
                                    </m:s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𝑻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+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𝟏</m:t>
                            </m:r>
                          </m:e>
                        </m:d>
                      </m:e>
                    </m:rad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  <a:sym typeface="Symbol" charset="0"/>
                  </a:rPr>
                  <a:t>Théorème de Gauss.</a:t>
                </a:r>
              </a:p>
              <a:p>
                <a:pPr marL="0" indent="0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𝑸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𝒄</m:t>
                        </m:r>
                      </m:sub>
                    </m:sSub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is-IS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  <m:sup>
                        <m:r>
                          <a:rPr lang="is-IS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r>
                          <a:rPr lang="is-IS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  <m:d>
                          <m:d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𝒅𝒙</m:t>
                        </m:r>
                      </m:e>
                    </m:nary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nary>
                      <m:naryPr>
                        <m:limLoc m:val="undOvr"/>
                        <m:ctrlPr>
                          <a:rPr lang="is-IS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  <m:sup>
                        <m:r>
                          <a:rPr lang="is-IS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is-IS" sz="1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𝒔𝒄</m:t>
                            </m:r>
                          </m:sub>
                        </m:sSub>
                        <m:f>
                          <m:f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fr-FR" sz="14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fr-FR" sz="14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𝝍</m:t>
                            </m:r>
                          </m:num>
                          <m:den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𝒅</m:t>
                            </m:r>
                            <m:sSup>
                              <m:sSupPr>
                                <m:ctrlPr>
                                  <a:rPr lang="fr-FR" sz="1400" b="1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fr-FR" sz="14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sz="14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𝒅𝒙</m:t>
                        </m:r>
                      </m:e>
                    </m:nary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is-IS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𝒔𝒄</m:t>
                        </m:r>
                      </m:sub>
                    </m:sSub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mr-IN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𝒅</m:t>
                                </m:r>
                                <m:r>
                                  <a:rPr lang="fr-FR" sz="1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𝝍</m:t>
                                </m:r>
                              </m:num>
                              <m:den>
                                <m:r>
                                  <a:rPr lang="fr-FR" sz="1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𝒅𝒙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  <m:sup>
                        <m:r>
                          <a:rPr lang="en-US" sz="1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</m:sSubSup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is-IS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𝒔𝒄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r-H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𝒅</m:t>
                                </m:r>
                                <m:r>
                                  <a:rPr lang="fr-FR" sz="1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𝝍</m:t>
                                </m:r>
                              </m:num>
                              <m:den>
                                <m:r>
                                  <a:rPr lang="fr-FR" sz="1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𝒅𝒙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r>
                      <a:rPr lang="fr-FR" sz="14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is-IS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𝒔𝒄</m:t>
                        </m:r>
                      </m:sub>
                    </m:sSub>
                  </m:oMath>
                </a14:m>
                <a:r>
                  <a:rPr lang="fr-FR" sz="1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sz="1400" i="1" dirty="0">
                    <a:latin typeface="Comic Sans MS" charset="0"/>
                    <a:sym typeface="Symbol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FR" sz="1400" dirty="0">
                    <a:latin typeface="Comic Sans MS" charset="0"/>
                    <a:sym typeface="Symbol" charset="0"/>
                  </a:rPr>
                  <a:t>Valeur de la densité de charge par unité de surface dans le semi-conducteur.</a:t>
                </a: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sz="1400" b="1" i="1" smtClean="0"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𝒔𝒄</m:t>
                              </m:r>
                            </m:sub>
                          </m:sSub>
                        </m:e>
                      </m:d>
                      <m:r>
                        <a:rPr lang="fr-FR" sz="1400" b="1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fPr>
                        <m:num>
                          <m:r>
                            <a:rPr lang="fr-FR" sz="1400" i="1">
                              <a:latin typeface="Cambria Math" panose="02040503050406030204" pitchFamily="18" charset="0"/>
                              <a:sym typeface="Symbol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𝒔𝒄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fr-FR" sz="1400" i="1">
                              <a:latin typeface="Cambria Math" panose="02040503050406030204" pitchFamily="18" charset="0"/>
                              <a:sym typeface="Symbol" charset="0"/>
                            </a:rPr>
                            <m:t>𝑻</m:t>
                          </m:r>
                        </m:num>
                        <m:den>
                          <m:r>
                            <a:rPr lang="fr-FR" sz="1400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𝒒</m:t>
                          </m:r>
                          <m:sSub>
                            <m:sSubPr>
                              <m:ctrlPr>
                                <a:rPr lang="fr-FR" sz="1400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fr-FR" sz="1400" b="1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𝑫</m:t>
                              </m:r>
                            </m:sub>
                          </m:sSub>
                        </m:den>
                      </m:f>
                      <m:r>
                        <a:rPr lang="fr-FR" sz="1400" i="1">
                          <a:latin typeface="Cambria Math" panose="02040503050406030204" pitchFamily="18" charset="0"/>
                          <a:sym typeface="Symbol" charset="0"/>
                        </a:rPr>
                        <m:t>𝑮</m:t>
                      </m:r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𝝍</m:t>
                              </m:r>
                            </m:e>
                            <m:sub>
                              <m:r>
                                <a:rPr lang="fr-FR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</a:pPr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fr-FR" sz="1400" dirty="0">
                    <a:latin typeface="Comic Sans MS" charset="0"/>
                    <a:sym typeface="Symbol" charset="0"/>
                  </a:rPr>
                  <a:t>Le signe de </a:t>
                </a:r>
                <a:r>
                  <a:rPr lang="fr-FR" sz="1400" dirty="0" err="1">
                    <a:latin typeface="Comic Sans MS" charset="0"/>
                    <a:sym typeface="Symbol" charset="0"/>
                  </a:rPr>
                  <a:t>Q</a:t>
                </a:r>
                <a:r>
                  <a:rPr lang="fr-FR" sz="1400" baseline="-25000" dirty="0" err="1">
                    <a:latin typeface="Comic Sans MS" charset="0"/>
                    <a:sym typeface="Symbol" charset="0"/>
                  </a:rPr>
                  <a:t>sc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 est fonction du signe du champ électrique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=0 : bandes plates </a:t>
                </a:r>
                <a:r>
                  <a:rPr lang="fr-FR" sz="1400" dirty="0" err="1">
                    <a:latin typeface="Comic Sans MS" charset="0"/>
                    <a:sym typeface="Symbol" charset="0"/>
                  </a:rPr>
                  <a:t>Q</a:t>
                </a:r>
                <a:r>
                  <a:rPr lang="fr-FR" sz="1400" baseline="-25000" dirty="0" err="1">
                    <a:latin typeface="Comic Sans MS" charset="0"/>
                    <a:sym typeface="Symbol" charset="0"/>
                  </a:rPr>
                  <a:t>sc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=0.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&lt;0 : accumulation </a:t>
                </a:r>
                <a:r>
                  <a:rPr lang="fr-FR" sz="1400" dirty="0" err="1">
                    <a:latin typeface="Comic Sans MS" charset="0"/>
                    <a:sym typeface="Symbol" charset="0"/>
                  </a:rPr>
                  <a:t>Q</a:t>
                </a:r>
                <a:r>
                  <a:rPr lang="fr-FR" sz="1400" baseline="-25000" dirty="0" err="1">
                    <a:latin typeface="Comic Sans MS" charset="0"/>
                    <a:sym typeface="Symbol" charset="0"/>
                  </a:rPr>
                  <a:t>sc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&gt;0.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&gt;0 : désertion et inversion </a:t>
                </a:r>
                <a:r>
                  <a:rPr lang="fr-FR" sz="1400" dirty="0" err="1">
                    <a:latin typeface="Comic Sans MS" charset="0"/>
                    <a:sym typeface="Symbol" charset="0"/>
                  </a:rPr>
                  <a:t>Q</a:t>
                </a:r>
                <a:r>
                  <a:rPr lang="fr-FR" sz="1400" baseline="-25000" dirty="0" err="1">
                    <a:latin typeface="Comic Sans MS" charset="0"/>
                    <a:sym typeface="Symbol" charset="0"/>
                  </a:rPr>
                  <a:t>sc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&lt;0.</a:t>
                </a:r>
              </a:p>
            </p:txBody>
          </p:sp>
        </mc:Choice>
        <mc:Fallback xmlns="">
          <p:sp>
            <p:nvSpPr>
              <p:cNvPr id="1024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275" y="203200"/>
                <a:ext cx="5903913" cy="8770940"/>
              </a:xfrm>
              <a:prstGeom prst="rect">
                <a:avLst/>
              </a:prstGeom>
              <a:blipFill>
                <a:blip r:embed="rId2"/>
                <a:stretch>
                  <a:fillRect l="-429" t="-434" r="-2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F23155B-3CA0-3049-BF11-727C3CA3B728}"/>
                  </a:ext>
                </a:extLst>
              </p:cNvPr>
              <p:cNvSpPr txBox="1"/>
              <p:nvPr/>
            </p:nvSpPr>
            <p:spPr>
              <a:xfrm>
                <a:off x="44624" y="971600"/>
                <a:ext cx="6696744" cy="585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sym typeface="Symbol" charset="0"/>
                            </a:rPr>
                            <m:t>𝟏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sym typeface="Symbol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𝝍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sym typeface="Symbol" charset="0"/>
                            </a:rPr>
                            <m:t>𝟐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  <a:sym typeface="Symbol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sym typeface="Symbol" charset="0"/>
                            </a:rPr>
                            <m:t>𝑻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𝒔𝒄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𝒒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𝝍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𝑻</m:t>
                                  </m:r>
                                </m:den>
                              </m:f>
                              <m:r>
                                <a:rPr lang="fr-FR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+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𝒆𝒙𝒑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𝒒</m:t>
                                      </m:r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𝝍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  <m:t>𝒌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  <m:t>𝑩</m:t>
                                          </m:r>
                                        </m:sub>
                                      </m:s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𝑻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fr-FR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  <a:sym typeface="Symbol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𝒒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𝝍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𝑻</m:t>
                                  </m:r>
                                </m:den>
                              </m:f>
                              <m:r>
                                <a:rPr lang="fr-FR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−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𝒆𝒙𝒑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𝒒</m:t>
                                      </m:r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𝝍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  <m:t>𝒌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  <m:t>𝑩</m:t>
                                          </m:r>
                                        </m:sub>
                                      </m:s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𝑻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+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F23155B-3CA0-3049-BF11-727C3CA3B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4" y="971600"/>
                <a:ext cx="6696744" cy="585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8D6D-82A0-114F-A7ED-A39E4D4B0B1A}" type="slidenum">
              <a:rPr lang="fr-FR"/>
              <a:pPr/>
              <a:t>9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8" name="Text Box 4"/>
              <p:cNvSpPr txBox="1">
                <a:spLocks noChangeArrowheads="1"/>
              </p:cNvSpPr>
              <p:nvPr/>
            </p:nvSpPr>
            <p:spPr bwMode="auto">
              <a:xfrm>
                <a:off x="476250" y="152400"/>
                <a:ext cx="5976938" cy="8594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177800" indent="-1778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dirty="0">
                    <a:latin typeface="Comic Sans MS" charset="0"/>
                  </a:rPr>
                  <a:t>c) Discussion.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400" i="1" dirty="0">
                    <a:latin typeface="Comic Sans MS" charset="0"/>
                  </a:rPr>
                  <a:t>1</a:t>
                </a:r>
                <a:r>
                  <a:rPr lang="en-US" sz="1400" dirty="0">
                    <a:latin typeface="Comic Sans MS" charset="0"/>
                  </a:rPr>
                  <a:t>. Accumulation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1400" dirty="0">
                    <a:latin typeface="Comic Sans MS" charset="0"/>
                  </a:rPr>
                  <a:t>&lt;0, 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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s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&lt;0, </a:t>
                </a:r>
                <a:r>
                  <a:rPr lang="fr-FR" sz="1400" dirty="0" err="1">
                    <a:latin typeface="Comic Sans MS" charset="0"/>
                    <a:sym typeface="Symbol" charset="0"/>
                  </a:rPr>
                  <a:t>p</a:t>
                </a:r>
                <a:r>
                  <a:rPr lang="fr-FR" sz="1400" baseline="-25000" dirty="0" err="1">
                    <a:latin typeface="Comic Sans MS" charset="0"/>
                    <a:sym typeface="Symbol" charset="0"/>
                  </a:rPr>
                  <a:t>s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&gt;p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0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sz="1400" dirty="0">
                    <a:latin typeface="Comic Sans MS" charset="0"/>
                    <a:sym typeface="Symbol" charset="0"/>
                  </a:rPr>
                  <a:t>	</a:t>
                </a:r>
                <a:r>
                  <a:rPr lang="fr-FR" sz="1400" dirty="0"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sym typeface="Symbol" charset="0"/>
                      </a:rPr>
                      <m:t>𝑮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𝝍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400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radPr>
                      <m:deg/>
                      <m:e>
                        <m: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  <m:t>𝒆𝒙𝒑</m:t>
                        </m:r>
                        <m:d>
                          <m:d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𝒒</m:t>
                                </m:r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𝝍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𝑻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𝑸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𝒔𝒄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𝟐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𝒔𝒄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𝑻</m:t>
                        </m:r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𝑫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radPr>
                      <m:deg/>
                      <m:e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𝒆𝒙𝒑</m:t>
                        </m:r>
                        <m:d>
                          <m:d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𝒒</m:t>
                                </m:r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𝝍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𝑻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1400" i="1" dirty="0">
                    <a:latin typeface="Comic Sans MS" charset="0"/>
                  </a:rPr>
                  <a:t>2</a:t>
                </a:r>
                <a:r>
                  <a:rPr lang="en-US" sz="1400" dirty="0">
                    <a:latin typeface="Comic Sans MS" charset="0"/>
                  </a:rPr>
                  <a:t>.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 Bandes plates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</m:sSub>
                    <m:r>
                      <a:rPr lang="fr-FR" sz="1400" b="1" i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sz="1400" b="1" i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𝟎</m:t>
                    </m:r>
                  </m:oMath>
                </a14:m>
                <a:r>
                  <a:rPr lang="en-US" sz="1400" dirty="0">
                    <a:latin typeface="Comic Sans MS" charset="0"/>
                  </a:rPr>
                  <a:t>, 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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s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=0, </a:t>
                </a:r>
                <a:r>
                  <a:rPr lang="fr-FR" sz="1400" dirty="0" err="1">
                    <a:latin typeface="Comic Sans MS" charset="0"/>
                    <a:sym typeface="Symbol" charset="0"/>
                  </a:rPr>
                  <a:t>p</a:t>
                </a:r>
                <a:r>
                  <a:rPr lang="fr-FR" sz="1400" baseline="-25000" dirty="0" err="1">
                    <a:latin typeface="Comic Sans MS" charset="0"/>
                    <a:sym typeface="Symbol" charset="0"/>
                  </a:rPr>
                  <a:t>s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=p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0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. </a:t>
                </a:r>
                <a:r>
                  <a:rPr lang="fr-FR" sz="1400" dirty="0" err="1">
                    <a:latin typeface="Comic Sans MS" charset="0"/>
                    <a:sym typeface="Symbol" charset="0"/>
                  </a:rPr>
                  <a:t>Q</a:t>
                </a:r>
                <a:r>
                  <a:rPr lang="fr-FR" sz="1400" baseline="-25000" dirty="0" err="1">
                    <a:latin typeface="Comic Sans MS" charset="0"/>
                    <a:sym typeface="Symbol" charset="0"/>
                  </a:rPr>
                  <a:t>sc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=0.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400" i="1" dirty="0">
                    <a:latin typeface="Comic Sans MS" charset="0"/>
                  </a:rPr>
                  <a:t>3</a:t>
                </a:r>
                <a:r>
                  <a:rPr lang="en-US" sz="1400" dirty="0">
                    <a:latin typeface="Comic Sans MS" charset="0"/>
                  </a:rPr>
                  <a:t>.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 Déplétion.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</m:sSub>
                    <m:r>
                      <a:rPr lang="fr-FR" sz="1400" b="1" i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lang="fr-FR" sz="1400" b="1" i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𝟎</m:t>
                    </m:r>
                  </m:oMath>
                </a14:m>
                <a:r>
                  <a:rPr lang="en-US" sz="1400" dirty="0">
                    <a:latin typeface="Comic Sans MS" charset="0"/>
                  </a:rPr>
                  <a:t>, </a:t>
                </a:r>
                <a:r>
                  <a:rPr lang="en-US" sz="1400" dirty="0">
                    <a:latin typeface="Comic Sans MS" charset="0"/>
                    <a:sym typeface="Symbol" charset="0"/>
                  </a:rPr>
                  <a:t></a:t>
                </a:r>
                <a:r>
                  <a:rPr lang="en-US" sz="1400" baseline="-25000" dirty="0">
                    <a:latin typeface="Comic Sans MS" charset="0"/>
                    <a:sym typeface="Symbol" charset="0"/>
                  </a:rPr>
                  <a:t>Fi</a:t>
                </a:r>
                <a:r>
                  <a:rPr lang="en-US" sz="1400" dirty="0">
                    <a:latin typeface="Comic Sans MS" charset="0"/>
                  </a:rPr>
                  <a:t>&gt;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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s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&gt;0, n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i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&lt;</a:t>
                </a:r>
                <a:r>
                  <a:rPr lang="fr-FR" sz="1400" dirty="0" err="1">
                    <a:latin typeface="Comic Sans MS" charset="0"/>
                    <a:sym typeface="Symbol" charset="0"/>
                  </a:rPr>
                  <a:t>p</a:t>
                </a:r>
                <a:r>
                  <a:rPr lang="fr-FR" sz="1400" baseline="-25000" dirty="0" err="1">
                    <a:latin typeface="Comic Sans MS" charset="0"/>
                    <a:sym typeface="Symbol" charset="0"/>
                  </a:rPr>
                  <a:t>s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&lt;p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0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𝑭𝒊</m:t>
                        </m:r>
                      </m:sub>
                    </m:sSub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den>
                    </m:f>
                    <m:r>
                      <a:rPr lang="fr-FR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𝒍𝒏</m:t>
                    </m:r>
                    <m:f>
                      <m:f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fr-FR" sz="1400" dirty="0">
                    <a:latin typeface="Comic Sans MS" charset="0"/>
                    <a:sym typeface="Symbol" charset="0"/>
                  </a:rPr>
                  <a:t>	</a:t>
                </a:r>
                <a:r>
                  <a:rPr lang="fr-FR" sz="1400" dirty="0"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sym typeface="Symbol" charset="0"/>
                      </a:rPr>
                      <m:t>𝑮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𝝍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𝒒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𝝍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𝑻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,		</a:t>
                </a:r>
                <a:r>
                  <a:rPr lang="fr-FR" sz="1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𝑸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𝒔𝒄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−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𝟐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𝒔𝒄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𝑻</m:t>
                        </m:r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𝑫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𝒒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𝝍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𝑻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endParaRPr lang="fr-FR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1400" i="1" dirty="0">
                    <a:latin typeface="Comic Sans MS" charset="0"/>
                  </a:rPr>
                  <a:t>4</a:t>
                </a:r>
                <a:r>
                  <a:rPr lang="en-US" sz="1400" dirty="0">
                    <a:latin typeface="Comic Sans MS" charset="0"/>
                  </a:rPr>
                  <a:t>.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 Faible inversion.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</m:sSub>
                    <m:r>
                      <a:rPr lang="fr-FR" sz="1400" b="1" i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lang="fr-FR" sz="1400" b="1" i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𝟎</m:t>
                    </m:r>
                  </m:oMath>
                </a14:m>
                <a:r>
                  <a:rPr lang="en-US" sz="1400" dirty="0">
                    <a:latin typeface="Comic Sans MS" charset="0"/>
                  </a:rPr>
                  <a:t>, 2</a:t>
                </a:r>
                <a:r>
                  <a:rPr lang="en-US" sz="1400" dirty="0">
                    <a:latin typeface="Comic Sans MS" charset="0"/>
                    <a:sym typeface="Symbol" charset="0"/>
                  </a:rPr>
                  <a:t></a:t>
                </a:r>
                <a:r>
                  <a:rPr lang="en-US" sz="1400" baseline="-25000" dirty="0">
                    <a:latin typeface="Comic Sans MS" charset="0"/>
                    <a:sym typeface="Symbol" charset="0"/>
                  </a:rPr>
                  <a:t>Fi</a:t>
                </a:r>
                <a:r>
                  <a:rPr lang="en-US" sz="1400" dirty="0">
                    <a:latin typeface="Comic Sans MS" charset="0"/>
                  </a:rPr>
                  <a:t>&gt;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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s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&gt;</a:t>
                </a:r>
                <a:r>
                  <a:rPr lang="en-US" sz="1400" dirty="0">
                    <a:latin typeface="Comic Sans MS" charset="0"/>
                    <a:sym typeface="Symbol" charset="0"/>
                  </a:rPr>
                  <a:t></a:t>
                </a:r>
                <a:r>
                  <a:rPr lang="en-US" sz="1400" baseline="-25000" dirty="0">
                    <a:latin typeface="Comic Sans MS" charset="0"/>
                    <a:sym typeface="Symbol" charset="0"/>
                  </a:rPr>
                  <a:t>Fi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, n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0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&lt;</a:t>
                </a:r>
                <a:r>
                  <a:rPr lang="fr-FR" sz="1400" dirty="0" err="1">
                    <a:latin typeface="Comic Sans MS" charset="0"/>
                    <a:sym typeface="Symbol" charset="0"/>
                  </a:rPr>
                  <a:t>p</a:t>
                </a:r>
                <a:r>
                  <a:rPr lang="fr-FR" sz="1400" baseline="-25000" dirty="0" err="1">
                    <a:latin typeface="Comic Sans MS" charset="0"/>
                    <a:sym typeface="Symbol" charset="0"/>
                  </a:rPr>
                  <a:t>s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&lt;n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i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, n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i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&lt;n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s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&lt;p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0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sz="1400" dirty="0">
                    <a:latin typeface="Comic Sans MS" charset="0"/>
                    <a:sym typeface="Symbol" charset="0"/>
                  </a:rPr>
                  <a:t>Mêmes équations que déplétion.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1400" i="1" dirty="0">
                    <a:latin typeface="Comic Sans MS" charset="0"/>
                  </a:rPr>
                  <a:t>5</a:t>
                </a:r>
                <a:r>
                  <a:rPr lang="en-US" sz="1400" dirty="0">
                    <a:latin typeface="Comic Sans MS" charset="0"/>
                  </a:rPr>
                  <a:t>.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 Seuil de forte inversion.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</m:sSub>
                    <m:r>
                      <a:rPr lang="fr-FR" sz="1400" b="1" i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lang="fr-FR" sz="1400" b="1" i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𝟎</m:t>
                    </m:r>
                  </m:oMath>
                </a14:m>
                <a:r>
                  <a:rPr lang="en-US" sz="1400" dirty="0">
                    <a:latin typeface="Comic Sans MS" charset="0"/>
                  </a:rPr>
                  <a:t>, 2</a:t>
                </a:r>
                <a:r>
                  <a:rPr lang="en-US" sz="1400" dirty="0">
                    <a:latin typeface="Comic Sans MS" charset="0"/>
                    <a:sym typeface="Symbol" charset="0"/>
                  </a:rPr>
                  <a:t></a:t>
                </a:r>
                <a:r>
                  <a:rPr lang="en-US" sz="1400" baseline="-25000" dirty="0">
                    <a:latin typeface="Comic Sans MS" charset="0"/>
                    <a:sym typeface="Symbol" charset="0"/>
                  </a:rPr>
                  <a:t>Fi</a:t>
                </a:r>
                <a:r>
                  <a:rPr lang="en-US" sz="1400" dirty="0">
                    <a:latin typeface="Comic Sans MS" charset="0"/>
                  </a:rPr>
                  <a:t>=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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s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, n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s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=p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0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sz="1400" dirty="0">
                    <a:sym typeface="Symbol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sym typeface="Symbol" charset="0"/>
                      </a:rPr>
                      <m:t>𝑮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𝝍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𝟐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𝒒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𝚽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𝑭𝒊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𝑻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,		</a:t>
                </a:r>
                <a:r>
                  <a:rPr lang="fr-FR" sz="1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𝑸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𝒔𝒄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=−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𝟐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𝒔𝒄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𝑻</m:t>
                        </m:r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𝑫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𝟐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𝒒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𝚽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𝑭𝒊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𝑻</m:t>
                            </m:r>
                          </m:den>
                        </m:f>
                      </m:e>
                    </m:rad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.</a:t>
                </a:r>
                <a:endParaRPr lang="en-US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sz="1400" dirty="0">
                  <a:latin typeface="Comic Sans MS" charset="0"/>
                  <a:sym typeface="Symbol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1400" i="1" dirty="0">
                    <a:latin typeface="Comic Sans MS" charset="0"/>
                  </a:rPr>
                  <a:t>6</a:t>
                </a:r>
                <a:r>
                  <a:rPr lang="en-US" sz="1400" dirty="0">
                    <a:latin typeface="Comic Sans MS" charset="0"/>
                  </a:rPr>
                  <a:t>.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 </a:t>
                </a:r>
                <a:r>
                  <a:rPr lang="en-US" sz="1400" dirty="0">
                    <a:latin typeface="Comic Sans MS" charset="0"/>
                    <a:sym typeface="Symbol" charset="0"/>
                  </a:rPr>
                  <a:t>Forte inversion.</a:t>
                </a: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𝓔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1400" dirty="0">
                    <a:latin typeface="Comic Sans MS" charset="0"/>
                  </a:rPr>
                  <a:t>&gt;0, 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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s</a:t>
                </a:r>
                <a:r>
                  <a:rPr lang="en-US" sz="1400" dirty="0">
                    <a:latin typeface="Comic Sans MS" charset="0"/>
                  </a:rPr>
                  <a:t>&gt;2</a:t>
                </a:r>
                <a:r>
                  <a:rPr lang="en-US" sz="1400" dirty="0">
                    <a:latin typeface="Comic Sans MS" charset="0"/>
                    <a:sym typeface="Symbol" charset="0"/>
                  </a:rPr>
                  <a:t></a:t>
                </a:r>
                <a:r>
                  <a:rPr lang="en-US" sz="1400" baseline="-25000" dirty="0">
                    <a:latin typeface="Comic Sans MS" charset="0"/>
                    <a:sym typeface="Symbol" charset="0"/>
                  </a:rPr>
                  <a:t>Fi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, n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s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&gt;p</a:t>
                </a:r>
                <a:r>
                  <a:rPr lang="fr-FR" sz="1400" baseline="-25000" dirty="0">
                    <a:latin typeface="Comic Sans MS" charset="0"/>
                    <a:sym typeface="Symbol" charset="0"/>
                  </a:rPr>
                  <a:t>0</a:t>
                </a:r>
                <a:r>
                  <a:rPr lang="fr-FR" sz="1400" dirty="0">
                    <a:latin typeface="Comic Sans MS" charset="0"/>
                    <a:sym typeface="Symbol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sz="1400" dirty="0">
                    <a:sym typeface="Symbol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sym typeface="Symbol" charset="0"/>
                      </a:rPr>
                      <m:t>𝑮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𝝍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f>
                      <m:fPr>
                        <m:ctrlPr>
                          <a:rPr lang="fr-FR" sz="1400" b="1" i="1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radPr>
                      <m:deg/>
                      <m:e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𝒆𝒙𝒑</m:t>
                        </m:r>
                        <m:d>
                          <m:d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𝒒</m:t>
                                </m:r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𝝍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𝑻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fr-FR" sz="1400" dirty="0">
                    <a:latin typeface="Comic Sans MS" charset="0"/>
                    <a:sym typeface="Symbol" charset="0"/>
                  </a:rPr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𝑸</m:t>
                        </m:r>
                      </m:e>
                      <m:sub>
                        <m:r>
                          <a:rPr lang="fr-FR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𝒔𝒄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−</m:t>
                    </m:r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𝟐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𝒔𝒄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𝑻</m:t>
                        </m:r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𝑫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radPr>
                      <m:deg/>
                      <m:e>
                        <m:r>
                          <a:rPr lang="fr-FR" sz="1400" i="1">
                            <a:latin typeface="Cambria Math" panose="02040503050406030204" pitchFamily="18" charset="0"/>
                            <a:sym typeface="Symbol" charset="0"/>
                          </a:rPr>
                          <m:t>𝒆𝒙𝒑</m:t>
                        </m:r>
                        <m:d>
                          <m:d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𝒒</m:t>
                                </m:r>
                                <m:d>
                                  <m:dPr>
                                    <m:ctrlPr>
                                      <a:rPr lang="fr-FR" sz="1400" b="1" i="1" smtClean="0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𝝍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sub>
                                    </m:sSub>
                                    <m:r>
                                      <a:rPr lang="fr-FR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𝟐</m:t>
                                    </m:r>
                                    <m:sSub>
                                      <m:sSubPr>
                                        <m:ctrlPr>
                                          <a:rPr lang="fr-F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𝚽</m:t>
                                        </m:r>
                                      </m:e>
                                      <m:sub>
                                        <m:r>
                                          <a:rPr lang="fr-FR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𝑭𝒊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  <a:sym typeface="Symbol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𝑻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endParaRPr lang="en-US" sz="1400" dirty="0">
                  <a:latin typeface="Comic Sans MS" charset="0"/>
                  <a:sym typeface="Symbol" charset="0"/>
                </a:endParaRPr>
              </a:p>
            </p:txBody>
          </p:sp>
        </mc:Choice>
        <mc:Fallback>
          <p:sp>
            <p:nvSpPr>
              <p:cNvPr id="112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152400"/>
                <a:ext cx="5976938" cy="8594404"/>
              </a:xfrm>
              <a:prstGeom prst="rect">
                <a:avLst/>
              </a:prstGeom>
              <a:blipFill>
                <a:blip r:embed="rId2"/>
                <a:stretch>
                  <a:fillRect l="-212" t="-1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FFCC"/>
      </a:accent1>
      <a:accent2>
        <a:srgbClr val="66CCFF"/>
      </a:accent2>
      <a:accent3>
        <a:srgbClr val="FFFFFF"/>
      </a:accent3>
      <a:accent4>
        <a:srgbClr val="000000"/>
      </a:accent4>
      <a:accent5>
        <a:srgbClr val="E2FFE2"/>
      </a:accent5>
      <a:accent6>
        <a:srgbClr val="5CB9E7"/>
      </a:accent6>
      <a:hlink>
        <a:srgbClr val="FFCCFF"/>
      </a:hlink>
      <a:folHlink>
        <a:srgbClr val="B2B2B2"/>
      </a:folHlink>
    </a:clrScheme>
    <a:fontScheme name="Modèle par défaut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1343</Words>
  <Application>Microsoft Macintosh PowerPoint</Application>
  <PresentationFormat>Affichage à l'écran (4:3)</PresentationFormat>
  <Paragraphs>262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Cambria Math</vt:lpstr>
      <vt:lpstr>Comic Sans MS</vt:lpstr>
      <vt:lpstr>Symbol</vt:lpstr>
      <vt:lpstr>Times New Roman</vt:lpstr>
      <vt:lpstr>Wingdings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I.E.M.N.  C.N.R.S.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D. Theron</dc:creator>
  <cp:lastModifiedBy>Didier Theron</cp:lastModifiedBy>
  <cp:revision>357</cp:revision>
  <cp:lastPrinted>2018-11-05T09:45:42Z</cp:lastPrinted>
  <dcterms:created xsi:type="dcterms:W3CDTF">1999-12-03T17:11:38Z</dcterms:created>
  <dcterms:modified xsi:type="dcterms:W3CDTF">2018-11-05T09:45:51Z</dcterms:modified>
</cp:coreProperties>
</file>