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72" r:id="rId14"/>
    <p:sldId id="273" r:id="rId15"/>
    <p:sldId id="274" r:id="rId16"/>
    <p:sldId id="266" r:id="rId17"/>
    <p:sldId id="275" r:id="rId18"/>
    <p:sldId id="269" r:id="rId19"/>
    <p:sldId id="276" r:id="rId20"/>
    <p:sldId id="267" r:id="rId21"/>
    <p:sldId id="277" r:id="rId22"/>
    <p:sldId id="279" r:id="rId23"/>
    <p:sldId id="270" r:id="rId24"/>
    <p:sldId id="281" r:id="rId25"/>
  </p:sldIdLst>
  <p:sldSz cx="6858000" cy="9144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7"/>
    <p:restoredTop sz="93722"/>
  </p:normalViewPr>
  <p:slideViewPr>
    <p:cSldViewPr>
      <p:cViewPr varScale="1">
        <p:scale>
          <a:sx n="109" d="100"/>
          <a:sy n="109" d="100"/>
        </p:scale>
        <p:origin x="976" y="1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1BF706F1-CD0A-4C4B-929B-19A094A508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4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1838" y="744538"/>
            <a:ext cx="27940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E8744D28-B934-5744-AE69-AFF2BA30D1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38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7447C0F-C430-6243-9D63-6A23E792B406}" type="slidenum">
              <a:rPr lang="fr-FR" sz="1200" b="0">
                <a:latin typeface="Times New Roman" charset="0"/>
              </a:rPr>
              <a:pPr/>
              <a:t>1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6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2FA347F-4336-9047-86E0-5F47DD46B8A6}" type="slidenum">
              <a:rPr lang="fr-FR" sz="1200" b="0">
                <a:latin typeface="Times New Roman" charset="0"/>
              </a:rPr>
              <a:pPr/>
              <a:t>10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8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383DEB2-2608-C144-981A-67303A46CF8D}" type="slidenum">
              <a:rPr lang="fr-FR" sz="1200" b="0">
                <a:latin typeface="Times New Roman" charset="0"/>
              </a:rPr>
              <a:pPr/>
              <a:t>11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7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EF91410-2044-FF47-80DD-DAE075E26FEF}" type="slidenum">
              <a:rPr lang="fr-FR" sz="1200" b="0">
                <a:latin typeface="Times New Roman" charset="0"/>
              </a:rPr>
              <a:pPr/>
              <a:t>12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3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AF0D34F-9180-964E-B327-4ABF137EE5FB}" type="slidenum">
              <a:rPr lang="fr-FR" sz="1200" b="0">
                <a:latin typeface="Times New Roman" charset="0"/>
              </a:rPr>
              <a:pPr/>
              <a:t>13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0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0971000-0360-3940-8770-C1B380F902DA}" type="slidenum">
              <a:rPr lang="fr-FR" sz="1200" b="0">
                <a:latin typeface="Times New Roman" charset="0"/>
              </a:rPr>
              <a:pPr/>
              <a:t>14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7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CD22C8E-D4F2-2542-83F4-7005A86BF149}" type="slidenum">
              <a:rPr lang="fr-FR" sz="1200" b="0">
                <a:latin typeface="Times New Roman" charset="0"/>
              </a:rPr>
              <a:pPr/>
              <a:t>15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54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1E18749-B9F7-AF4E-A613-82906FC9366B}" type="slidenum">
              <a:rPr lang="fr-FR" sz="1200" b="0">
                <a:latin typeface="Times New Roman" charset="0"/>
              </a:rPr>
              <a:pPr/>
              <a:t>16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9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CC173E6-D11B-4F4D-9CE5-22509F332A67}" type="slidenum">
              <a:rPr lang="fr-FR" sz="1200" b="0">
                <a:latin typeface="Times New Roman" charset="0"/>
              </a:rPr>
              <a:pPr/>
              <a:t>17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1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4C186C0-2535-5440-B79D-CA2B37C56C97}" type="slidenum">
              <a:rPr lang="fr-FR" sz="1200" b="0">
                <a:latin typeface="Times New Roman" charset="0"/>
              </a:rPr>
              <a:pPr/>
              <a:t>18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55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C108D0A-E21B-1947-B8F6-9FF4255DC708}" type="slidenum">
              <a:rPr lang="fr-FR" sz="1200" b="0">
                <a:latin typeface="Times New Roman" charset="0"/>
              </a:rPr>
              <a:pPr/>
              <a:t>19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0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0BE6121-07ED-094A-95F0-AD6F9FA7C115}" type="slidenum">
              <a:rPr lang="fr-FR" sz="1200" b="0">
                <a:latin typeface="Times New Roman" charset="0"/>
              </a:rPr>
              <a:pPr/>
              <a:t>2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6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AE2BB32-0DA0-6B43-B44D-20A4E2CF75F4}" type="slidenum">
              <a:rPr lang="fr-FR" sz="1200" b="0">
                <a:latin typeface="Times New Roman" charset="0"/>
              </a:rPr>
              <a:pPr/>
              <a:t>20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80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1AAE160-023F-DD43-90A9-C3B4EEFB8DF8}" type="slidenum">
              <a:rPr lang="fr-FR" sz="1200" b="0">
                <a:latin typeface="Times New Roman" charset="0"/>
              </a:rPr>
              <a:pPr/>
              <a:t>21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53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CF12E06-4060-6C4A-A79D-4B9348BE6A6E}" type="slidenum">
              <a:rPr lang="fr-FR" sz="1200" b="0">
                <a:latin typeface="Times New Roman" charset="0"/>
              </a:rPr>
              <a:pPr/>
              <a:t>22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97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8BEC104-AEB9-7C44-AA8E-FF774D0028F4}" type="slidenum">
              <a:rPr lang="fr-FR" sz="1200" b="0">
                <a:latin typeface="Times New Roman" charset="0"/>
              </a:rPr>
              <a:pPr/>
              <a:t>23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84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44D28-B934-5744-AE69-AFF2BA30D1D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6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95933F3-D960-6745-B2DA-8125889909C0}" type="slidenum">
              <a:rPr lang="fr-FR" sz="1200" b="0">
                <a:latin typeface="Times New Roman" charset="0"/>
              </a:rPr>
              <a:pPr/>
              <a:t>3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DE9551D-66F3-1949-A7B1-40E60CBD3162}" type="slidenum">
              <a:rPr lang="fr-FR" sz="1200" b="0">
                <a:latin typeface="Times New Roman" charset="0"/>
              </a:rPr>
              <a:pPr/>
              <a:t>4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0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F75E34F-F3DE-0B47-BF9B-4790EACEEA85}" type="slidenum">
              <a:rPr lang="fr-FR" sz="1200" b="0">
                <a:latin typeface="Times New Roman" charset="0"/>
              </a:rPr>
              <a:pPr/>
              <a:t>5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7076062-30D7-1B48-A619-388B98EC65A7}" type="slidenum">
              <a:rPr lang="fr-FR" sz="1200" b="0">
                <a:latin typeface="Times New Roman" charset="0"/>
              </a:rPr>
              <a:pPr/>
              <a:t>6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6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15A7D17-2478-D64C-9977-A2C086DB2C33}" type="slidenum">
              <a:rPr lang="fr-FR" sz="1200" b="0">
                <a:latin typeface="Times New Roman" charset="0"/>
              </a:rPr>
              <a:pPr/>
              <a:t>7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9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157BC72-3E7D-1344-9077-BBAB6B500019}" type="slidenum">
              <a:rPr lang="fr-FR" sz="1200" b="0">
                <a:latin typeface="Times New Roman" charset="0"/>
              </a:rPr>
              <a:pPr/>
              <a:t>8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18EA88-B5C6-BA4E-9C47-3C98D5DD693E}" type="slidenum">
              <a:rPr lang="fr-FR" sz="1200" b="0">
                <a:latin typeface="Times New Roman" charset="0"/>
              </a:rPr>
              <a:pPr/>
              <a:t>9</a:t>
            </a:fld>
            <a:endParaRPr lang="fr-FR" sz="1200" b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7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039B3-9AB7-BD45-8E29-349B38B800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10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ECDB2-7690-5E4C-9401-1E02AA6DA3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1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5840-7755-8742-A017-E82653A23B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8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818A-1077-1748-B6A1-CC0DC41D16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0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21EB-E15D-0E49-9239-FEBADC3091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1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6426-74D7-1249-AC72-DA88064722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63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92E0-0C2D-D64C-97D2-7654326147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1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5894-60D3-A44E-BA5A-90E373BF66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547F-E15B-6C42-87A7-407E2B0B01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3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ED242-3174-9C4A-B264-F32524010B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CCE8-9EF4-6842-A9E6-04A7493F8A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91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675688"/>
            <a:ext cx="14287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675688"/>
            <a:ext cx="21717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53050" y="8802688"/>
            <a:ext cx="14287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pPr>
              <a:defRPr/>
            </a:pPr>
            <a:fld id="{76FAC013-95EF-B64A-90C9-EFBFF9A3C2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A846840-45C5-F645-80A2-2AFD11A8B0AC}" type="slidenum">
              <a:rPr lang="fr-FR" b="0">
                <a:latin typeface="Arial" charset="0"/>
              </a:rPr>
              <a:pPr/>
              <a:t>1</a:t>
            </a:fld>
            <a:endParaRPr lang="fr-FR" b="0">
              <a:latin typeface="Arial" charset="0"/>
            </a:endParaRP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60350" y="228600"/>
            <a:ext cx="63373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>
                <a:solidFill>
                  <a:srgbClr val="000000"/>
                </a:solidFill>
              </a:rPr>
              <a:t>Interface métal semi-conducteur.</a:t>
            </a:r>
          </a:p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000000"/>
                </a:solidFill>
              </a:rPr>
              <a:t>I. Généralités.</a:t>
            </a:r>
          </a:p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000000"/>
                </a:solidFill>
              </a:rPr>
              <a:t>C</a:t>
            </a:r>
            <a:r>
              <a:rPr lang="ja-JP" altLang="fr-FR">
                <a:solidFill>
                  <a:srgbClr val="000000"/>
                </a:solidFill>
              </a:rPr>
              <a:t>’</a:t>
            </a:r>
            <a:r>
              <a:rPr lang="fr-FR" altLang="ja-JP">
                <a:solidFill>
                  <a:srgbClr val="000000"/>
                </a:solidFill>
              </a:rPr>
              <a:t>est une hétérostructure avec rupture du réseau cristallin.</a:t>
            </a:r>
          </a:p>
          <a:p>
            <a:pPr eaLnBrk="1" hangingPunct="1">
              <a:spcBef>
                <a:spcPct val="50000"/>
              </a:spcBef>
            </a:pPr>
            <a:r>
              <a:rPr lang="fr-FR">
                <a:solidFill>
                  <a:srgbClr val="000000"/>
                </a:solidFill>
              </a:rPr>
              <a:t>Métal déposé sous vide par évaporation ou pulvérisation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</a:rPr>
              <a:t>Evaporation : chauffage par effet Joule.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</a:rPr>
              <a:t>Pulvérisation : arrachage de particules par plasma.</a:t>
            </a:r>
          </a:p>
          <a:p>
            <a:pPr eaLnBrk="1" hangingPunct="1">
              <a:spcBef>
                <a:spcPct val="50000"/>
              </a:spcBef>
              <a:buFont typeface="Symbol" charset="0"/>
              <a:buChar char="Þ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Poly cristal.</a:t>
            </a:r>
          </a:p>
        </p:txBody>
      </p:sp>
      <p:pic>
        <p:nvPicPr>
          <p:cNvPr id="15363" name="Picture 34" descr="msc_carac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43600"/>
            <a:ext cx="15113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5" descr="msc_carac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25304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36"/>
          <p:cNvSpPr txBox="1">
            <a:spLocks noChangeArrowheads="1"/>
          </p:cNvSpPr>
          <p:nvPr/>
        </p:nvSpPr>
        <p:spPr bwMode="auto">
          <a:xfrm>
            <a:off x="304800" y="3124200"/>
            <a:ext cx="41148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charset="0"/>
              <a:buNone/>
            </a:pPr>
            <a:r>
              <a:rPr lang="fr-FR">
                <a:solidFill>
                  <a:srgbClr val="000000"/>
                </a:solidFill>
                <a:sym typeface="Symbol" charset="0"/>
              </a:rPr>
              <a:t>II. Comportement électrique.</a:t>
            </a:r>
          </a:p>
          <a:p>
            <a:pPr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Dopage faible : redresseur (effet Schottky).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Courant plus élevé que dans la jonction PN (pour une même tension).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Tension de claquage plus faible.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fr-FR">
              <a:solidFill>
                <a:srgbClr val="000000"/>
              </a:solidFill>
              <a:sym typeface="Symbo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fr-FR">
              <a:solidFill>
                <a:srgbClr val="000000"/>
              </a:solidFill>
              <a:sym typeface="Symbol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fr-FR">
              <a:solidFill>
                <a:srgbClr val="000000"/>
              </a:solidFill>
              <a:sym typeface="Symbol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Dopage élevé : contact ohmique.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Fort courant à faible tension.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Zone ohmique au voisinage de l</a:t>
            </a:r>
            <a:r>
              <a:rPr lang="ja-JP" altLang="fr-FR">
                <a:solidFill>
                  <a:srgbClr val="000000"/>
                </a:solidFill>
                <a:sym typeface="Symbol" charset="0"/>
              </a:rPr>
              <a:t>’</a:t>
            </a:r>
            <a:r>
              <a:rPr lang="fr-FR" altLang="ja-JP">
                <a:solidFill>
                  <a:srgbClr val="000000"/>
                </a:solidFill>
                <a:sym typeface="Symbol" charset="0"/>
              </a:rPr>
              <a:t>origine (pour les courants nécessaires au fonctionnement du dispositifs)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Contact électrique pour le semi-conducteur. Résistance à minimiser.</a:t>
            </a:r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CE2B242-285F-DF4A-91BF-D43597996F43}" type="slidenum">
              <a:rPr lang="fr-FR" b="0">
                <a:latin typeface="Arial" charset="0"/>
              </a:rPr>
              <a:pPr/>
              <a:t>10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Text Box 5"/>
              <p:cNvSpPr txBox="1">
                <a:spLocks noChangeArrowheads="1"/>
              </p:cNvSpPr>
              <p:nvPr/>
            </p:nvSpPr>
            <p:spPr bwMode="auto">
              <a:xfrm>
                <a:off x="620713" y="539750"/>
                <a:ext cx="5400675" cy="7098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i="1" dirty="0"/>
                  <a:t>E(x) présente un maximum en x=</a:t>
                </a:r>
                <a:r>
                  <a:rPr lang="fr-FR" i="1" dirty="0" err="1"/>
                  <a:t>x</a:t>
                </a:r>
                <a:r>
                  <a:rPr lang="fr-FR" i="1" baseline="-25000" dirty="0" err="1"/>
                  <a:t>m</a:t>
                </a:r>
                <a:r>
                  <a:rPr lang="fr-FR" i="1" dirty="0"/>
                  <a:t>.</a:t>
                </a:r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𝟏𝟔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𝝅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𝟎</m:t>
                      </m:r>
                    </m:oMath>
                  </m:oMathPara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Comme </a:t>
                </a:r>
                <a:r>
                  <a:rPr lang="fr-FR" i="1" dirty="0" err="1"/>
                  <a:t>x</a:t>
                </a:r>
                <a:r>
                  <a:rPr lang="fr-FR" i="1" baseline="-25000" dirty="0" err="1"/>
                  <a:t>m</a:t>
                </a:r>
                <a:r>
                  <a:rPr lang="fr-FR" i="1" dirty="0"/>
                  <a:t> &lt;&lt; W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  <m:t>𝒙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  <m:t>𝒎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𝟏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𝟏𝟔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𝝅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𝑾</m:t>
                            </m:r>
                          </m:den>
                        </m:f>
                      </m:e>
                    </m:rad>
                  </m:oMath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>
                    <a:sym typeface="Symbol" charset="0"/>
                  </a:rPr>
                  <a:t></a:t>
                </a:r>
                <a:r>
                  <a:rPr lang="fr-FR" i="1" baseline="-25000" dirty="0">
                    <a:sym typeface="Symbol" charset="0"/>
                  </a:rPr>
                  <a:t>B</a:t>
                </a:r>
                <a:r>
                  <a:rPr lang="fr-FR" i="1" dirty="0">
                    <a:sym typeface="Symbol" charset="0"/>
                  </a:rPr>
                  <a:t> se calcule en comparant E(x=0) sans force image et E(x=</a:t>
                </a:r>
                <a:r>
                  <a:rPr lang="fr-FR" i="1" dirty="0" err="1"/>
                  <a:t>x</a:t>
                </a:r>
                <a:r>
                  <a:rPr lang="fr-FR" i="1" baseline="-25000" dirty="0" err="1"/>
                  <a:t>m</a:t>
                </a:r>
                <a:r>
                  <a:rPr lang="fr-FR" i="1" dirty="0">
                    <a:sym typeface="Symbol" charset="0"/>
                  </a:rPr>
                  <a:t>) avec force image. </a:t>
                </a:r>
                <a:r>
                  <a:rPr lang="fr-FR" i="1" dirty="0"/>
                  <a:t>D</a:t>
                </a:r>
                <a:r>
                  <a:rPr lang="ja-JP" altLang="fr-FR" i="1"/>
                  <a:t>’</a:t>
                </a:r>
                <a:r>
                  <a:rPr lang="fr-FR" altLang="ja-JP" i="1" dirty="0"/>
                  <a:t>où :</a:t>
                </a:r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𝚫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𝒃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𝟐</m:t>
                          </m:r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𝑾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𝟏𝟔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𝝅</m:t>
                              </m:r>
                            </m:den>
                          </m:f>
                        </m:e>
                      </m:ra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𝒒</m:t>
                      </m:r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omic Sans M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omic Sans MS"/>
                                            </a:rPr>
                                            <m:t>𝑽</m:t>
                                          </m:r>
                                        </m:e>
                                        <m:sub>
                                          <m:r>
                                            <a:rPr lang="fr-FR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omic Sans MS"/>
                                            </a:rPr>
                                            <m:t>𝒃𝒊</m:t>
                                          </m:r>
                                        </m:sub>
                                      </m:sSub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  <m:t>−</m:t>
                                      </m:r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  <m:t>𝑽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  <m:t>𝝅</m:t>
                                      </m:r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omic Sans M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omic Sans M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omic Sans MS"/>
                                                </a:rPr>
                                                <m:t>𝜺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omic Sans MS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omic Sans M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omic Sans MS"/>
                                                </a:rPr>
                                                <m:t>𝜺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omic Sans MS"/>
                                                </a:rPr>
                                                <m:t>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omic Sans MS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sachant que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  <m:t>𝑾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  <m:t>𝟐</m:t>
                        </m:r>
                      </m:sup>
                    </m:sSup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  <m:t>𝟐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  <m:t>𝒃𝒊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𝑽</m:t>
                            </m:r>
                          </m:e>
                        </m:d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  <m:t>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𝑫</m:t>
                            </m:r>
                          </m:sub>
                        </m:sSub>
                      </m:den>
                    </m:f>
                  </m:oMath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Évaluation.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Pour V=0, </a:t>
                </a:r>
                <a:r>
                  <a:rPr lang="fr-FR" i="1" dirty="0" err="1"/>
                  <a:t>V</a:t>
                </a:r>
                <a:r>
                  <a:rPr lang="fr-FR" i="1" baseline="-25000" dirty="0" err="1"/>
                  <a:t>bi</a:t>
                </a:r>
                <a:r>
                  <a:rPr lang="fr-FR" i="1" dirty="0"/>
                  <a:t>=0.7V, N</a:t>
                </a:r>
                <a:r>
                  <a:rPr lang="fr-FR" i="1" baseline="-25000" dirty="0"/>
                  <a:t>D</a:t>
                </a:r>
                <a:r>
                  <a:rPr lang="fr-FR" i="1" dirty="0"/>
                  <a:t>=10</a:t>
                </a:r>
                <a:r>
                  <a:rPr lang="fr-FR" i="1" baseline="30000" dirty="0"/>
                  <a:t>23</a:t>
                </a:r>
                <a:r>
                  <a:rPr lang="fr-FR" i="1" dirty="0"/>
                  <a:t> cm</a:t>
                </a:r>
                <a:r>
                  <a:rPr lang="fr-FR" i="1" baseline="30000" dirty="0"/>
                  <a:t>-3</a:t>
                </a:r>
                <a:r>
                  <a:rPr lang="fr-FR" i="1" dirty="0"/>
                  <a:t>, </a:t>
                </a:r>
                <a:r>
                  <a:rPr lang="fr-FR" i="1" dirty="0">
                    <a:sym typeface="Symbol" charset="0"/>
                  </a:rPr>
                  <a:t></a:t>
                </a:r>
                <a:r>
                  <a:rPr lang="fr-FR" i="1" baseline="-25000" dirty="0">
                    <a:sym typeface="Symbol" charset="0"/>
                  </a:rPr>
                  <a:t>B</a:t>
                </a:r>
                <a:r>
                  <a:rPr lang="fr-FR" i="1" dirty="0">
                    <a:sym typeface="Symbol" charset="0"/>
                  </a:rPr>
                  <a:t> = 43meV.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i="1" dirty="0">
                    <a:sym typeface="Symbol" charset="0"/>
                  </a:rPr>
                  <a:t>Cette valeur reste faible pour des barrières l</a:t>
                </a:r>
                <a:r>
                  <a:rPr lang="ja-JP" altLang="fr-FR" i="1">
                    <a:sym typeface="Symbol" charset="0"/>
                  </a:rPr>
                  <a:t>’</a:t>
                </a:r>
                <a:r>
                  <a:rPr lang="fr-FR" altLang="ja-JP" i="1" dirty="0">
                    <a:sym typeface="Symbol" charset="0"/>
                  </a:rPr>
                  <a:t>ordre de 700 </a:t>
                </a:r>
                <a:r>
                  <a:rPr lang="fr-FR" altLang="ja-JP" i="1" dirty="0" err="1">
                    <a:sym typeface="Symbol" charset="0"/>
                  </a:rPr>
                  <a:t>meV</a:t>
                </a:r>
                <a:r>
                  <a:rPr lang="fr-FR" altLang="ja-JP" i="1" dirty="0">
                    <a:sym typeface="Symbol" charset="0"/>
                  </a:rPr>
                  <a:t>. Par contre pour des barrières plus faibles (hétérojonctions) cela peut être important.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 </a:t>
                </a:r>
              </a:p>
            </p:txBody>
          </p:sp>
        </mc:Choice>
        <mc:Fallback xmlns="">
          <p:sp>
            <p:nvSpPr>
              <p:cNvPr id="3379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539750"/>
                <a:ext cx="5400675" cy="7098610"/>
              </a:xfrm>
              <a:prstGeom prst="rect">
                <a:avLst/>
              </a:prstGeom>
              <a:blipFill>
                <a:blip r:embed="rId3"/>
                <a:stretch>
                  <a:fillRect l="-704" t="-1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3F788AE-4E13-EA4F-A010-AB8DB7286484}" type="slidenum">
              <a:rPr lang="fr-FR" b="0">
                <a:latin typeface="Arial" charset="0"/>
              </a:rPr>
              <a:pPr/>
              <a:t>11</a:t>
            </a:fld>
            <a:endParaRPr lang="fr-FR" b="0">
              <a:latin typeface="Arial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20713" y="539750"/>
            <a:ext cx="54006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VI. Phénomènes de conduction.</a:t>
            </a:r>
          </a:p>
          <a:p>
            <a:pPr>
              <a:spcBef>
                <a:spcPct val="50000"/>
              </a:spcBef>
              <a:buFont typeface="Arial" charset="0"/>
              <a:buAutoNum type="arabicPeriod"/>
            </a:pPr>
            <a:r>
              <a:rPr lang="fr-FR"/>
              <a:t>Mécanismes invoqués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fr-FR"/>
              <a:t>Ils sont nombreux.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620713" y="5435600"/>
            <a:ext cx="555148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536575" indent="-173038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fr-FR" dirty="0"/>
              <a:t>Transport d</a:t>
            </a:r>
            <a:r>
              <a:rPr lang="ja-JP" altLang="fr-FR" dirty="0"/>
              <a:t>’</a:t>
            </a:r>
            <a:r>
              <a:rPr lang="fr-FR" altLang="ja-JP" dirty="0"/>
              <a:t>électrons au dessus de la barrière de potentiel :</a:t>
            </a:r>
          </a:p>
          <a:p>
            <a:pPr lvl="1">
              <a:spcBef>
                <a:spcPct val="50000"/>
              </a:spcBef>
              <a:buFontTx/>
              <a:buAutoNum type="romanLcPeriod"/>
            </a:pPr>
            <a:r>
              <a:rPr lang="fr-FR" dirty="0"/>
              <a:t>Transport thermoïonique</a:t>
            </a:r>
          </a:p>
          <a:p>
            <a:pPr lvl="1">
              <a:spcBef>
                <a:spcPct val="50000"/>
              </a:spcBef>
              <a:buFontTx/>
              <a:buAutoNum type="romanLcPeriod"/>
            </a:pPr>
            <a:r>
              <a:rPr lang="fr-FR" dirty="0"/>
              <a:t>Diffusion des électrons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fr-FR" dirty="0"/>
              <a:t>Effet tunnel à travers la barrière.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fr-FR" dirty="0"/>
              <a:t>Recombinaisons en zone de charge d</a:t>
            </a:r>
            <a:r>
              <a:rPr lang="ja-JP" altLang="fr-FR" dirty="0"/>
              <a:t>’</a:t>
            </a:r>
            <a:r>
              <a:rPr lang="fr-FR" altLang="ja-JP" dirty="0"/>
              <a:t>espace.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fr-FR" dirty="0"/>
              <a:t>Diffusion de trous du métal et recombinaisons en ZQN.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fr-FR" dirty="0"/>
              <a:t>Recombinaisons sur des états d</a:t>
            </a:r>
            <a:r>
              <a:rPr lang="ja-JP" altLang="fr-FR" dirty="0"/>
              <a:t>’</a:t>
            </a:r>
            <a:r>
              <a:rPr lang="fr-FR" altLang="ja-JP" dirty="0"/>
              <a:t>interface puis effet tunnel à travers l</a:t>
            </a:r>
            <a:r>
              <a:rPr lang="ja-JP" altLang="fr-FR" dirty="0"/>
              <a:t>’</a:t>
            </a:r>
            <a:r>
              <a:rPr lang="fr-FR" altLang="ja-JP" dirty="0"/>
              <a:t>interface vers le métal.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endParaRPr lang="fr-FR" dirty="0"/>
          </a:p>
          <a:p>
            <a:pPr>
              <a:spcBef>
                <a:spcPct val="50000"/>
              </a:spcBef>
            </a:pPr>
            <a:r>
              <a:rPr lang="fr-FR" u="sng" dirty="0"/>
              <a:t>Idéalement on souhaite que le thermoïonique soit dominant.</a:t>
            </a:r>
            <a:endParaRPr lang="fr-FR" dirty="0"/>
          </a:p>
        </p:txBody>
      </p:sp>
      <p:pic>
        <p:nvPicPr>
          <p:cNvPr id="35844" name="Picture 8" descr="msc_con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489075"/>
            <a:ext cx="435133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055F9C2-3B30-A742-A9E7-9438CCE08496}" type="slidenum">
              <a:rPr lang="fr-FR" b="0">
                <a:latin typeface="Arial" charset="0"/>
              </a:rPr>
              <a:pPr/>
              <a:t>12</a:t>
            </a:fld>
            <a:endParaRPr lang="fr-FR" b="0">
              <a:latin typeface="Arial" charset="0"/>
            </a:endParaRP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620713" y="381000"/>
            <a:ext cx="56165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536575" indent="-173038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2. Effet thermoïonique.</a:t>
            </a:r>
          </a:p>
          <a:p>
            <a:pPr lvl="1">
              <a:spcBef>
                <a:spcPct val="50000"/>
              </a:spcBef>
              <a:buFontTx/>
              <a:buAutoNum type="alphaLcParenR"/>
            </a:pPr>
            <a:r>
              <a:rPr lang="fr-FR"/>
              <a:t>Description.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/>
              <a:t>Passage d</a:t>
            </a:r>
            <a:r>
              <a:rPr lang="ja-JP" altLang="fr-FR"/>
              <a:t>’</a:t>
            </a:r>
            <a:r>
              <a:rPr lang="fr-FR" altLang="ja-JP"/>
              <a:t>électrons chauds par-dessus la barrière de potentiel.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/>
              <a:t>À V=0 les 2 courants sont équilibrés.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/>
              <a:t>Polarisation directe : réduction de la barrière vue par les électrons du semi-conducteur.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/>
              <a:t>Polarisation inverse : augmentation de la barrière vue par les électrons du semi-conducteur.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/>
              <a:t>Dans les 2 cas la barrière vue par les électrons du métal est la même.</a:t>
            </a:r>
          </a:p>
        </p:txBody>
      </p:sp>
      <p:pic>
        <p:nvPicPr>
          <p:cNvPr id="37891" name="Picture 10" descr="msc_thermoi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3522663"/>
            <a:ext cx="497046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1" descr="msc_thermoi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6084888"/>
            <a:ext cx="48037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F88237D-6651-AE42-B0C6-ADB411C17630}" type="slidenum">
              <a:rPr lang="fr-FR" b="0">
                <a:latin typeface="Arial" charset="0"/>
              </a:rPr>
              <a:pPr/>
              <a:t>13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Text Box 5"/>
              <p:cNvSpPr txBox="1">
                <a:spLocks noChangeArrowheads="1"/>
              </p:cNvSpPr>
              <p:nvPr/>
            </p:nvSpPr>
            <p:spPr bwMode="auto">
              <a:xfrm>
                <a:off x="692150" y="539750"/>
                <a:ext cx="5545138" cy="822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r>
                  <a:rPr lang="fr-FR" dirty="0"/>
                  <a:t>b) Calcul du courant allant du semi-conducteur vers le métal.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FR" dirty="0"/>
                  <a:t>Énergie de l'électron à l'interface.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charset="0"/>
                        </a:rPr>
                        <m:t>𝑬</m:t>
                      </m:r>
                      <m:r>
                        <a:rPr lang="fr-FR" b="1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charset="0"/>
                            </a:rPr>
                            <m:t>𝒎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𝒔𝒄</m:t>
                          </m:r>
                        </m:sub>
                        <m:sup>
                          <m:r>
                            <a:rPr lang="fr-FR" i="1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𝒔𝒄</m:t>
                          </m:r>
                        </m:sub>
                        <m:sup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FR" dirty="0"/>
                  <a:t>Condition du passage de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électron au dessus de la barrière: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𝒗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_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fr-FR" dirty="0"/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FR" dirty="0"/>
                  <a:t>Densité de courant à l’interface</a:t>
                </a: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limLow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sub>
                          </m:sSub>
                        </m:e>
                        <m:lim>
                          <m: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𝒔𝒄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𝒎</m:t>
                          </m:r>
                        </m:lim>
                      </m:limLow>
                      <m:r>
                        <a:rPr lang="fr-FR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𝒒</m:t>
                      </m:r>
                      <m:nary>
                        <m:naryPr>
                          <m:chr m:val="∭"/>
                          <m:limLoc m:val="undOvr"/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𝒔𝒄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_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&lt;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</a:rPr>
                            <m:t> </m:t>
                          </m:r>
                        </m:sup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𝒗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𝒔𝒄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𝒅𝒏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𝟑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𝒔𝒄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𝒔𝒄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_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𝟑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𝒔𝒄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  <a:p>
                <a:pPr>
                  <a:spcBef>
                    <a:spcPts val="600"/>
                  </a:spcBef>
                </a:pPr>
                <a:endParaRPr lang="fr-FR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</a:rPr>
                          <m:t>𝒅𝒏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𝟑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: Nombre d</a:t>
                </a:r>
                <a:r>
                  <a:rPr lang="ja-JP" altLang="fr-FR"/>
                  <a:t>’</a:t>
                </a:r>
                <a:r>
                  <a:rPr lang="fr-FR" altLang="ja-JP" dirty="0"/>
                  <a:t>états (par unité de volume) d</a:t>
                </a:r>
                <a:r>
                  <a:rPr lang="ja-JP" altLang="fr-FR"/>
                  <a:t>’</a:t>
                </a:r>
                <a:r>
                  <a:rPr lang="fr-FR" altLang="ja-JP" dirty="0"/>
                  <a:t>une unité de volume de l</a:t>
                </a:r>
                <a:r>
                  <a:rPr lang="ja-JP" altLang="fr-FR"/>
                  <a:t>’</a:t>
                </a:r>
                <a:r>
                  <a:rPr lang="fr-FR" altLang="ja-JP" dirty="0"/>
                  <a:t>espace des vitesses.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charset="0"/>
                      </a:rPr>
                      <m:t>𝒇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𝒔𝒄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: Probabilité d</a:t>
                </a:r>
                <a:r>
                  <a:rPr lang="ja-JP" altLang="fr-FR"/>
                  <a:t>’</a:t>
                </a:r>
                <a:r>
                  <a:rPr lang="fr-FR" altLang="ja-JP" dirty="0"/>
                  <a:t>occupation d</a:t>
                </a:r>
                <a:r>
                  <a:rPr lang="ja-JP" altLang="fr-FR"/>
                  <a:t>’</a:t>
                </a:r>
                <a:r>
                  <a:rPr lang="fr-FR" altLang="ja-JP" dirty="0"/>
                  <a:t>un état d</a:t>
                </a:r>
                <a:r>
                  <a:rPr lang="ja-JP" altLang="fr-FR"/>
                  <a:t>’</a:t>
                </a:r>
                <a:r>
                  <a:rPr lang="fr-FR" altLang="ja-JP" dirty="0"/>
                  <a:t>énergie: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𝟎</m:t>
                        </m:r>
                      </m:sub>
                    </m:sSub>
                    <m:r>
                      <a:rPr lang="fr-FR" i="1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charset="0"/>
                          </a:rPr>
                          <m:t>𝒎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𝒔𝒄</m:t>
                        </m:r>
                      </m:sub>
                      <m:sup>
                        <m:r>
                          <a:rPr lang="fr-FR" i="1">
                            <a:latin typeface="Cambria Math" charset="0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charset="0"/>
                          </a:rPr>
                          <m:t>𝒔𝒄</m:t>
                        </m:r>
                      </m:sub>
                      <m:sup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fr-FR" altLang="ja-JP" dirty="0"/>
                  <a:t> (fonction de Fermi-Dirac)</a:t>
                </a:r>
                <a:endParaRPr lang="fr-FR" dirty="0"/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FR" dirty="0"/>
                  <a:t>De la densité d’état dans l’espace réciproque, on déduit: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</a:rPr>
                            <m:t>𝒅𝒏</m:t>
                          </m:r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𝟑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𝒔𝒄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𝒔𝒄</m:t>
                                      </m:r>
                                    </m:sub>
                                    <m:sup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i="1" dirty="0">
                  <a:latin typeface="Cambria Math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dirty="0"/>
                  <a:t>De plus: </a:t>
                </a:r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𝒇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num>
                      <m:den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𝒆𝒙𝒑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charset="0"/>
                                  </a:rPr>
                                  <m:t>𝟐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𝒔𝒄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𝒔𝒄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fr-FR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charset="0"/>
                                  </a:rPr>
                                  <m:t>𝑭𝒔𝒄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charset="0"/>
                              </a:rPr>
                              <m:t>𝑻</m:t>
                            </m:r>
                          </m:den>
                        </m:f>
                      </m:den>
                    </m:f>
                    <m:r>
                      <a:rPr lang="fr-FR" i="1" smtClean="0">
                        <a:latin typeface="Cambria Math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𝒆𝒙𝒑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𝟐</m:t>
                            </m:r>
                          </m:den>
                        </m:f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𝒔𝒄</m:t>
                            </m:r>
                          </m:sub>
                          <m:sup>
                            <m:r>
                              <a:rPr lang="fr-FR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𝒔𝒄</m:t>
                            </m:r>
                          </m:sub>
                          <m:sup>
                            <m:r>
                              <a:rPr lang="fr-FR" i="1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𝑭𝒔𝒄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fr-FR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3993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50" y="539750"/>
                <a:ext cx="5545138" cy="8223149"/>
              </a:xfrm>
              <a:prstGeom prst="rect">
                <a:avLst/>
              </a:prstGeom>
              <a:blipFill>
                <a:blip r:embed="rId4"/>
                <a:stretch>
                  <a:fillRect l="-458" t="-15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9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52672"/>
              </p:ext>
            </p:extLst>
          </p:nvPr>
        </p:nvGraphicFramePr>
        <p:xfrm>
          <a:off x="3365500" y="6726784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0" name="Equation" r:id="rId5" imgW="127000" imgH="241300" progId="Equation.3">
                  <p:embed/>
                </p:oleObj>
              </mc:Choice>
              <mc:Fallback>
                <p:oleObj name="Equation" r:id="rId5" imgW="1270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6726784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50" name="Group 60"/>
          <p:cNvGrpSpPr>
            <a:grpSpLocks/>
          </p:cNvGrpSpPr>
          <p:nvPr/>
        </p:nvGrpSpPr>
        <p:grpSpPr bwMode="auto">
          <a:xfrm>
            <a:off x="2998788" y="2017713"/>
            <a:ext cx="2374900" cy="2249487"/>
            <a:chOff x="1889" y="1191"/>
            <a:chExt cx="1496" cy="1417"/>
          </a:xfrm>
        </p:grpSpPr>
        <p:sp>
          <p:nvSpPr>
            <p:cNvPr id="39951" name="Text Box 28"/>
            <p:cNvSpPr txBox="1">
              <a:spLocks noChangeArrowheads="1"/>
            </p:cNvSpPr>
            <p:nvPr/>
          </p:nvSpPr>
          <p:spPr bwMode="auto">
            <a:xfrm flipH="1">
              <a:off x="1889" y="1191"/>
              <a:ext cx="1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Niveau du vide</a:t>
              </a:r>
            </a:p>
          </p:txBody>
        </p:sp>
        <p:sp>
          <p:nvSpPr>
            <p:cNvPr id="39952" name="Line 26"/>
            <p:cNvSpPr>
              <a:spLocks noChangeShapeType="1"/>
            </p:cNvSpPr>
            <p:nvPr/>
          </p:nvSpPr>
          <p:spPr bwMode="auto">
            <a:xfrm flipV="1">
              <a:off x="2611" y="1383"/>
              <a:ext cx="0" cy="1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3" name="Line 27"/>
            <p:cNvSpPr>
              <a:spLocks noChangeShapeType="1"/>
            </p:cNvSpPr>
            <p:nvPr/>
          </p:nvSpPr>
          <p:spPr bwMode="auto">
            <a:xfrm>
              <a:off x="2112" y="1383"/>
              <a:ext cx="10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4" name="Line 29"/>
            <p:cNvSpPr>
              <a:spLocks noChangeShapeType="1"/>
            </p:cNvSpPr>
            <p:nvPr/>
          </p:nvSpPr>
          <p:spPr bwMode="auto">
            <a:xfrm flipH="1">
              <a:off x="2112" y="2336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5" name="Line 30"/>
            <p:cNvSpPr>
              <a:spLocks noChangeShapeType="1"/>
            </p:cNvSpPr>
            <p:nvPr/>
          </p:nvSpPr>
          <p:spPr bwMode="auto">
            <a:xfrm flipH="1">
              <a:off x="2611" y="1701"/>
              <a:ext cx="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6" name="Text Box 31"/>
            <p:cNvSpPr txBox="1">
              <a:spLocks noChangeArrowheads="1"/>
            </p:cNvSpPr>
            <p:nvPr/>
          </p:nvSpPr>
          <p:spPr bwMode="auto">
            <a:xfrm>
              <a:off x="2067" y="2144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-25000"/>
                <a:t>Fm</a:t>
              </a:r>
            </a:p>
          </p:txBody>
        </p:sp>
        <p:sp>
          <p:nvSpPr>
            <p:cNvPr id="39957" name="Text Box 32"/>
            <p:cNvSpPr txBox="1">
              <a:spLocks noChangeArrowheads="1"/>
            </p:cNvSpPr>
            <p:nvPr/>
          </p:nvSpPr>
          <p:spPr bwMode="auto">
            <a:xfrm>
              <a:off x="2157" y="1474"/>
              <a:ext cx="4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métal</a:t>
              </a:r>
            </a:p>
          </p:txBody>
        </p:sp>
        <p:sp>
          <p:nvSpPr>
            <p:cNvPr id="39958" name="Text Box 33"/>
            <p:cNvSpPr txBox="1">
              <a:spLocks noChangeArrowheads="1"/>
            </p:cNvSpPr>
            <p:nvPr/>
          </p:nvSpPr>
          <p:spPr bwMode="auto">
            <a:xfrm>
              <a:off x="2975" y="1474"/>
              <a:ext cx="3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fr-FR" dirty="0" err="1"/>
                <a:t>sc</a:t>
              </a:r>
              <a:endParaRPr lang="fr-FR" dirty="0"/>
            </a:p>
          </p:txBody>
        </p:sp>
        <p:sp>
          <p:nvSpPr>
            <p:cNvPr id="39959" name="Text Box 35"/>
            <p:cNvSpPr txBox="1">
              <a:spLocks noChangeArrowheads="1"/>
            </p:cNvSpPr>
            <p:nvPr/>
          </p:nvSpPr>
          <p:spPr bwMode="auto">
            <a:xfrm>
              <a:off x="2614" y="1610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dirty="0"/>
                <a:t>E</a:t>
              </a:r>
              <a:r>
                <a:rPr lang="en-US" baseline="-25000" dirty="0"/>
                <a:t>0</a:t>
              </a:r>
            </a:p>
          </p:txBody>
        </p:sp>
        <p:sp>
          <p:nvSpPr>
            <p:cNvPr id="39960" name="Freeform 36"/>
            <p:cNvSpPr>
              <a:spLocks/>
            </p:cNvSpPr>
            <p:nvPr/>
          </p:nvSpPr>
          <p:spPr bwMode="auto">
            <a:xfrm>
              <a:off x="2611" y="1701"/>
              <a:ext cx="592" cy="425"/>
            </a:xfrm>
            <a:custGeom>
              <a:avLst/>
              <a:gdLst>
                <a:gd name="T0" fmla="*/ 0 w 545"/>
                <a:gd name="T1" fmla="*/ 0 h 425"/>
                <a:gd name="T2" fmla="*/ 628 w 545"/>
                <a:gd name="T3" fmla="*/ 389 h 425"/>
                <a:gd name="T4" fmla="*/ 1245 w 545"/>
                <a:gd name="T5" fmla="*/ 409 h 425"/>
                <a:gd name="T6" fmla="*/ 0 60000 65536"/>
                <a:gd name="T7" fmla="*/ 0 60000 65536"/>
                <a:gd name="T8" fmla="*/ 0 60000 65536"/>
                <a:gd name="T9" fmla="*/ 0 w 545"/>
                <a:gd name="T10" fmla="*/ 0 h 425"/>
                <a:gd name="T11" fmla="*/ 545 w 545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425">
                  <a:moveTo>
                    <a:pt x="0" y="0"/>
                  </a:moveTo>
                  <a:cubicBezTo>
                    <a:pt x="46" y="65"/>
                    <a:pt x="82" y="269"/>
                    <a:pt x="274" y="389"/>
                  </a:cubicBezTo>
                  <a:cubicBezTo>
                    <a:pt x="343" y="425"/>
                    <a:pt x="489" y="405"/>
                    <a:pt x="545" y="40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61" name="Line 37"/>
            <p:cNvSpPr>
              <a:spLocks noChangeShapeType="1"/>
            </p:cNvSpPr>
            <p:nvPr/>
          </p:nvSpPr>
          <p:spPr bwMode="auto">
            <a:xfrm flipH="1">
              <a:off x="2611" y="2154"/>
              <a:ext cx="7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62" name="Text Box 38"/>
            <p:cNvSpPr txBox="1">
              <a:spLocks noChangeArrowheads="1"/>
            </p:cNvSpPr>
            <p:nvPr/>
          </p:nvSpPr>
          <p:spPr bwMode="auto">
            <a:xfrm>
              <a:off x="2566" y="1973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-25000"/>
                <a:t>Fsc</a:t>
              </a:r>
            </a:p>
          </p:txBody>
        </p:sp>
        <p:sp>
          <p:nvSpPr>
            <p:cNvPr id="39963" name="Line 42"/>
            <p:cNvSpPr>
              <a:spLocks noChangeShapeType="1"/>
            </p:cNvSpPr>
            <p:nvPr/>
          </p:nvSpPr>
          <p:spPr bwMode="auto">
            <a:xfrm flipH="1">
              <a:off x="2747" y="1485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64" name="Text Box 43"/>
            <p:cNvSpPr txBox="1">
              <a:spLocks noChangeArrowheads="1"/>
            </p:cNvSpPr>
            <p:nvPr/>
          </p:nvSpPr>
          <p:spPr bwMode="auto">
            <a:xfrm>
              <a:off x="2838" y="1338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dirty="0"/>
                <a:t>e</a:t>
              </a:r>
            </a:p>
          </p:txBody>
        </p:sp>
        <p:sp>
          <p:nvSpPr>
            <p:cNvPr id="39965" name="Line 52"/>
            <p:cNvSpPr>
              <a:spLocks noChangeShapeType="1"/>
            </p:cNvSpPr>
            <p:nvPr/>
          </p:nvSpPr>
          <p:spPr bwMode="auto">
            <a:xfrm flipH="1">
              <a:off x="2884" y="2154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66" name="Text Box 53"/>
            <p:cNvSpPr txBox="1">
              <a:spLocks noChangeArrowheads="1"/>
            </p:cNvSpPr>
            <p:nvPr/>
          </p:nvSpPr>
          <p:spPr bwMode="auto">
            <a:xfrm flipH="1">
              <a:off x="2568" y="2154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-qV</a:t>
              </a:r>
            </a:p>
          </p:txBody>
        </p:sp>
        <p:sp>
          <p:nvSpPr>
            <p:cNvPr id="39967" name="Line 54"/>
            <p:cNvSpPr>
              <a:spLocks noChangeShapeType="1"/>
            </p:cNvSpPr>
            <p:nvPr/>
          </p:nvSpPr>
          <p:spPr bwMode="auto">
            <a:xfrm flipH="1" flipV="1">
              <a:off x="2521" y="1701"/>
              <a:ext cx="0" cy="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68" name="Text Box 55"/>
            <p:cNvSpPr txBox="1">
              <a:spLocks noChangeArrowheads="1"/>
            </p:cNvSpPr>
            <p:nvPr/>
          </p:nvSpPr>
          <p:spPr bwMode="auto">
            <a:xfrm flipH="1">
              <a:off x="2160" y="1837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>
                  <a:latin typeface="Lucida Grande" charset="0"/>
                  <a:sym typeface="Symbol" charset="0"/>
                </a:rPr>
                <a:t>Φ</a:t>
              </a:r>
              <a:r>
                <a:rPr lang="fr-FR" baseline="-25000">
                  <a:sym typeface="Symbol" charset="0"/>
                </a:rPr>
                <a:t>b</a:t>
              </a:r>
              <a:r>
                <a:rPr lang="fr-FR">
                  <a:sym typeface="Symbol" charset="0"/>
                </a:rPr>
                <a:t> </a:t>
              </a:r>
            </a:p>
          </p:txBody>
        </p:sp>
        <p:sp>
          <p:nvSpPr>
            <p:cNvPr id="39969" name="Line 58"/>
            <p:cNvSpPr>
              <a:spLocks noChangeShapeType="1"/>
            </p:cNvSpPr>
            <p:nvPr/>
          </p:nvSpPr>
          <p:spPr bwMode="auto">
            <a:xfrm>
              <a:off x="3022" y="2109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70" name="Text Box 59"/>
            <p:cNvSpPr txBox="1">
              <a:spLocks noChangeArrowheads="1"/>
            </p:cNvSpPr>
            <p:nvPr/>
          </p:nvSpPr>
          <p:spPr bwMode="auto">
            <a:xfrm flipH="1">
              <a:off x="2933" y="2189"/>
              <a:ext cx="2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W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2708213-7011-414D-8968-5922F8528ED8}" type="slidenum">
              <a:rPr lang="fr-FR" b="0">
                <a:latin typeface="Arial" charset="0"/>
              </a:rPr>
              <a:pPr/>
              <a:t>14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533400"/>
                <a:ext cx="5616575" cy="7861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On remplace dans 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limLow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𝑱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sub>
                        </m:sSub>
                      </m:e>
                      <m:lim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𝒎</m:t>
                        </m:r>
                      </m:lim>
                    </m:limLow>
                  </m:oMath>
                </a14:m>
                <a:endParaRPr lang="fr-FR" dirty="0"/>
              </a:p>
              <a:p>
                <a:pPr algn="just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On intègre dans l'espace des vitesse du semi-conducteur sur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sc_y</a:t>
                </a:r>
                <a:r>
                  <a:rPr lang="fr-FR" dirty="0"/>
                  <a:t> et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sc_z</a:t>
                </a:r>
                <a:r>
                  <a:rPr lang="fr-FR" dirty="0"/>
                  <a:t> de -</a:t>
                </a:r>
                <a:r>
                  <a:rPr lang="fr-FR" dirty="0">
                    <a:sym typeface="Symbol" charset="0"/>
                  </a:rPr>
                  <a:t> à + et sur </a:t>
                </a:r>
                <a:r>
                  <a:rPr lang="fr-FR" dirty="0" err="1">
                    <a:sym typeface="Symbol" charset="0"/>
                  </a:rPr>
                  <a:t>v</a:t>
                </a:r>
                <a:r>
                  <a:rPr lang="fr-FR" baseline="-25000" dirty="0" err="1">
                    <a:sym typeface="Symbol" charset="0"/>
                  </a:rPr>
                  <a:t>sc_x</a:t>
                </a:r>
                <a:r>
                  <a:rPr lang="fr-FR" dirty="0">
                    <a:sym typeface="Symbol" charset="0"/>
                  </a:rPr>
                  <a:t> de 0 à +. Les termes en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sc_y</a:t>
                </a:r>
                <a:r>
                  <a:rPr lang="fr-FR" dirty="0"/>
                  <a:t> et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sc_z</a:t>
                </a:r>
                <a:r>
                  <a:rPr lang="fr-FR" dirty="0"/>
                  <a:t> donnent 2</a:t>
                </a:r>
                <a:r>
                  <a:rPr lang="fr-FR" dirty="0">
                    <a:sym typeface="Symbol" charset="0"/>
                  </a:rPr>
                  <a:t>k</a:t>
                </a:r>
                <a:r>
                  <a:rPr lang="fr-FR" baseline="-25000" dirty="0">
                    <a:sym typeface="Symbol" charset="0"/>
                  </a:rPr>
                  <a:t>B</a:t>
                </a:r>
                <a:r>
                  <a:rPr lang="fr-FR" dirty="0">
                    <a:sym typeface="Symbol" charset="0"/>
                  </a:rPr>
                  <a:t>T/m*. Le terme en </a:t>
                </a:r>
                <a:r>
                  <a:rPr lang="fr-FR" dirty="0" err="1">
                    <a:sym typeface="Symbol" charset="0"/>
                  </a:rPr>
                  <a:t>v</a:t>
                </a:r>
                <a:r>
                  <a:rPr lang="fr-FR" baseline="-25000" dirty="0" err="1">
                    <a:sym typeface="Symbol" charset="0"/>
                  </a:rPr>
                  <a:t>sc_x</a:t>
                </a:r>
                <a:r>
                  <a:rPr lang="fr-FR" dirty="0">
                    <a:sym typeface="Symbol" charset="0"/>
                  </a:rPr>
                  <a:t> donne </a:t>
                </a:r>
                <a:r>
                  <a:rPr lang="fr-FR" dirty="0" err="1">
                    <a:sym typeface="Symbol" charset="0"/>
                  </a:rPr>
                  <a:t>k</a:t>
                </a:r>
                <a:r>
                  <a:rPr lang="fr-FR" baseline="-25000" dirty="0" err="1">
                    <a:sym typeface="Symbol" charset="0"/>
                  </a:rPr>
                  <a:t>B</a:t>
                </a:r>
                <a:r>
                  <a:rPr lang="fr-FR" dirty="0" err="1">
                    <a:sym typeface="Symbol" charset="0"/>
                  </a:rPr>
                  <a:t>T</a:t>
                </a:r>
                <a:r>
                  <a:rPr lang="fr-FR" dirty="0">
                    <a:sym typeface="Symbol" charset="0"/>
                  </a:rPr>
                  <a:t>/m*.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limLow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sub>
                          </m:sSub>
                        </m:e>
                        <m:lim>
                          <m: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𝒔𝒄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𝒎</m:t>
                          </m:r>
                        </m:lim>
                      </m:limLow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𝒒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𝒔𝒄</m:t>
                                  </m:r>
                                </m:sub>
                                <m:sup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𝑭𝒔𝒄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sSubSup>
                            <m:sSub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𝒔𝒄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sSubSup>
                            <m:sSub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𝒔𝒄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limLow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sub>
                          </m:sSub>
                        </m:e>
                        <m:lim>
                          <m: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𝒔𝒄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𝒎</m:t>
                          </m:r>
                        </m:lim>
                      </m:limLow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𝑨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𝑭𝒔𝒄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A = constante de Richardson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	</a:t>
                </a:r>
                <a:r>
                  <a:rPr lang="fr-FR" dirty="0">
                    <a:ea typeface="Cambria Math" panose="02040503050406030204" pitchFamily="18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𝑨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𝒒𝒎</m:t>
                    </m:r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f>
                      <m:fPr>
                        <m:type m:val="lin"/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sSup>
                          <m:sSup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	</a:t>
                </a:r>
                <a:r>
                  <a:rPr lang="fr-FR" dirty="0">
                    <a:ea typeface="Cambria Math" panose="02040503050406030204" pitchFamily="18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fr-F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𝐀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∗</m:t>
                        </m:r>
                      </m:sup>
                    </m:sSup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charset="0"/>
                      </a:rPr>
                      <m:t>𝑨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Comme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𝑭𝒔𝒄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𝒒𝑽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dirty="0"/>
                  <a:t> : </a:t>
                </a: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limLow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sub>
                          </m:sSub>
                        </m:e>
                        <m:lim>
                          <m: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𝒔𝒄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𝒎</m:t>
                          </m:r>
                        </m:lim>
                      </m:limLow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𝑨</m:t>
                          </m:r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𝒆𝒙𝒑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𝒒𝑽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c) Densité de courant du métal vers le semi-conducteur.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On refait le même type de calcul.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Énergie de l'électron à l'interface: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charset="0"/>
                        </a:rPr>
                        <m:t>𝑬</m:t>
                      </m:r>
                      <m:r>
                        <a:rPr lang="fr-FR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𝑭𝒎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charset="0"/>
                            </a:rPr>
                            <m:t>𝒎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fr-FR" i="1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𝒎</m:t>
                          </m:r>
                        </m:sub>
                        <m:sup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</m:sup>
                      </m:sSubSup>
                      <m:r>
                        <a:rPr lang="fr-FR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charset="0"/>
                            </a:rPr>
                            <m:t>𝟏</m:t>
                          </m:r>
                        </m:num>
                        <m:den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charset="0"/>
                            </a:rPr>
                            <m:t>𝒎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𝒔𝒄</m:t>
                          </m:r>
                        </m:sub>
                        <m:sup>
                          <m:r>
                            <a:rPr lang="fr-FR" i="1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 charset="0"/>
                            </a:rPr>
                            <m:t>𝒔𝒄</m:t>
                          </m:r>
                        </m:sub>
                        <m:sup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𝒇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≅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𝒆𝒙𝒑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𝒎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i="1">
                        <a:latin typeface="Cambria Math" charset="0"/>
                      </a:rPr>
                      <m:t>=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𝒆𝒙𝒑</m:t>
                    </m:r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i="1">
                                <a:latin typeface="Cambria Math" charset="0"/>
                              </a:rPr>
                              <m:t>𝟐</m:t>
                            </m:r>
                          </m:den>
                        </m:f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𝒔𝒄</m:t>
                            </m:r>
                          </m:sub>
                          <m:sup>
                            <m:r>
                              <a:rPr lang="fr-FR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𝒔𝒄</m:t>
                            </m:r>
                          </m:sub>
                          <m:sup>
                            <m:r>
                              <a:rPr lang="fr-FR" i="1">
                                <a:latin typeface="Cambria Math" charset="0"/>
                              </a:rPr>
                              <m:t>𝟐</m:t>
                            </m:r>
                          </m:sup>
                        </m:sSubSup>
                        <m:r>
                          <a:rPr lang="fr-FR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𝑭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i="1">
                            <a:latin typeface="Cambria Math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4198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33400"/>
                <a:ext cx="5616575" cy="7861063"/>
              </a:xfrm>
              <a:prstGeom prst="rect">
                <a:avLst/>
              </a:prstGeom>
              <a:blipFill>
                <a:blip r:embed="rId3"/>
                <a:stretch>
                  <a:fillRect l="-677" t="-484" r="-2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1">
            <a:extLst>
              <a:ext uri="{FF2B5EF4-FFF2-40B4-BE49-F238E27FC236}">
                <a16:creationId xmlns:a16="http://schemas.microsoft.com/office/drawing/2014/main" id="{47658CD7-39B8-1046-9127-536C6D741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832" y="5148064"/>
            <a:ext cx="3168352" cy="7920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8137467-0B99-844D-AD18-B5A1D3A2E160}" type="slidenum">
              <a:rPr lang="fr-FR" b="0">
                <a:latin typeface="Arial" charset="0"/>
              </a:rPr>
              <a:pPr/>
              <a:t>15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Text Box 5"/>
              <p:cNvSpPr txBox="1">
                <a:spLocks noChangeArrowheads="1"/>
              </p:cNvSpPr>
              <p:nvPr/>
            </p:nvSpPr>
            <p:spPr bwMode="auto">
              <a:xfrm>
                <a:off x="692150" y="539750"/>
                <a:ext cx="5616575" cy="7786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On obtient une expression de f(v) semblable au cas du b) avec </a:t>
                </a:r>
                <a:r>
                  <a:rPr lang="fr-FR" dirty="0" err="1"/>
                  <a:t>E</a:t>
                </a:r>
                <a:r>
                  <a:rPr lang="fr-FR" baseline="-25000" dirty="0" err="1"/>
                  <a:t>Fm</a:t>
                </a:r>
                <a:r>
                  <a:rPr lang="fr-FR" dirty="0"/>
                  <a:t> au lieu de </a:t>
                </a:r>
                <a:r>
                  <a:rPr lang="fr-FR" dirty="0" err="1"/>
                  <a:t>E</a:t>
                </a:r>
                <a:r>
                  <a:rPr lang="fr-FR" baseline="-25000" dirty="0" err="1"/>
                  <a:t>Fsc</a:t>
                </a:r>
                <a:r>
                  <a:rPr lang="fr-FR" dirty="0"/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On intègre dans l'espace des vitesses du semi-conducteur.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 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limLow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sub>
                          </m:sSub>
                        </m:e>
                        <m:li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𝒎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𝒔𝒄</m:t>
                          </m:r>
                        </m:lim>
                      </m:limLow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𝑨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Comme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dirty="0"/>
                  <a:t> : </a:t>
                </a: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limLow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𝑱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𝒙</m:t>
                              </m:r>
                            </m:sub>
                          </m:sSub>
                        </m:e>
                        <m:li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𝒎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𝒔𝒄</m:t>
                          </m:r>
                        </m:lim>
                      </m:limLow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𝑨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d) Bilan.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Avec: 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𝑨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En présence d'inhomogénéités de la hauteur de barrière Schottky, la relation peut s'écrire</a:t>
                </a: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𝒒𝑽</m:t>
                              </m:r>
                            </m:num>
                            <m:den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Où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fr-FR" dirty="0">
                    <a:cs typeface="Lucida Grande" charset="0"/>
                  </a:rPr>
                  <a:t> représente le facteur d'idéalité.</a:t>
                </a:r>
              </a:p>
            </p:txBody>
          </p:sp>
        </mc:Choice>
        <mc:Fallback xmlns="">
          <p:sp>
            <p:nvSpPr>
              <p:cNvPr id="4403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50" y="539750"/>
                <a:ext cx="5616575" cy="7786427"/>
              </a:xfrm>
              <a:prstGeom prst="rect">
                <a:avLst/>
              </a:prstGeom>
              <a:blipFill>
                <a:blip r:embed="rId3"/>
                <a:stretch>
                  <a:fillRect l="-677" t="-6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31">
            <a:extLst>
              <a:ext uri="{FF2B5EF4-FFF2-40B4-BE49-F238E27FC236}">
                <a16:creationId xmlns:a16="http://schemas.microsoft.com/office/drawing/2014/main" id="{C07F344D-30BD-D940-84FF-07CB819CB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374" y="3271912"/>
            <a:ext cx="2488778" cy="7014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31">
            <a:extLst>
              <a:ext uri="{FF2B5EF4-FFF2-40B4-BE49-F238E27FC236}">
                <a16:creationId xmlns:a16="http://schemas.microsoft.com/office/drawing/2014/main" id="{79F3179A-ABE0-4B4E-BCF0-B1657270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502" y="7020272"/>
            <a:ext cx="2335634" cy="70140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3795B0B-CED9-944F-AD9F-D286B2506BD1}" type="slidenum">
              <a:rPr lang="fr-FR" b="0">
                <a:latin typeface="Arial" charset="0"/>
              </a:rPr>
              <a:pPr/>
              <a:t>16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Text Box 4"/>
              <p:cNvSpPr txBox="1">
                <a:spLocks noChangeArrowheads="1"/>
              </p:cNvSpPr>
              <p:nvPr/>
            </p:nvSpPr>
            <p:spPr bwMode="auto">
              <a:xfrm>
                <a:off x="188913" y="250825"/>
                <a:ext cx="6264275" cy="8394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68500" algn="l"/>
                  </a:tabLs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i="1" dirty="0"/>
                  <a:t>3. Courant de diffusion.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Courant du au champ électrique et au gradient de particules dans la zone désertée.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𝒒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  <a:sym typeface="Symbol" charset="0"/>
                                </a:rPr>
                                <m:t>𝓔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  <a:sym typeface="Symbol" charset="0"/>
                                </a:rPr>
                                <m:t>𝒆𝒍𝒆𝒄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𝒅𝒏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𝑭𝒏𝒔𝒄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𝑭𝒏𝒔𝒄</m:t>
                        </m:r>
                      </m:sub>
                    </m:sSub>
                  </m:oMath>
                </a14:m>
                <a:r>
                  <a:rPr lang="fr-FR" i="1" dirty="0"/>
                  <a:t> = quasi-niveau de Fermi des électrons dans le semi-conducteur.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Comme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𝒆𝒙𝒑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𝑭𝒏𝒔𝒄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𝒆𝒙𝒑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𝑭𝒏𝒔𝒄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𝑭𝒏𝒔𝒄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Par intégration sur l'épaisseur de la zone désertée et en remarquant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𝑭𝒏𝒔𝒄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𝑭𝒏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i="1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𝑭𝒏𝒔𝒄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𝒒𝑽</m:t>
                    </m:r>
                  </m:oMath>
                </a14:m>
                <a:r>
                  <a:rPr lang="fr-FR" i="1" dirty="0"/>
                  <a:t>, il vient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sup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𝒆𝒙𝒑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Le calcul de l'intégrale de gauche se fait en écrivant que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e>
                      <m:sup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i="1" dirty="0"/>
                  <a:t> et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𝒃𝒊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</m:d>
                  </m:oMath>
                </a14:m>
                <a:r>
                  <a:rPr lang="fr-FR" i="1" dirty="0"/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En utilisant le fait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𝒃𝒊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i="1" dirty="0"/>
                  <a:t>, 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Le calcul de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𝑾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𝒆𝒙𝒑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nary>
                  </m:oMath>
                </a14:m>
                <a:r>
                  <a:rPr lang="fr-FR" i="1" dirty="0"/>
                  <a:t> fait apparaître l'expression :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nary>
                      <m:naryPr>
                        <m:limLoc m:val="undOvr"/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𝒆𝒙𝒑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𝒅𝒖</m:t>
                        </m:r>
                      </m:e>
                    </m:nary>
                  </m:oMath>
                </a14:m>
                <a:r>
                  <a:rPr lang="fr-FR" i="1" dirty="0"/>
                  <a:t> où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𝒃𝒊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Cette expression tend vers 1/2z lorsque z&gt;&gt;1 c'est-à-dire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𝒒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𝒃𝒊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i="1" dirty="0"/>
                  <a:t> ce qui est largement vérifié en pratique.</a:t>
                </a:r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ts val="0"/>
                  </a:spcBef>
                </a:pPr>
                <a:r>
                  <a:rPr lang="fr-FR" i="1" dirty="0"/>
                  <a:t>Il vient alors 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𝒔𝒅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𝒆𝒙𝒑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𝒒𝑽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𝒔𝒅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nary>
                          <m:naryPr>
                            <m:limLoc m:val="undOvr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fr-FR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𝒆𝒙𝒑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den>
                            </m:f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latin typeface="Cambria Math" panose="02040503050406030204" pitchFamily="18" charset="0"/>
                                      </a:rPr>
                                      <m:t>𝒃𝒊</m:t>
                                    </m:r>
                                  </m:sub>
                                </m:s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omic Sans MS"/>
                                  </a:rPr>
                                  <m:t>𝒓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𝚽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i="1" dirty="0"/>
                  <a:t>.</a:t>
                </a:r>
              </a:p>
            </p:txBody>
          </p:sp>
        </mc:Choice>
        <mc:Fallback xmlns="">
          <p:sp>
            <p:nvSpPr>
              <p:cNvPr id="4608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13" y="250825"/>
                <a:ext cx="6264275" cy="8394542"/>
              </a:xfrm>
              <a:prstGeom prst="rect">
                <a:avLst/>
              </a:prstGeom>
              <a:blipFill>
                <a:blip r:embed="rId3"/>
                <a:stretch>
                  <a:fillRect l="-202" t="-151" r="-405" b="-33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31">
            <a:extLst>
              <a:ext uri="{FF2B5EF4-FFF2-40B4-BE49-F238E27FC236}">
                <a16:creationId xmlns:a16="http://schemas.microsoft.com/office/drawing/2014/main" id="{C0A3EEDA-4DE3-6447-A4BE-EC9CC29EF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544" y="6947894"/>
            <a:ext cx="2198536" cy="56767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4F60D50-9589-3F43-AF2C-9353419263F1}" type="slidenum">
              <a:rPr lang="fr-FR" b="0">
                <a:latin typeface="Arial" charset="0"/>
              </a:rPr>
              <a:pPr/>
              <a:t>17</a:t>
            </a:fld>
            <a:endParaRPr lang="fr-FR" b="0" dirty="0">
              <a:latin typeface="Arial" charset="0"/>
            </a:endParaRPr>
          </a:p>
        </p:txBody>
      </p:sp>
      <p:grpSp>
        <p:nvGrpSpPr>
          <p:cNvPr id="48130" name="Group 20"/>
          <p:cNvGrpSpPr>
            <a:grpSpLocks/>
          </p:cNvGrpSpPr>
          <p:nvPr/>
        </p:nvGrpSpPr>
        <p:grpSpPr bwMode="auto">
          <a:xfrm>
            <a:off x="836613" y="4379913"/>
            <a:ext cx="5400675" cy="1422400"/>
            <a:chOff x="527" y="2759"/>
            <a:chExt cx="3402" cy="896"/>
          </a:xfrm>
        </p:grpSpPr>
        <p:sp>
          <p:nvSpPr>
            <p:cNvPr id="48134" name="Line 7"/>
            <p:cNvSpPr>
              <a:spLocks noChangeShapeType="1"/>
            </p:cNvSpPr>
            <p:nvPr/>
          </p:nvSpPr>
          <p:spPr bwMode="auto">
            <a:xfrm>
              <a:off x="527" y="3077"/>
              <a:ext cx="29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5" name="Line 8"/>
            <p:cNvSpPr>
              <a:spLocks noChangeShapeType="1"/>
            </p:cNvSpPr>
            <p:nvPr/>
          </p:nvSpPr>
          <p:spPr bwMode="auto">
            <a:xfrm>
              <a:off x="1207" y="2986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6" name="Line 9"/>
            <p:cNvSpPr>
              <a:spLocks noChangeShapeType="1"/>
            </p:cNvSpPr>
            <p:nvPr/>
          </p:nvSpPr>
          <p:spPr bwMode="auto">
            <a:xfrm>
              <a:off x="2205" y="2986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7" name="Text Box 10"/>
            <p:cNvSpPr txBox="1">
              <a:spLocks noChangeArrowheads="1"/>
            </p:cNvSpPr>
            <p:nvPr/>
          </p:nvSpPr>
          <p:spPr bwMode="auto">
            <a:xfrm>
              <a:off x="572" y="2759"/>
              <a:ext cx="335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79500" algn="l"/>
                  <a:tab pos="2781300" algn="l"/>
                </a:tabLs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i="1"/>
                <a:t>Diffusion	Thermoïonique	Thermoïonique+tunnel</a:t>
              </a:r>
            </a:p>
          </p:txBody>
        </p:sp>
        <p:sp>
          <p:nvSpPr>
            <p:cNvPr id="48138" name="Text Box 11"/>
            <p:cNvSpPr txBox="1">
              <a:spLocks noChangeArrowheads="1"/>
            </p:cNvSpPr>
            <p:nvPr/>
          </p:nvSpPr>
          <p:spPr bwMode="auto">
            <a:xfrm>
              <a:off x="844" y="3258"/>
              <a:ext cx="771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i="1"/>
                <a:t>V</a:t>
              </a:r>
              <a:r>
                <a:rPr lang="fr-FR" i="1" baseline="-25000"/>
                <a:t>th</a:t>
              </a:r>
              <a:r>
                <a:rPr lang="fr-FR" i="1"/>
                <a:t>/4µ</a:t>
              </a:r>
              <a:r>
                <a:rPr lang="fr-FR" i="1" baseline="-25000"/>
                <a:t>n</a:t>
              </a:r>
              <a:r>
                <a:rPr lang="fr-FR" i="1">
                  <a:sym typeface="Symbol" charset="0"/>
                </a:rPr>
                <a:t></a:t>
              </a:r>
            </a:p>
            <a:p>
              <a:pPr algn="ctr">
                <a:spcBef>
                  <a:spcPct val="50000"/>
                </a:spcBef>
              </a:pPr>
              <a:r>
                <a:rPr lang="fr-FR" i="1">
                  <a:sym typeface="Symbol" charset="0"/>
                </a:rPr>
                <a:t>10</a:t>
              </a:r>
              <a:r>
                <a:rPr lang="fr-FR" i="1" baseline="30000">
                  <a:sym typeface="Symbol" charset="0"/>
                </a:rPr>
                <a:t>5</a:t>
              </a:r>
              <a:r>
                <a:rPr lang="fr-FR" i="1">
                  <a:sym typeface="Symbol" charset="0"/>
                </a:rPr>
                <a:t> V/m</a:t>
              </a:r>
            </a:p>
          </p:txBody>
        </p:sp>
        <p:sp>
          <p:nvSpPr>
            <p:cNvPr id="48139" name="Text Box 12"/>
            <p:cNvSpPr txBox="1">
              <a:spLocks noChangeArrowheads="1"/>
            </p:cNvSpPr>
            <p:nvPr/>
          </p:nvSpPr>
          <p:spPr bwMode="auto">
            <a:xfrm>
              <a:off x="1887" y="3303"/>
              <a:ext cx="63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i="1">
                  <a:sym typeface="Symbol" charset="0"/>
                </a:rPr>
                <a:t>10</a:t>
              </a:r>
              <a:r>
                <a:rPr lang="fr-FR" i="1" baseline="30000">
                  <a:sym typeface="Symbol" charset="0"/>
                </a:rPr>
                <a:t>7</a:t>
              </a:r>
              <a:r>
                <a:rPr lang="fr-FR" i="1">
                  <a:sym typeface="Symbol" charset="0"/>
                </a:rPr>
                <a:t> V/m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39" y="2986"/>
                  <a:ext cx="36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  <m:t>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  <a:sym typeface="Symbol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i="1" dirty="0"/>
                </a:p>
              </p:txBody>
            </p:sp>
          </mc:Choice>
          <mc:Fallback xmlns="">
            <p:sp>
              <p:nvSpPr>
                <p:cNvPr id="48140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9" y="2986"/>
                  <a:ext cx="363" cy="1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131" name="Picture 15" descr="msc_tun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770563"/>
            <a:ext cx="24257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132" name="Text Box 6"/>
              <p:cNvSpPr txBox="1">
                <a:spLocks noChangeArrowheads="1"/>
              </p:cNvSpPr>
              <p:nvPr/>
            </p:nvSpPr>
            <p:spPr bwMode="auto">
              <a:xfrm>
                <a:off x="330200" y="539750"/>
                <a:ext cx="6051550" cy="3369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i="1" dirty="0"/>
                  <a:t>4. Bilan des courants thermoïonique et de diffusion.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Le courant de diffusion correspond à la traversée de la zone de charge d'espace. Le courant thermoïonique correspond au franchissement de la barrière à l'interface métal – semi-conducteur. 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Il est habituel de considérer ces 2 contributions en série. 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1/J = 1/</a:t>
                </a:r>
                <a:r>
                  <a:rPr lang="fr-FR" i="1" dirty="0" err="1"/>
                  <a:t>J</a:t>
                </a:r>
                <a:r>
                  <a:rPr lang="fr-FR" i="1" baseline="-25000" dirty="0" err="1"/>
                  <a:t>diff</a:t>
                </a:r>
                <a:r>
                  <a:rPr lang="fr-FR" i="1" dirty="0"/>
                  <a:t> + 1/</a:t>
                </a:r>
                <a:r>
                  <a:rPr lang="fr-FR" i="1" dirty="0" err="1"/>
                  <a:t>J</a:t>
                </a:r>
                <a:r>
                  <a:rPr lang="fr-FR" i="1" baseline="-25000" dirty="0" err="1"/>
                  <a:t>ther</a:t>
                </a:r>
                <a:r>
                  <a:rPr lang="fr-FR" i="1" dirty="0"/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Le courant le plus faible déterminera le courant total.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La comparaison des pré facteurs </a:t>
                </a:r>
                <a:r>
                  <a:rPr lang="fr-FR" i="1" dirty="0" err="1"/>
                  <a:t>J</a:t>
                </a:r>
                <a:r>
                  <a:rPr lang="fr-FR" i="1" baseline="-25000" dirty="0" err="1"/>
                  <a:t>sd</a:t>
                </a:r>
                <a:r>
                  <a:rPr lang="fr-FR" i="1" dirty="0"/>
                  <a:t> et </a:t>
                </a:r>
                <a:r>
                  <a:rPr lang="fr-FR" i="1" dirty="0" err="1"/>
                  <a:t>J</a:t>
                </a:r>
                <a:r>
                  <a:rPr lang="fr-FR" i="1" baseline="-25000" dirty="0" err="1"/>
                  <a:t>st</a:t>
                </a:r>
                <a:r>
                  <a:rPr lang="fr-FR" i="1" dirty="0"/>
                  <a:t> conduit à celle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𝓔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i="1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i="1" dirty="0"/>
                  <a:t> = champ électrique à l'interface) et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𝒕𝒉</m:t>
                        </m:r>
                      </m:sub>
                    </m:sSub>
                  </m:oMath>
                </a14:m>
                <a:r>
                  <a:rPr lang="fr-FR" i="1" dirty="0"/>
                  <a:t> (vitesse thermique 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fr-FR" i="1" dirty="0"/>
                  <a:t>)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D'où le diagramme suivant :</a:t>
                </a:r>
              </a:p>
            </p:txBody>
          </p:sp>
        </mc:Choice>
        <mc:Fallback xmlns="">
          <p:sp>
            <p:nvSpPr>
              <p:cNvPr id="4813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00" y="539750"/>
                <a:ext cx="6051550" cy="3369449"/>
              </a:xfrm>
              <a:prstGeom prst="rect">
                <a:avLst/>
              </a:prstGeom>
              <a:blipFill>
                <a:blip r:embed="rId5"/>
                <a:stretch>
                  <a:fillRect l="-418" t="-376" b="-45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5C2C43A-028C-4840-9898-2B5D13545737}" type="slidenum">
              <a:rPr lang="fr-FR" b="0">
                <a:latin typeface="Arial" charset="0"/>
              </a:rPr>
              <a:pPr/>
              <a:t>18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Text Box 4"/>
              <p:cNvSpPr txBox="1">
                <a:spLocks noChangeArrowheads="1"/>
              </p:cNvSpPr>
              <p:nvPr/>
            </p:nvSpPr>
            <p:spPr bwMode="auto">
              <a:xfrm>
                <a:off x="620713" y="539750"/>
                <a:ext cx="5400675" cy="7895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dirty="0"/>
                  <a:t>5. Courant tunnel.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Semi-conducteur très dopé.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Zone désertée fine.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Mais aussi: pointe sur semi-conducteur: injection de charges en EFM (</a:t>
                </a:r>
                <a:r>
                  <a:rPr lang="fr-FR" dirty="0" err="1"/>
                  <a:t>electronic</a:t>
                </a:r>
                <a:r>
                  <a:rPr lang="fr-FR" dirty="0"/>
                  <a:t> force </a:t>
                </a:r>
                <a:r>
                  <a:rPr lang="fr-FR" dirty="0" err="1"/>
                  <a:t>microscopy</a:t>
                </a:r>
                <a:r>
                  <a:rPr lang="fr-FR" dirty="0"/>
                  <a:t>), STM (scanning tunneling </a:t>
                </a:r>
                <a:r>
                  <a:rPr lang="fr-FR" dirty="0" err="1"/>
                  <a:t>microscopy</a:t>
                </a:r>
                <a:r>
                  <a:rPr lang="fr-FR" dirty="0"/>
                  <a:t>)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Tunnel se mêle au thermoïonique : électrons chauds traversent la barrière par effet tunnel. Effet tunnel thermiquement activé.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Modèle WKB (</a:t>
                </a:r>
                <a:r>
                  <a:rPr lang="fr-FR" dirty="0" err="1"/>
                  <a:t>Wentzel</a:t>
                </a:r>
                <a:r>
                  <a:rPr lang="fr-FR" dirty="0"/>
                  <a:t>-</a:t>
                </a:r>
                <a:r>
                  <a:rPr lang="fr-FR" dirty="0" err="1"/>
                  <a:t>Kramers</a:t>
                </a:r>
                <a:r>
                  <a:rPr lang="fr-FR" dirty="0"/>
                  <a:t>-Brillouin) : probabilité pour un électron d'énergie E de franchir une barrière de profil d'énergie : </a:t>
                </a:r>
                <a:r>
                  <a:rPr lang="fr-FR" dirty="0" err="1"/>
                  <a:t>E</a:t>
                </a:r>
                <a:r>
                  <a:rPr lang="fr-FR" baseline="-25000" dirty="0" err="1"/>
                  <a:t>c</a:t>
                </a:r>
                <a:r>
                  <a:rPr lang="fr-FR" dirty="0"/>
                  <a:t>(x).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𝝉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𝑬</m:t>
                          </m:r>
                        </m:e>
                      </m:d>
                      <m:r>
                        <a:rPr lang="fr-FR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fr-FR" b="1" i="1" smtClean="0">
                          <a:latin typeface="Cambria Math" charset="0"/>
                        </a:rPr>
                        <m:t>𝒆𝒙𝒑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fr-FR" i="1">
                                  <a:latin typeface="Cambria Math" charset="0"/>
                                </a:rPr>
                                <m:t>ℏ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is-I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fr-FR" b="1" i="1" smtClean="0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FR" b="1" i="1" smtClean="0">
                                      <a:latin typeface="Cambria Math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charset="0"/>
                                    </a:rPr>
                                    <m:t>𝟐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fr-FR" i="1">
                                      <a:latin typeface="Cambria Math" charset="0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𝑪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latin typeface="Cambria Math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charset="0"/>
                                        </a:rPr>
                                        <m:t>𝑬</m:t>
                                      </m:r>
                                    </m:e>
                                  </m:d>
                                </m:e>
                              </m:rad>
                              <m:r>
                                <a:rPr lang="fr-FR" i="1">
                                  <a:latin typeface="Cambria Math" charset="0"/>
                                </a:rPr>
                                <m:t>𝒅𝒙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Dans la plupart des cas le calcul analytique n'est pas possible.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À 300 K l'effet tunnel apparaît pour des dopages supérieurs à 10</a:t>
                </a:r>
                <a:r>
                  <a:rPr lang="fr-FR" baseline="30000" dirty="0"/>
                  <a:t>18</a:t>
                </a:r>
                <a:r>
                  <a:rPr lang="fr-FR" dirty="0"/>
                  <a:t> cm</a:t>
                </a:r>
                <a:r>
                  <a:rPr lang="fr-FR" baseline="30000" dirty="0"/>
                  <a:t>-3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501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539750"/>
                <a:ext cx="5400675" cy="7895559"/>
              </a:xfrm>
              <a:prstGeom prst="rect">
                <a:avLst/>
              </a:prstGeom>
              <a:blipFill rotWithShape="0">
                <a:blip r:embed="rId3"/>
                <a:stretch>
                  <a:fillRect l="-677" t="-15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180" name="Group 17"/>
          <p:cNvGrpSpPr>
            <a:grpSpLocks/>
          </p:cNvGrpSpPr>
          <p:nvPr/>
        </p:nvGrpSpPr>
        <p:grpSpPr bwMode="auto">
          <a:xfrm>
            <a:off x="1628775" y="5938838"/>
            <a:ext cx="2160588" cy="1223962"/>
            <a:chOff x="1026" y="2200"/>
            <a:chExt cx="1361" cy="771"/>
          </a:xfrm>
        </p:grpSpPr>
        <p:sp>
          <p:nvSpPr>
            <p:cNvPr id="50193" name="Line 8"/>
            <p:cNvSpPr>
              <a:spLocks noChangeShapeType="1"/>
            </p:cNvSpPr>
            <p:nvPr/>
          </p:nvSpPr>
          <p:spPr bwMode="auto">
            <a:xfrm>
              <a:off x="1071" y="2880"/>
              <a:ext cx="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4" name="Line 9"/>
            <p:cNvSpPr>
              <a:spLocks noChangeShapeType="1"/>
            </p:cNvSpPr>
            <p:nvPr/>
          </p:nvSpPr>
          <p:spPr bwMode="auto">
            <a:xfrm>
              <a:off x="1979" y="2880"/>
              <a:ext cx="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5" name="Freeform 10"/>
            <p:cNvSpPr>
              <a:spLocks/>
            </p:cNvSpPr>
            <p:nvPr/>
          </p:nvSpPr>
          <p:spPr bwMode="auto">
            <a:xfrm>
              <a:off x="1480" y="2381"/>
              <a:ext cx="499" cy="499"/>
            </a:xfrm>
            <a:custGeom>
              <a:avLst/>
              <a:gdLst>
                <a:gd name="T0" fmla="*/ 0 w 499"/>
                <a:gd name="T1" fmla="*/ 499 h 499"/>
                <a:gd name="T2" fmla="*/ 24 w 499"/>
                <a:gd name="T3" fmla="*/ 219 h 499"/>
                <a:gd name="T4" fmla="*/ 136 w 499"/>
                <a:gd name="T5" fmla="*/ 91 h 499"/>
                <a:gd name="T6" fmla="*/ 226 w 499"/>
                <a:gd name="T7" fmla="*/ 0 h 499"/>
                <a:gd name="T8" fmla="*/ 320 w 499"/>
                <a:gd name="T9" fmla="*/ 171 h 499"/>
                <a:gd name="T10" fmla="*/ 408 w 499"/>
                <a:gd name="T11" fmla="*/ 136 h 499"/>
                <a:gd name="T12" fmla="*/ 472 w 499"/>
                <a:gd name="T13" fmla="*/ 263 h 499"/>
                <a:gd name="T14" fmla="*/ 499 w 499"/>
                <a:gd name="T15" fmla="*/ 499 h 4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9"/>
                <a:gd name="T25" fmla="*/ 0 h 499"/>
                <a:gd name="T26" fmla="*/ 499 w 499"/>
                <a:gd name="T27" fmla="*/ 499 h 4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9" h="499">
                  <a:moveTo>
                    <a:pt x="0" y="499"/>
                  </a:moveTo>
                  <a:cubicBezTo>
                    <a:pt x="4" y="452"/>
                    <a:pt x="1" y="287"/>
                    <a:pt x="24" y="219"/>
                  </a:cubicBezTo>
                  <a:cubicBezTo>
                    <a:pt x="47" y="151"/>
                    <a:pt x="102" y="127"/>
                    <a:pt x="136" y="91"/>
                  </a:cubicBezTo>
                  <a:cubicBezTo>
                    <a:pt x="170" y="55"/>
                    <a:pt x="196" y="0"/>
                    <a:pt x="226" y="0"/>
                  </a:cubicBezTo>
                  <a:cubicBezTo>
                    <a:pt x="256" y="0"/>
                    <a:pt x="290" y="148"/>
                    <a:pt x="320" y="171"/>
                  </a:cubicBezTo>
                  <a:cubicBezTo>
                    <a:pt x="350" y="194"/>
                    <a:pt x="385" y="106"/>
                    <a:pt x="408" y="136"/>
                  </a:cubicBezTo>
                  <a:cubicBezTo>
                    <a:pt x="431" y="166"/>
                    <a:pt x="457" y="203"/>
                    <a:pt x="472" y="263"/>
                  </a:cubicBezTo>
                  <a:cubicBezTo>
                    <a:pt x="487" y="323"/>
                    <a:pt x="494" y="450"/>
                    <a:pt x="499" y="49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6" name="Text Box 12"/>
            <p:cNvSpPr txBox="1">
              <a:spLocks noChangeArrowheads="1"/>
            </p:cNvSpPr>
            <p:nvPr/>
          </p:nvSpPr>
          <p:spPr bwMode="auto">
            <a:xfrm>
              <a:off x="1026" y="2699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50197" name="Line 14"/>
            <p:cNvSpPr>
              <a:spLocks noChangeShapeType="1"/>
            </p:cNvSpPr>
            <p:nvPr/>
          </p:nvSpPr>
          <p:spPr bwMode="auto">
            <a:xfrm flipV="1">
              <a:off x="1207" y="2290"/>
              <a:ext cx="0" cy="6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8" name="Text Box 16"/>
            <p:cNvSpPr txBox="1">
              <a:spLocks noChangeArrowheads="1"/>
            </p:cNvSpPr>
            <p:nvPr/>
          </p:nvSpPr>
          <p:spPr bwMode="auto">
            <a:xfrm>
              <a:off x="1208" y="2200"/>
              <a:ext cx="3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-25000"/>
                <a:t>C</a:t>
              </a:r>
            </a:p>
          </p:txBody>
        </p:sp>
      </p:grpSp>
      <p:grpSp>
        <p:nvGrpSpPr>
          <p:cNvPr id="50181" name="Group 35"/>
          <p:cNvGrpSpPr>
            <a:grpSpLocks/>
          </p:cNvGrpSpPr>
          <p:nvPr/>
        </p:nvGrpSpPr>
        <p:grpSpPr bwMode="auto">
          <a:xfrm>
            <a:off x="3810000" y="2209800"/>
            <a:ext cx="1524000" cy="762000"/>
            <a:chOff x="2400" y="1392"/>
            <a:chExt cx="960" cy="480"/>
          </a:xfrm>
        </p:grpSpPr>
        <p:grpSp>
          <p:nvGrpSpPr>
            <p:cNvPr id="50182" name="Group 21"/>
            <p:cNvGrpSpPr>
              <a:grpSpLocks/>
            </p:cNvGrpSpPr>
            <p:nvPr/>
          </p:nvGrpSpPr>
          <p:grpSpPr bwMode="auto">
            <a:xfrm>
              <a:off x="2400" y="1392"/>
              <a:ext cx="960" cy="480"/>
              <a:chOff x="2160" y="1680"/>
              <a:chExt cx="960" cy="480"/>
            </a:xfrm>
          </p:grpSpPr>
          <p:sp>
            <p:nvSpPr>
              <p:cNvPr id="50191" name="Rectangle 22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96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2" name="Freeform 23"/>
              <p:cNvSpPr>
                <a:spLocks/>
              </p:cNvSpPr>
              <p:nvPr/>
            </p:nvSpPr>
            <p:spPr bwMode="auto">
              <a:xfrm>
                <a:off x="2448" y="1680"/>
                <a:ext cx="384" cy="240"/>
              </a:xfrm>
              <a:custGeom>
                <a:avLst/>
                <a:gdLst>
                  <a:gd name="T0" fmla="*/ 0 w 384"/>
                  <a:gd name="T1" fmla="*/ 0 h 240"/>
                  <a:gd name="T2" fmla="*/ 192 w 384"/>
                  <a:gd name="T3" fmla="*/ 240 h 240"/>
                  <a:gd name="T4" fmla="*/ 384 w 384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40"/>
                  <a:gd name="T11" fmla="*/ 384 w 384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40">
                    <a:moveTo>
                      <a:pt x="0" y="0"/>
                    </a:moveTo>
                    <a:cubicBezTo>
                      <a:pt x="64" y="120"/>
                      <a:pt x="128" y="240"/>
                      <a:pt x="192" y="240"/>
                    </a:cubicBezTo>
                    <a:cubicBezTo>
                      <a:pt x="256" y="240"/>
                      <a:pt x="320" y="120"/>
                      <a:pt x="384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0183" name="Group 24"/>
            <p:cNvGrpSpPr>
              <a:grpSpLocks/>
            </p:cNvGrpSpPr>
            <p:nvPr/>
          </p:nvGrpSpPr>
          <p:grpSpPr bwMode="auto">
            <a:xfrm>
              <a:off x="2880" y="1536"/>
              <a:ext cx="96" cy="48"/>
              <a:chOff x="1972" y="3356"/>
              <a:chExt cx="96" cy="48"/>
            </a:xfrm>
          </p:grpSpPr>
          <p:sp>
            <p:nvSpPr>
              <p:cNvPr id="50189" name="Line 25"/>
              <p:cNvSpPr>
                <a:spLocks noChangeShapeType="1"/>
              </p:cNvSpPr>
              <p:nvPr/>
            </p:nvSpPr>
            <p:spPr bwMode="auto">
              <a:xfrm>
                <a:off x="1996" y="3380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0190" name="Oval 26"/>
              <p:cNvSpPr>
                <a:spLocks noChangeArrowheads="1"/>
              </p:cNvSpPr>
              <p:nvPr/>
            </p:nvSpPr>
            <p:spPr bwMode="auto">
              <a:xfrm>
                <a:off x="1972" y="3356"/>
                <a:ext cx="96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0184" name="Line 30"/>
            <p:cNvSpPr>
              <a:spLocks noChangeShapeType="1"/>
            </p:cNvSpPr>
            <p:nvPr/>
          </p:nvSpPr>
          <p:spPr bwMode="auto">
            <a:xfrm>
              <a:off x="2832" y="15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0185" name="Group 31"/>
            <p:cNvGrpSpPr>
              <a:grpSpLocks/>
            </p:cNvGrpSpPr>
            <p:nvPr/>
          </p:nvGrpSpPr>
          <p:grpSpPr bwMode="auto">
            <a:xfrm>
              <a:off x="2784" y="1776"/>
              <a:ext cx="96" cy="48"/>
              <a:chOff x="1972" y="3356"/>
              <a:chExt cx="96" cy="48"/>
            </a:xfrm>
          </p:grpSpPr>
          <p:sp>
            <p:nvSpPr>
              <p:cNvPr id="50187" name="Line 32"/>
              <p:cNvSpPr>
                <a:spLocks noChangeShapeType="1"/>
              </p:cNvSpPr>
              <p:nvPr/>
            </p:nvSpPr>
            <p:spPr bwMode="auto">
              <a:xfrm>
                <a:off x="1996" y="3380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0188" name="Oval 33"/>
              <p:cNvSpPr>
                <a:spLocks noChangeArrowheads="1"/>
              </p:cNvSpPr>
              <p:nvPr/>
            </p:nvSpPr>
            <p:spPr bwMode="auto">
              <a:xfrm>
                <a:off x="1972" y="3356"/>
                <a:ext cx="96" cy="4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0186" name="Line 34"/>
            <p:cNvSpPr>
              <a:spLocks noChangeShapeType="1"/>
            </p:cNvSpPr>
            <p:nvPr/>
          </p:nvSpPr>
          <p:spPr bwMode="auto">
            <a:xfrm>
              <a:off x="2928" y="158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16744A5-43DD-5A42-B3C4-BFC129355E01}" type="slidenum">
              <a:rPr lang="fr-FR" b="0">
                <a:latin typeface="Arial" charset="0"/>
              </a:rPr>
              <a:pPr/>
              <a:t>19</a:t>
            </a:fld>
            <a:endParaRPr lang="fr-FR" b="0">
              <a:latin typeface="Arial" charset="0"/>
            </a:endParaRPr>
          </a:p>
        </p:txBody>
      </p:sp>
      <p:pic>
        <p:nvPicPr>
          <p:cNvPr id="52226" name="Picture 5" descr="msc_contact_oh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2409825"/>
            <a:ext cx="18780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620713" y="611188"/>
            <a:ext cx="5473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6) Contact ohmique.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L'effet tunnel permet la réalisation de contacts ohmiques.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Pour un dopage très élevé, l'effet tunnel domine et permet le passage d'un courant élevé pour une faible chute de tension.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9" name="Text Box 9"/>
              <p:cNvSpPr txBox="1">
                <a:spLocks noChangeArrowheads="1"/>
              </p:cNvSpPr>
              <p:nvPr/>
            </p:nvSpPr>
            <p:spPr bwMode="auto">
              <a:xfrm>
                <a:off x="2852738" y="6156325"/>
                <a:ext cx="3384550" cy="1031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dirty="0"/>
                  <a:t>Définition de la résistance spécifique de contact.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𝒅𝑽</m:t>
                                  </m:r>
                                </m:num>
                                <m:den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𝒅𝑱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22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2738" y="6156325"/>
                <a:ext cx="3384550" cy="1031116"/>
              </a:xfrm>
              <a:prstGeom prst="rect">
                <a:avLst/>
              </a:prstGeom>
              <a:blipFill>
                <a:blip r:embed="rId4"/>
                <a:stretch>
                  <a:fillRect l="-375" t="-58537" b="-140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30" name="Group 17"/>
          <p:cNvGrpSpPr>
            <a:grpSpLocks/>
          </p:cNvGrpSpPr>
          <p:nvPr/>
        </p:nvGrpSpPr>
        <p:grpSpPr bwMode="auto">
          <a:xfrm>
            <a:off x="1125538" y="7308850"/>
            <a:ext cx="4103687" cy="1295400"/>
            <a:chOff x="709" y="4604"/>
            <a:chExt cx="2585" cy="816"/>
          </a:xfrm>
        </p:grpSpPr>
        <p:sp>
          <p:nvSpPr>
            <p:cNvPr id="52232" name="Rectangle 10"/>
            <p:cNvSpPr>
              <a:spLocks noChangeArrowheads="1"/>
            </p:cNvSpPr>
            <p:nvPr/>
          </p:nvSpPr>
          <p:spPr bwMode="auto">
            <a:xfrm>
              <a:off x="709" y="4922"/>
              <a:ext cx="2585" cy="4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Rectangle 11"/>
            <p:cNvSpPr>
              <a:spLocks noChangeArrowheads="1"/>
            </p:cNvSpPr>
            <p:nvPr/>
          </p:nvSpPr>
          <p:spPr bwMode="auto">
            <a:xfrm>
              <a:off x="1616" y="4785"/>
              <a:ext cx="771" cy="137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Text Box 12"/>
            <p:cNvSpPr txBox="1">
              <a:spLocks noChangeArrowheads="1"/>
            </p:cNvSpPr>
            <p:nvPr/>
          </p:nvSpPr>
          <p:spPr bwMode="auto">
            <a:xfrm>
              <a:off x="1571" y="4604"/>
              <a:ext cx="90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/>
                <a:t>contact</a:t>
              </a:r>
            </a:p>
          </p:txBody>
        </p:sp>
        <p:sp>
          <p:nvSpPr>
            <p:cNvPr id="52235" name="Line 13"/>
            <p:cNvSpPr>
              <a:spLocks noChangeShapeType="1"/>
            </p:cNvSpPr>
            <p:nvPr/>
          </p:nvSpPr>
          <p:spPr bwMode="auto">
            <a:xfrm>
              <a:off x="1933" y="4830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36" name="Text Box 14"/>
            <p:cNvSpPr txBox="1">
              <a:spLocks noChangeArrowheads="1"/>
            </p:cNvSpPr>
            <p:nvPr/>
          </p:nvSpPr>
          <p:spPr bwMode="auto">
            <a:xfrm>
              <a:off x="1933" y="4911"/>
              <a:ext cx="2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J</a:t>
              </a:r>
            </a:p>
          </p:txBody>
        </p:sp>
      </p:grpSp>
      <p:pic>
        <p:nvPicPr>
          <p:cNvPr id="52231" name="Picture 15" descr="msc_contact_ohm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195513"/>
            <a:ext cx="30988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09278D0-FEA4-6544-8436-C07600315FB2}" type="slidenum">
              <a:rPr lang="fr-FR" b="0">
                <a:latin typeface="Arial" charset="0"/>
              </a:rPr>
              <a:pPr/>
              <a:t>2</a:t>
            </a:fld>
            <a:endParaRPr lang="fr-FR" b="0">
              <a:latin typeface="Arial" charset="0"/>
            </a:endParaRPr>
          </a:p>
        </p:txBody>
      </p:sp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1138238" y="5248275"/>
            <a:ext cx="5033962" cy="2524125"/>
            <a:chOff x="720" y="4125"/>
            <a:chExt cx="3171" cy="1590"/>
          </a:xfrm>
        </p:grpSpPr>
        <p:pic>
          <p:nvPicPr>
            <p:cNvPr id="17430" name="Picture 12" descr="im-top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125"/>
              <a:ext cx="1587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13" descr="im-kf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128"/>
              <a:ext cx="1587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Group 19"/>
          <p:cNvGrpSpPr>
            <a:grpSpLocks/>
          </p:cNvGrpSpPr>
          <p:nvPr/>
        </p:nvGrpSpPr>
        <p:grpSpPr bwMode="auto">
          <a:xfrm>
            <a:off x="1443038" y="2667000"/>
            <a:ext cx="4495800" cy="2293938"/>
            <a:chOff x="2496" y="2112"/>
            <a:chExt cx="2832" cy="1445"/>
          </a:xfrm>
        </p:grpSpPr>
        <p:pic>
          <p:nvPicPr>
            <p:cNvPr id="17421" name="Picture 20" descr="aec1077_plasmao2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" y="2423"/>
              <a:ext cx="151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Line 21"/>
            <p:cNvSpPr>
              <a:spLocks noChangeShapeType="1"/>
            </p:cNvSpPr>
            <p:nvPr/>
          </p:nvSpPr>
          <p:spPr bwMode="auto">
            <a:xfrm>
              <a:off x="3022" y="2356"/>
              <a:ext cx="31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3" name="Line 22"/>
            <p:cNvSpPr>
              <a:spLocks noChangeShapeType="1"/>
            </p:cNvSpPr>
            <p:nvPr/>
          </p:nvSpPr>
          <p:spPr bwMode="auto">
            <a:xfrm flipH="1" flipV="1">
              <a:off x="4368" y="2640"/>
              <a:ext cx="447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4" name="Text Box 23"/>
            <p:cNvSpPr txBox="1">
              <a:spLocks noChangeArrowheads="1"/>
            </p:cNvSpPr>
            <p:nvPr/>
          </p:nvSpPr>
          <p:spPr bwMode="auto">
            <a:xfrm>
              <a:off x="2496" y="2122"/>
              <a:ext cx="80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GB">
                  <a:latin typeface="Arial" charset="0"/>
                </a:rPr>
                <a:t>Fil d’or de connexion</a:t>
              </a:r>
            </a:p>
          </p:txBody>
        </p:sp>
        <p:sp>
          <p:nvSpPr>
            <p:cNvPr id="17425" name="Text Box 24"/>
            <p:cNvSpPr txBox="1">
              <a:spLocks noChangeArrowheads="1"/>
            </p:cNvSpPr>
            <p:nvPr/>
          </p:nvSpPr>
          <p:spPr bwMode="auto">
            <a:xfrm>
              <a:off x="4761" y="2736"/>
              <a:ext cx="56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latin typeface="Arial" charset="0"/>
                </a:rPr>
                <a:t>Sonde AFM</a:t>
              </a:r>
            </a:p>
          </p:txBody>
        </p:sp>
        <p:sp>
          <p:nvSpPr>
            <p:cNvPr id="17426" name="Line 25"/>
            <p:cNvSpPr>
              <a:spLocks noChangeShapeType="1"/>
            </p:cNvSpPr>
            <p:nvPr/>
          </p:nvSpPr>
          <p:spPr bwMode="auto">
            <a:xfrm flipV="1">
              <a:off x="2994" y="3060"/>
              <a:ext cx="552" cy="2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7" name="Text Box 26"/>
            <p:cNvSpPr txBox="1">
              <a:spLocks noChangeArrowheads="1"/>
            </p:cNvSpPr>
            <p:nvPr/>
          </p:nvSpPr>
          <p:spPr bwMode="auto">
            <a:xfrm>
              <a:off x="2496" y="3168"/>
              <a:ext cx="6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latin typeface="Arial" charset="0"/>
                </a:rPr>
                <a:t>Plot d’or</a:t>
              </a:r>
            </a:p>
          </p:txBody>
        </p:sp>
        <p:sp>
          <p:nvSpPr>
            <p:cNvPr id="17428" name="Line 27"/>
            <p:cNvSpPr>
              <a:spLocks noChangeShapeType="1"/>
            </p:cNvSpPr>
            <p:nvPr/>
          </p:nvSpPr>
          <p:spPr bwMode="auto">
            <a:xfrm flipH="1">
              <a:off x="3838" y="2282"/>
              <a:ext cx="252" cy="2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29" name="Text Box 28"/>
            <p:cNvSpPr txBox="1">
              <a:spLocks noChangeArrowheads="1"/>
            </p:cNvSpPr>
            <p:nvPr/>
          </p:nvSpPr>
          <p:spPr bwMode="auto">
            <a:xfrm>
              <a:off x="4055" y="2112"/>
              <a:ext cx="60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GB">
                  <a:latin typeface="Arial" charset="0"/>
                </a:rPr>
                <a:t>Contact ohmique</a:t>
              </a:r>
            </a:p>
          </p:txBody>
        </p:sp>
      </p:grpSp>
      <p:grpSp>
        <p:nvGrpSpPr>
          <p:cNvPr id="17412" name="Group 32"/>
          <p:cNvGrpSpPr>
            <a:grpSpLocks/>
          </p:cNvGrpSpPr>
          <p:nvPr/>
        </p:nvGrpSpPr>
        <p:grpSpPr bwMode="auto">
          <a:xfrm>
            <a:off x="681038" y="1752600"/>
            <a:ext cx="5029200" cy="762000"/>
            <a:chOff x="429" y="1296"/>
            <a:chExt cx="3168" cy="480"/>
          </a:xfrm>
        </p:grpSpPr>
        <p:grpSp>
          <p:nvGrpSpPr>
            <p:cNvPr id="17415" name="Group 14"/>
            <p:cNvGrpSpPr>
              <a:grpSpLocks/>
            </p:cNvGrpSpPr>
            <p:nvPr/>
          </p:nvGrpSpPr>
          <p:grpSpPr bwMode="auto">
            <a:xfrm>
              <a:off x="2637" y="1296"/>
              <a:ext cx="960" cy="480"/>
              <a:chOff x="2160" y="1680"/>
              <a:chExt cx="960" cy="480"/>
            </a:xfrm>
          </p:grpSpPr>
          <p:sp>
            <p:nvSpPr>
              <p:cNvPr id="17419" name="Rectangle 15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960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0" name="Freeform 16"/>
              <p:cNvSpPr>
                <a:spLocks/>
              </p:cNvSpPr>
              <p:nvPr/>
            </p:nvSpPr>
            <p:spPr bwMode="auto">
              <a:xfrm>
                <a:off x="2448" y="1680"/>
                <a:ext cx="384" cy="240"/>
              </a:xfrm>
              <a:custGeom>
                <a:avLst/>
                <a:gdLst>
                  <a:gd name="T0" fmla="*/ 0 w 384"/>
                  <a:gd name="T1" fmla="*/ 0 h 240"/>
                  <a:gd name="T2" fmla="*/ 192 w 384"/>
                  <a:gd name="T3" fmla="*/ 240 h 240"/>
                  <a:gd name="T4" fmla="*/ 384 w 384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40"/>
                  <a:gd name="T11" fmla="*/ 384 w 384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40">
                    <a:moveTo>
                      <a:pt x="0" y="0"/>
                    </a:moveTo>
                    <a:cubicBezTo>
                      <a:pt x="64" y="120"/>
                      <a:pt x="128" y="240"/>
                      <a:pt x="192" y="240"/>
                    </a:cubicBezTo>
                    <a:cubicBezTo>
                      <a:pt x="256" y="240"/>
                      <a:pt x="320" y="120"/>
                      <a:pt x="384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7416" name="Line 17"/>
            <p:cNvSpPr>
              <a:spLocks noChangeShapeType="1"/>
            </p:cNvSpPr>
            <p:nvPr/>
          </p:nvSpPr>
          <p:spPr bwMode="auto">
            <a:xfrm flipV="1">
              <a:off x="1920" y="1392"/>
              <a:ext cx="1245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7" name="Line 18"/>
            <p:cNvSpPr>
              <a:spLocks noChangeShapeType="1"/>
            </p:cNvSpPr>
            <p:nvPr/>
          </p:nvSpPr>
          <p:spPr bwMode="auto">
            <a:xfrm>
              <a:off x="2301" y="1584"/>
              <a:ext cx="528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8" name="Rectangle 29"/>
            <p:cNvSpPr>
              <a:spLocks noChangeArrowheads="1"/>
            </p:cNvSpPr>
            <p:nvPr/>
          </p:nvSpPr>
          <p:spPr bwMode="auto">
            <a:xfrm>
              <a:off x="429" y="1344"/>
              <a:ext cx="18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4080"/>
                  </a:solidFill>
                  <a:sym typeface="Symbol" charset="0"/>
                </a:rPr>
                <a:t>Pointe de cantilever</a:t>
              </a:r>
              <a:br>
                <a:rPr lang="fr-FR">
                  <a:solidFill>
                    <a:srgbClr val="004080"/>
                  </a:solidFill>
                  <a:sym typeface="Symbol" charset="0"/>
                </a:rPr>
              </a:br>
              <a:r>
                <a:rPr lang="fr-FR">
                  <a:sym typeface="Symbol" charset="0"/>
                </a:rPr>
                <a:t>sur surface de semi-conducteur</a:t>
              </a:r>
              <a:endParaRPr lang="en-GB">
                <a:sym typeface="Symbol" charset="0"/>
              </a:endParaRPr>
            </a:p>
          </p:txBody>
        </p:sp>
      </p:grpSp>
      <p:sp>
        <p:nvSpPr>
          <p:cNvPr id="17413" name="Text Box 31"/>
          <p:cNvSpPr txBox="1">
            <a:spLocks noChangeArrowheads="1"/>
          </p:cNvSpPr>
          <p:nvPr/>
        </p:nvSpPr>
        <p:spPr bwMode="auto">
          <a:xfrm>
            <a:off x="304800" y="304800"/>
            <a:ext cx="5716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rabicPeriod" startAt="3"/>
            </a:pPr>
            <a:r>
              <a:rPr lang="fr-FR" dirty="0">
                <a:solidFill>
                  <a:srgbClr val="000000"/>
                </a:solidFill>
                <a:sym typeface="Symbol" charset="0"/>
              </a:rPr>
              <a:t>Champ proche électrique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rgbClr val="000000"/>
                </a:solidFill>
                <a:sym typeface="Symbol" charset="0"/>
              </a:rPr>
              <a:t>Microscopie tunnel: </a:t>
            </a:r>
            <a:r>
              <a:rPr lang="fr-FR" dirty="0">
                <a:solidFill>
                  <a:srgbClr val="FF0000"/>
                </a:solidFill>
                <a:sym typeface="Symbol" charset="0"/>
              </a:rPr>
              <a:t>STM</a:t>
            </a:r>
            <a:r>
              <a:rPr lang="fr-FR" dirty="0">
                <a:solidFill>
                  <a:srgbClr val="000000"/>
                </a:solidFill>
                <a:sym typeface="Symbol" charset="0"/>
              </a:rPr>
              <a:t>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dirty="0">
                <a:solidFill>
                  <a:srgbClr val="000000"/>
                </a:solidFill>
                <a:sym typeface="Symbol" charset="0"/>
              </a:rPr>
              <a:t>Microscopie en force: AFM, </a:t>
            </a:r>
            <a:r>
              <a:rPr lang="fr-FR" dirty="0">
                <a:solidFill>
                  <a:srgbClr val="FF0000"/>
                </a:solidFill>
                <a:sym typeface="Symbol" charset="0"/>
              </a:rPr>
              <a:t>EFM, KFM</a:t>
            </a:r>
            <a:r>
              <a:rPr lang="fr-FR" dirty="0">
                <a:solidFill>
                  <a:srgbClr val="000000"/>
                </a:solidFill>
                <a:sym typeface="Symbol" charset="0"/>
              </a:rPr>
              <a:t>.</a:t>
            </a:r>
          </a:p>
        </p:txBody>
      </p:sp>
      <p:sp>
        <p:nvSpPr>
          <p:cNvPr id="17414" name="Text Box 33"/>
          <p:cNvSpPr txBox="1">
            <a:spLocks noChangeArrowheads="1"/>
          </p:cNvSpPr>
          <p:nvPr/>
        </p:nvSpPr>
        <p:spPr bwMode="auto">
          <a:xfrm>
            <a:off x="1219200" y="7864475"/>
            <a:ext cx="487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fr-FR" i="1">
                <a:solidFill>
                  <a:srgbClr val="000000"/>
                </a:solidFill>
                <a:sym typeface="Symbol" charset="0"/>
              </a:rPr>
              <a:t>Exemple d</a:t>
            </a:r>
            <a:r>
              <a:rPr lang="ja-JP" altLang="fr-FR" i="1">
                <a:solidFill>
                  <a:srgbClr val="000000"/>
                </a:solidFill>
                <a:sym typeface="Symbol" charset="0"/>
              </a:rPr>
              <a:t>’</a:t>
            </a:r>
            <a:r>
              <a:rPr lang="fr-FR" altLang="ja-JP" i="1">
                <a:solidFill>
                  <a:srgbClr val="000000"/>
                </a:solidFill>
                <a:sym typeface="Symbol" charset="0"/>
              </a:rPr>
              <a:t>image de topographie AFM </a:t>
            </a:r>
            <a:br>
              <a:rPr lang="fr-FR" altLang="ja-JP" i="1">
                <a:solidFill>
                  <a:srgbClr val="000000"/>
                </a:solidFill>
                <a:sym typeface="Symbol" charset="0"/>
              </a:rPr>
            </a:br>
            <a:r>
              <a:rPr lang="fr-FR" altLang="ja-JP" i="1">
                <a:solidFill>
                  <a:srgbClr val="000000"/>
                </a:solidFill>
                <a:sym typeface="Symbol" charset="0"/>
              </a:rPr>
              <a:t>et de mesure KFM sur GaN</a:t>
            </a:r>
            <a:endParaRPr lang="fr-FR" i="1">
              <a:solidFill>
                <a:srgbClr val="000000"/>
              </a:solidFill>
              <a:sym typeface="Symbo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85A3838-8816-A748-B7C4-69108482D167}" type="slidenum">
              <a:rPr lang="fr-FR" b="0">
                <a:latin typeface="Arial" charset="0"/>
              </a:rPr>
              <a:pPr/>
              <a:t>20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5"/>
              <p:cNvSpPr>
                <a:spLocks noChangeArrowheads="1"/>
              </p:cNvSpPr>
              <p:nvPr/>
            </p:nvSpPr>
            <p:spPr bwMode="auto">
              <a:xfrm>
                <a:off x="476250" y="539750"/>
                <a:ext cx="5905500" cy="6242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77800" indent="-177800">
                  <a:spcBef>
                    <a:spcPct val="50000"/>
                  </a:spcBef>
                </a:pPr>
                <a:r>
                  <a:rPr lang="fr-FR" dirty="0"/>
                  <a:t>VII. Régime alternatif.</a:t>
                </a:r>
              </a:p>
              <a:p>
                <a:pPr marL="177800" indent="-177800"/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Pas de recombinaisons. Porteurs majoritaires seulement : forte montée en fréquence 1/2</a:t>
                </a:r>
                <a:r>
                  <a:rPr lang="fr-FR" baseline="-25000" dirty="0" err="1">
                    <a:solidFill>
                      <a:srgbClr val="000000"/>
                    </a:solidFill>
                    <a:sym typeface="Symbol" charset="0"/>
                  </a:rPr>
                  <a:t>rel</a:t>
                </a:r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.</a:t>
                </a:r>
              </a:p>
              <a:p>
                <a:pPr marL="177800" indent="-177800">
                  <a:buFontTx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Schéma équivalent.</a:t>
                </a: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C</a:t>
                </a:r>
                <a:r>
                  <a:rPr lang="fr-FR" baseline="-25000" dirty="0">
                    <a:solidFill>
                      <a:srgbClr val="000000"/>
                    </a:solidFill>
                    <a:sym typeface="Symbol" charset="0"/>
                  </a:rPr>
                  <a:t>ZCE</a:t>
                </a:r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 = capacité de zone de charge d'espace.</a:t>
                </a: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charset="0"/>
                            </a:rPr>
                            <m:t>𝑪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charset="0"/>
                            </a:rPr>
                            <m:t>𝒁𝑪𝑬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r>
                            <a:rPr lang="fr-F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charset="0"/>
                            </a:rPr>
                            <m:t>𝑾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𝑺</m:t>
                      </m:r>
                      <m:r>
                        <a:rPr lang="fr-F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𝑺</m:t>
                      </m:r>
                      <m:rad>
                        <m:radPr>
                          <m:degHide m:val="on"/>
                          <m:ctrlPr>
                            <a:rPr lang="fr-FR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𝑫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  <m:t>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𝒃𝒊</m:t>
                                      </m:r>
                                    </m:sub>
                                  </m:sSub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−</m:t>
                                  </m:r>
                                  <m:r>
                                    <a:rPr lang="fr-FR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𝑽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G</a:t>
                </a:r>
                <a:r>
                  <a:rPr lang="fr-FR" baseline="-25000" dirty="0">
                    <a:solidFill>
                      <a:srgbClr val="000000"/>
                    </a:solidFill>
                    <a:sym typeface="Symbol" charset="0"/>
                  </a:rPr>
                  <a:t>J</a:t>
                </a:r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 : conductance parallèle.</a:t>
                </a: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𝑮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𝑱</m:t>
                        </m:r>
                      </m:sub>
                    </m:sSub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𝒅𝑱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𝒅𝑽</m:t>
                        </m:r>
                      </m:den>
                    </m:f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𝒒</m:t>
                        </m:r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𝑻</m:t>
                        </m:r>
                      </m:den>
                    </m:f>
                    <m:sSub>
                      <m:sSub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𝑱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𝑺</m:t>
                        </m:r>
                      </m:sub>
                    </m:sSub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𝒆𝒙𝒑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𝒒𝑽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≅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𝒒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𝑻</m:t>
                        </m:r>
                      </m:den>
                    </m:f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𝑱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𝑽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≫</m:t>
                    </m:r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.</a:t>
                </a:r>
              </a:p>
              <a:p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/>
                <a:r>
                  <a:rPr lang="fr-FR" dirty="0">
                    <a:solidFill>
                      <a:srgbClr val="000000"/>
                    </a:solidFill>
                    <a:sym typeface="Symbol" charset="0"/>
                  </a:rPr>
                  <a:t>VIII. Caractéristiques électriques.</a:t>
                </a:r>
              </a:p>
              <a:p>
                <a:pPr marL="177800" indent="-177800"/>
                <a:endParaRPr lang="fr-FR" dirty="0">
                  <a:solidFill>
                    <a:srgbClr val="000000"/>
                  </a:solidFill>
                  <a:sym typeface="Symbol" charset="0"/>
                </a:endParaRPr>
              </a:p>
              <a:p>
                <a:pPr marL="177800" indent="-177800">
                  <a:buFontTx/>
                  <a:buChar char="•"/>
                </a:pPr>
                <a:r>
                  <a:rPr lang="fr-FR" u="sng" dirty="0">
                    <a:solidFill>
                      <a:srgbClr val="000000"/>
                    </a:solidFill>
                    <a:sym typeface="Symbol" charset="0"/>
                  </a:rPr>
                  <a:t>Courant - tension</a:t>
                </a:r>
              </a:p>
            </p:txBody>
          </p:sp>
        </mc:Choice>
        <mc:Fallback xmlns="">
          <p:sp>
            <p:nvSpPr>
              <p:cNvPr id="5427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539750"/>
                <a:ext cx="5905500" cy="6242093"/>
              </a:xfrm>
              <a:prstGeom prst="rect">
                <a:avLst/>
              </a:prstGeom>
              <a:blipFill>
                <a:blip r:embed="rId3"/>
                <a:stretch>
                  <a:fillRect l="-644" t="-203" r="-858" b="-4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275" name="Group 36"/>
          <p:cNvGrpSpPr>
            <a:grpSpLocks/>
          </p:cNvGrpSpPr>
          <p:nvPr/>
        </p:nvGrpSpPr>
        <p:grpSpPr bwMode="auto">
          <a:xfrm>
            <a:off x="1700213" y="1752600"/>
            <a:ext cx="3168650" cy="1385888"/>
            <a:chOff x="1071" y="1292"/>
            <a:chExt cx="1996" cy="873"/>
          </a:xfrm>
        </p:grpSpPr>
        <p:grpSp>
          <p:nvGrpSpPr>
            <p:cNvPr id="54280" name="Group 8"/>
            <p:cNvGrpSpPr>
              <a:grpSpLocks/>
            </p:cNvGrpSpPr>
            <p:nvPr/>
          </p:nvGrpSpPr>
          <p:grpSpPr bwMode="auto">
            <a:xfrm>
              <a:off x="1343" y="1383"/>
              <a:ext cx="726" cy="272"/>
              <a:chOff x="754" y="2109"/>
              <a:chExt cx="726" cy="272"/>
            </a:xfrm>
          </p:grpSpPr>
          <p:sp>
            <p:nvSpPr>
              <p:cNvPr id="54294" name="Line 9"/>
              <p:cNvSpPr>
                <a:spLocks noChangeShapeType="1"/>
              </p:cNvSpPr>
              <p:nvPr/>
            </p:nvSpPr>
            <p:spPr bwMode="auto">
              <a:xfrm>
                <a:off x="754" y="2245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95" name="Line 10"/>
              <p:cNvSpPr>
                <a:spLocks noChangeShapeType="1"/>
              </p:cNvSpPr>
              <p:nvPr/>
            </p:nvSpPr>
            <p:spPr bwMode="auto">
              <a:xfrm>
                <a:off x="1071" y="2109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96" name="Line 11"/>
              <p:cNvSpPr>
                <a:spLocks noChangeShapeType="1"/>
              </p:cNvSpPr>
              <p:nvPr/>
            </p:nvSpPr>
            <p:spPr bwMode="auto">
              <a:xfrm>
                <a:off x="1162" y="2109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97" name="Line 12"/>
              <p:cNvSpPr>
                <a:spLocks noChangeShapeType="1"/>
              </p:cNvSpPr>
              <p:nvPr/>
            </p:nvSpPr>
            <p:spPr bwMode="auto">
              <a:xfrm>
                <a:off x="1163" y="2245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4281" name="Group 18"/>
            <p:cNvGrpSpPr>
              <a:grpSpLocks/>
            </p:cNvGrpSpPr>
            <p:nvPr/>
          </p:nvGrpSpPr>
          <p:grpSpPr bwMode="auto">
            <a:xfrm>
              <a:off x="1343" y="1927"/>
              <a:ext cx="726" cy="91"/>
              <a:chOff x="754" y="2925"/>
              <a:chExt cx="726" cy="91"/>
            </a:xfrm>
          </p:grpSpPr>
          <p:sp>
            <p:nvSpPr>
              <p:cNvPr id="54292" name="Line 19"/>
              <p:cNvSpPr>
                <a:spLocks noChangeShapeType="1"/>
              </p:cNvSpPr>
              <p:nvPr/>
            </p:nvSpPr>
            <p:spPr bwMode="auto">
              <a:xfrm>
                <a:off x="754" y="2971"/>
                <a:ext cx="7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93" name="Rectangle 20"/>
              <p:cNvSpPr>
                <a:spLocks noChangeArrowheads="1"/>
              </p:cNvSpPr>
              <p:nvPr/>
            </p:nvSpPr>
            <p:spPr bwMode="auto">
              <a:xfrm>
                <a:off x="890" y="2925"/>
                <a:ext cx="454" cy="9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282" name="Line 21"/>
            <p:cNvSpPr>
              <a:spLocks noChangeShapeType="1"/>
            </p:cNvSpPr>
            <p:nvPr/>
          </p:nvSpPr>
          <p:spPr bwMode="auto">
            <a:xfrm>
              <a:off x="1343" y="1520"/>
              <a:ext cx="0" cy="4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3" name="Line 22"/>
            <p:cNvSpPr>
              <a:spLocks noChangeShapeType="1"/>
            </p:cNvSpPr>
            <p:nvPr/>
          </p:nvSpPr>
          <p:spPr bwMode="auto">
            <a:xfrm>
              <a:off x="2069" y="1520"/>
              <a:ext cx="0" cy="4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4" name="Line 23"/>
            <p:cNvSpPr>
              <a:spLocks noChangeShapeType="1"/>
            </p:cNvSpPr>
            <p:nvPr/>
          </p:nvSpPr>
          <p:spPr bwMode="auto">
            <a:xfrm>
              <a:off x="1116" y="174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5" name="Line 24"/>
            <p:cNvSpPr>
              <a:spLocks noChangeShapeType="1"/>
            </p:cNvSpPr>
            <p:nvPr/>
          </p:nvSpPr>
          <p:spPr bwMode="auto">
            <a:xfrm>
              <a:off x="2068" y="174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6" name="Text Box 25"/>
            <p:cNvSpPr txBox="1">
              <a:spLocks noChangeArrowheads="1"/>
            </p:cNvSpPr>
            <p:nvPr/>
          </p:nvSpPr>
          <p:spPr bwMode="auto">
            <a:xfrm>
              <a:off x="1569" y="1292"/>
              <a:ext cx="6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>
                  <a:latin typeface="Arial" charset="0"/>
                </a:rPr>
                <a:t>C</a:t>
              </a:r>
              <a:r>
                <a:rPr lang="fr-FR" baseline="-25000">
                  <a:latin typeface="Arial" charset="0"/>
                </a:rPr>
                <a:t>ZCE</a:t>
              </a:r>
            </a:p>
          </p:txBody>
        </p:sp>
        <p:sp>
          <p:nvSpPr>
            <p:cNvPr id="54287" name="Text Box 27"/>
            <p:cNvSpPr txBox="1">
              <a:spLocks noChangeArrowheads="1"/>
            </p:cNvSpPr>
            <p:nvPr/>
          </p:nvSpPr>
          <p:spPr bwMode="auto">
            <a:xfrm>
              <a:off x="1705" y="1973"/>
              <a:ext cx="6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>
                  <a:latin typeface="Arial" charset="0"/>
                </a:rPr>
                <a:t>G</a:t>
              </a:r>
              <a:r>
                <a:rPr lang="fr-FR" baseline="-25000">
                  <a:latin typeface="Arial" charset="0"/>
                </a:rPr>
                <a:t>J</a:t>
              </a:r>
            </a:p>
          </p:txBody>
        </p:sp>
        <p:sp>
          <p:nvSpPr>
            <p:cNvPr id="54288" name="Oval 28"/>
            <p:cNvSpPr>
              <a:spLocks noChangeArrowheads="1"/>
            </p:cNvSpPr>
            <p:nvPr/>
          </p:nvSpPr>
          <p:spPr bwMode="auto">
            <a:xfrm>
              <a:off x="3021" y="1722"/>
              <a:ext cx="46" cy="4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Oval 29"/>
            <p:cNvSpPr>
              <a:spLocks noChangeArrowheads="1"/>
            </p:cNvSpPr>
            <p:nvPr/>
          </p:nvSpPr>
          <p:spPr bwMode="auto">
            <a:xfrm>
              <a:off x="1071" y="1724"/>
              <a:ext cx="46" cy="4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31"/>
            <p:cNvSpPr>
              <a:spLocks noChangeShapeType="1"/>
            </p:cNvSpPr>
            <p:nvPr/>
          </p:nvSpPr>
          <p:spPr bwMode="auto">
            <a:xfrm>
              <a:off x="2296" y="1747"/>
              <a:ext cx="7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91" name="Rectangle 32"/>
            <p:cNvSpPr>
              <a:spLocks noChangeArrowheads="1"/>
            </p:cNvSpPr>
            <p:nvPr/>
          </p:nvSpPr>
          <p:spPr bwMode="auto">
            <a:xfrm>
              <a:off x="2432" y="1701"/>
              <a:ext cx="454" cy="9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4278" name="Picture 39" descr="msc_cara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34075"/>
            <a:ext cx="2286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0"/>
          <p:cNvSpPr txBox="1">
            <a:spLocks noChangeArrowheads="1"/>
          </p:cNvSpPr>
          <p:nvPr/>
        </p:nvSpPr>
        <p:spPr bwMode="auto">
          <a:xfrm>
            <a:off x="476250" y="6754813"/>
            <a:ext cx="23495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dirty="0"/>
              <a:t>De la mesure de ln(J) en fonction de V on déduit le coefficient d'idéalité </a:t>
            </a:r>
            <a:r>
              <a:rPr lang="fr-FR" dirty="0" err="1">
                <a:latin typeface="Lucida Grande" charset="0"/>
                <a:cs typeface="Lucida Grande" charset="0"/>
              </a:rPr>
              <a:t>η</a:t>
            </a:r>
            <a:r>
              <a:rPr lang="fr-FR" dirty="0">
                <a:cs typeface="Lucida Grande" charset="0"/>
              </a:rPr>
              <a:t> et le pré facteur </a:t>
            </a:r>
            <a:r>
              <a:rPr lang="fr-FR" dirty="0" err="1">
                <a:cs typeface="Lucida Grande" charset="0"/>
              </a:rPr>
              <a:t>J</a:t>
            </a:r>
            <a:r>
              <a:rPr lang="fr-FR" baseline="-25000" dirty="0" err="1">
                <a:cs typeface="Lucida Grande" charset="0"/>
              </a:rPr>
              <a:t>s</a:t>
            </a:r>
            <a:r>
              <a:rPr lang="fr-FR" dirty="0">
                <a:cs typeface="Lucida Grande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fr-FR" dirty="0">
                <a:cs typeface="Lucida Grande" charset="0"/>
              </a:rPr>
              <a:t>De </a:t>
            </a:r>
            <a:r>
              <a:rPr lang="fr-FR" dirty="0" err="1">
                <a:cs typeface="Lucida Grande" charset="0"/>
              </a:rPr>
              <a:t>J</a:t>
            </a:r>
            <a:r>
              <a:rPr lang="fr-FR" baseline="-25000" dirty="0" err="1">
                <a:cs typeface="Lucida Grande" charset="0"/>
              </a:rPr>
              <a:t>s</a:t>
            </a:r>
            <a:r>
              <a:rPr lang="fr-FR" dirty="0">
                <a:cs typeface="Lucida Grande" charset="0"/>
              </a:rPr>
              <a:t> on déduit </a:t>
            </a:r>
            <a:r>
              <a:rPr lang="fr-FR" dirty="0">
                <a:cs typeface="Lucida Grande" charset="0"/>
                <a:sym typeface="Symbol" charset="0"/>
              </a:rPr>
              <a:t></a:t>
            </a:r>
            <a:r>
              <a:rPr lang="fr-FR" baseline="-25000" dirty="0">
                <a:cs typeface="Lucida Grande" charset="0"/>
                <a:sym typeface="Symbol" charset="0"/>
              </a:rPr>
              <a:t>B</a:t>
            </a:r>
            <a:r>
              <a:rPr lang="fr-FR" dirty="0">
                <a:cs typeface="Lucida Grande" charset="0"/>
                <a:sym typeface="Symbol" charset="0"/>
              </a:rPr>
              <a:t> connaissant A*.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CD80762-F90A-7D40-B13C-479DD9CBB863}" type="slidenum">
              <a:rPr lang="fr-FR" b="0">
                <a:latin typeface="Arial" charset="0"/>
              </a:rPr>
              <a:pPr/>
              <a:t>21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Text Box 29"/>
              <p:cNvSpPr txBox="1">
                <a:spLocks noChangeArrowheads="1"/>
              </p:cNvSpPr>
              <p:nvPr/>
            </p:nvSpPr>
            <p:spPr bwMode="auto">
              <a:xfrm>
                <a:off x="609600" y="5943600"/>
                <a:ext cx="3095625" cy="2795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Les diodes en </a:t>
                </a:r>
                <a:r>
                  <a:rPr lang="fr-FR" dirty="0" err="1">
                    <a:sym typeface="Symbol" charset="0"/>
                  </a:rPr>
                  <a:t>GaAs</a:t>
                </a:r>
                <a:r>
                  <a:rPr lang="fr-FR" dirty="0">
                    <a:sym typeface="Symbol" charset="0"/>
                  </a:rPr>
                  <a:t> ont une meilleure mobilité électronique. Cela explique leur meilleure montée en fréquence que pour le silicium.</a:t>
                </a:r>
              </a:p>
              <a:p>
                <a:pPr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𝒇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𝒄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𝟐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𝒁𝑪𝑬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Mesure de C</a:t>
                </a:r>
                <a:r>
                  <a:rPr lang="fr-FR" baseline="-25000" dirty="0">
                    <a:sym typeface="Symbol" charset="0"/>
                  </a:rPr>
                  <a:t>ZCE</a:t>
                </a:r>
                <a:r>
                  <a:rPr lang="fr-FR" dirty="0">
                    <a:sym typeface="Symbol" charset="0"/>
                  </a:rPr>
                  <a:t> à V</a:t>
                </a:r>
                <a:r>
                  <a:rPr lang="fr-FR" baseline="-25000" dirty="0">
                    <a:sym typeface="Symbol" charset="0"/>
                  </a:rPr>
                  <a:t>bi</a:t>
                </a:r>
                <a:r>
                  <a:rPr lang="fr-FR" dirty="0">
                    <a:sym typeface="Symbol" charset="0"/>
                  </a:rPr>
                  <a:t>-0.1V pour obtenir la valeur minimale de </a:t>
                </a:r>
                <a:r>
                  <a:rPr lang="fr-FR" dirty="0" err="1">
                    <a:sym typeface="Symbol" charset="0"/>
                  </a:rPr>
                  <a:t>f</a:t>
                </a:r>
                <a:r>
                  <a:rPr lang="fr-FR" baseline="-25000" dirty="0" err="1">
                    <a:sym typeface="Symbol" charset="0"/>
                  </a:rPr>
                  <a:t>c</a:t>
                </a:r>
                <a:r>
                  <a:rPr lang="fr-FR" dirty="0">
                    <a:sym typeface="Symbol" charset="0"/>
                  </a:rPr>
                  <a:t>.</a:t>
                </a:r>
                <a:endParaRPr lang="en-US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5632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943600"/>
                <a:ext cx="3095625" cy="2795445"/>
              </a:xfrm>
              <a:prstGeom prst="rect">
                <a:avLst/>
              </a:prstGeom>
              <a:blipFill>
                <a:blip r:embed="rId3"/>
                <a:stretch>
                  <a:fillRect l="-820" t="-455" r="-410" b="-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Text Box 8"/>
              <p:cNvSpPr txBox="1">
                <a:spLocks noChangeArrowheads="1"/>
              </p:cNvSpPr>
              <p:nvPr/>
            </p:nvSpPr>
            <p:spPr bwMode="auto">
              <a:xfrm>
                <a:off x="620713" y="611188"/>
                <a:ext cx="5616575" cy="500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De mesures en température on trace </a:t>
                </a:r>
                <a:r>
                  <a:rPr lang="fr-FR" dirty="0"/>
                  <a:t>ln(J/T</a:t>
                </a:r>
                <a:r>
                  <a:rPr lang="fr-FR" baseline="30000" dirty="0"/>
                  <a:t>2</a:t>
                </a:r>
                <a:r>
                  <a:rPr lang="fr-FR" dirty="0"/>
                  <a:t>) en fonction de 1/</a:t>
                </a:r>
                <a:r>
                  <a:rPr lang="fr-FR" dirty="0" err="1"/>
                  <a:t>T</a:t>
                </a:r>
                <a:r>
                  <a:rPr lang="fr-FR" dirty="0"/>
                  <a:t>. On en déduit </a:t>
                </a:r>
                <a:r>
                  <a:rPr lang="fr-FR" dirty="0">
                    <a:sym typeface="Symbol" charset="0"/>
                  </a:rPr>
                  <a:t></a:t>
                </a:r>
                <a:r>
                  <a:rPr lang="fr-FR" baseline="-25000" dirty="0">
                    <a:sym typeface="Symbol" charset="0"/>
                  </a:rPr>
                  <a:t>B</a:t>
                </a:r>
                <a:r>
                  <a:rPr lang="fr-FR" dirty="0">
                    <a:sym typeface="Symbol" charset="0"/>
                  </a:rPr>
                  <a:t> en négligeant sa variation avec </a:t>
                </a:r>
                <a:r>
                  <a:rPr lang="fr-FR" dirty="0" err="1">
                    <a:sym typeface="Symbol" charset="0"/>
                  </a:rPr>
                  <a:t>T</a:t>
                </a:r>
                <a:r>
                  <a:rPr lang="fr-FR" dirty="0">
                    <a:sym typeface="Symbol" charset="0"/>
                  </a:rPr>
                  <a:t>.</a:t>
                </a:r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u="sng" dirty="0"/>
                  <a:t>Capacité - tension</a:t>
                </a:r>
                <a:r>
                  <a:rPr lang="fr-FR" dirty="0"/>
                  <a:t>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  <m:d>
                          <m:d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𝒃𝒊</m:t>
                                </m:r>
                              </m:sub>
                            </m:s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𝑽</m:t>
                            </m:r>
                          </m:e>
                        </m:d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𝑫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𝒓</m:t>
                            </m:r>
                          </m:sub>
                        </m:sSub>
                        <m:sSup>
                          <m:sSupPr>
                            <m:ctrlP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</m:ctrlPr>
                          </m:sSupPr>
                          <m:e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fr-FR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𝒅𝑽</m:t>
                        </m:r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  <m:t>𝑫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𝒓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La mesure de 1/C</a:t>
                </a:r>
                <a:r>
                  <a:rPr lang="fr-FR" baseline="30000" dirty="0"/>
                  <a:t>2</a:t>
                </a:r>
                <a:r>
                  <a:rPr lang="fr-FR" dirty="0"/>
                  <a:t> en fonction de V permet de déterminer le dopage N</a:t>
                </a:r>
                <a:r>
                  <a:rPr lang="fr-FR" baseline="-25000" dirty="0"/>
                  <a:t>D</a:t>
                </a:r>
                <a:r>
                  <a:rPr lang="fr-FR" dirty="0"/>
                  <a:t> et la tension interne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bi</a:t>
                </a:r>
                <a:r>
                  <a:rPr lang="fr-FR" dirty="0"/>
                  <a:t>. La pente donne N</a:t>
                </a:r>
                <a:r>
                  <a:rPr lang="fr-FR" baseline="-25000" dirty="0"/>
                  <a:t>D</a:t>
                </a:r>
                <a:r>
                  <a:rPr lang="fr-FR" dirty="0"/>
                  <a:t>. V= </a:t>
                </a:r>
                <a:r>
                  <a:rPr lang="fr-FR" dirty="0" err="1"/>
                  <a:t>V</a:t>
                </a:r>
                <a:r>
                  <a:rPr lang="fr-FR" baseline="-25000" dirty="0" err="1"/>
                  <a:t>bi</a:t>
                </a:r>
                <a:r>
                  <a:rPr lang="fr-FR" dirty="0"/>
                  <a:t> pour 1/C</a:t>
                </a:r>
                <a:r>
                  <a:rPr lang="fr-FR" baseline="30000" dirty="0"/>
                  <a:t>2</a:t>
                </a:r>
                <a:r>
                  <a:rPr lang="fr-FR" dirty="0"/>
                  <a:t>=0.</a:t>
                </a:r>
              </a:p>
              <a:p>
                <a:pPr>
                  <a:spcBef>
                    <a:spcPct val="50000"/>
                  </a:spcBef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u="sng" dirty="0"/>
                  <a:t>Seuil photoélectrique</a:t>
                </a:r>
                <a:r>
                  <a:rPr lang="fr-FR" dirty="0"/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Lorsque une jonction Schottky est éclairée par des photons d'énergie h</a:t>
                </a:r>
                <a:r>
                  <a:rPr lang="fr-FR" dirty="0">
                    <a:sym typeface="Symbol" charset="0"/>
                  </a:rPr>
                  <a:t>&gt;</a:t>
                </a:r>
                <a:r>
                  <a:rPr lang="fr-FR" baseline="-25000" dirty="0">
                    <a:sym typeface="Symbol" charset="0"/>
                  </a:rPr>
                  <a:t>b</a:t>
                </a:r>
                <a:r>
                  <a:rPr lang="fr-FR" dirty="0">
                    <a:sym typeface="Symbol" charset="0"/>
                  </a:rPr>
                  <a:t> il apparaît un photo courant </a:t>
                </a:r>
                <a:r>
                  <a:rPr lang="fr-FR" dirty="0" err="1">
                    <a:sym typeface="Symbol" charset="0"/>
                  </a:rPr>
                  <a:t>J</a:t>
                </a:r>
                <a:r>
                  <a:rPr lang="fr-FR" baseline="-25000" dirty="0" err="1">
                    <a:sym typeface="Symbol" charset="0"/>
                  </a:rPr>
                  <a:t>ph</a:t>
                </a:r>
                <a:r>
                  <a:rPr lang="fr-FR" dirty="0">
                    <a:sym typeface="Symbol" charset="0"/>
                  </a:rPr>
                  <a:t> proportionnel au nombre de photons incidents.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𝒑𝒉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0"/>
                        </a:rPr>
                        <m:t>∝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𝑵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𝒑𝒉</m:t>
                          </m:r>
                        </m:sub>
                      </m:sSub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h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𝝂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dirty="0"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u="sng" dirty="0">
                    <a:sym typeface="Symbol" charset="0"/>
                  </a:rPr>
                  <a:t>Fréquence de coupure</a:t>
                </a:r>
                <a:r>
                  <a:rPr lang="fr-FR" dirty="0">
                    <a:sym typeface="Symbo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32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611188"/>
                <a:ext cx="5616575" cy="5002075"/>
              </a:xfrm>
              <a:prstGeom prst="rect">
                <a:avLst/>
              </a:prstGeom>
              <a:blipFill>
                <a:blip r:embed="rId4"/>
                <a:stretch>
                  <a:fillRect l="-677" t="-254" r="-903" b="-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7" name="Picture 28" descr="msc_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5751513"/>
            <a:ext cx="27257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9" name="Group 38"/>
          <p:cNvGrpSpPr>
            <a:grpSpLocks/>
          </p:cNvGrpSpPr>
          <p:nvPr/>
        </p:nvGrpSpPr>
        <p:grpSpPr bwMode="auto">
          <a:xfrm>
            <a:off x="4651375" y="1295400"/>
            <a:ext cx="1944688" cy="1150938"/>
            <a:chOff x="3067" y="930"/>
            <a:chExt cx="1225" cy="725"/>
          </a:xfrm>
        </p:grpSpPr>
        <p:sp>
          <p:nvSpPr>
            <p:cNvPr id="56330" name="Line 31"/>
            <p:cNvSpPr>
              <a:spLocks noChangeShapeType="1"/>
            </p:cNvSpPr>
            <p:nvPr/>
          </p:nvSpPr>
          <p:spPr bwMode="auto">
            <a:xfrm>
              <a:off x="3067" y="1474"/>
              <a:ext cx="1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31" name="Line 32"/>
            <p:cNvSpPr>
              <a:spLocks noChangeShapeType="1"/>
            </p:cNvSpPr>
            <p:nvPr/>
          </p:nvSpPr>
          <p:spPr bwMode="auto">
            <a:xfrm flipV="1">
              <a:off x="3747" y="1066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32" name="Line 33"/>
            <p:cNvSpPr>
              <a:spLocks noChangeShapeType="1"/>
            </p:cNvSpPr>
            <p:nvPr/>
          </p:nvSpPr>
          <p:spPr bwMode="auto">
            <a:xfrm>
              <a:off x="3067" y="1066"/>
              <a:ext cx="725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33" name="Line 34"/>
            <p:cNvSpPr>
              <a:spLocks noChangeShapeType="1"/>
            </p:cNvSpPr>
            <p:nvPr/>
          </p:nvSpPr>
          <p:spPr bwMode="auto">
            <a:xfrm>
              <a:off x="3792" y="1383"/>
              <a:ext cx="227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34" name="Text Box 35"/>
            <p:cNvSpPr txBox="1">
              <a:spLocks noChangeArrowheads="1"/>
            </p:cNvSpPr>
            <p:nvPr/>
          </p:nvSpPr>
          <p:spPr bwMode="auto">
            <a:xfrm>
              <a:off x="3566" y="930"/>
              <a:ext cx="3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1/C</a:t>
              </a:r>
              <a:r>
                <a:rPr lang="en-US" baseline="30000"/>
                <a:t>2</a:t>
              </a:r>
            </a:p>
          </p:txBody>
        </p:sp>
        <p:sp>
          <p:nvSpPr>
            <p:cNvPr id="56335" name="Text Box 36"/>
            <p:cNvSpPr txBox="1">
              <a:spLocks noChangeArrowheads="1"/>
            </p:cNvSpPr>
            <p:nvPr/>
          </p:nvSpPr>
          <p:spPr bwMode="auto">
            <a:xfrm>
              <a:off x="4111" y="1463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endParaRPr lang="en-US" baseline="30000"/>
            </a:p>
          </p:txBody>
        </p:sp>
        <p:sp>
          <p:nvSpPr>
            <p:cNvPr id="56336" name="Text Box 37"/>
            <p:cNvSpPr txBox="1">
              <a:spLocks noChangeArrowheads="1"/>
            </p:cNvSpPr>
            <p:nvPr/>
          </p:nvSpPr>
          <p:spPr bwMode="auto">
            <a:xfrm>
              <a:off x="3885" y="1463"/>
              <a:ext cx="2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bi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67C99C-AB08-194B-88C3-329650B8B60F}" type="slidenum">
              <a:rPr lang="fr-FR" b="0">
                <a:latin typeface="Arial" charset="0"/>
              </a:rPr>
              <a:pPr/>
              <a:t>22</a:t>
            </a:fld>
            <a:endParaRPr lang="fr-FR" b="0">
              <a:latin typeface="Arial" charset="0"/>
            </a:endParaRPr>
          </a:p>
        </p:txBody>
      </p:sp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836613" y="755650"/>
            <a:ext cx="5400675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>
                <a:solidFill>
                  <a:srgbClr val="000000"/>
                </a:solidFill>
                <a:sym typeface="Symbol" charset="0"/>
              </a:rPr>
              <a:t>IX. Applications.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Rectification de puissance : évacuation facile de la chaleur par le contact métallique.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Automobile: redressement du courant d</a:t>
            </a:r>
            <a:r>
              <a:rPr lang="ja-JP" altLang="fr-FR">
                <a:solidFill>
                  <a:srgbClr val="000000"/>
                </a:solidFill>
                <a:sym typeface="Symbol" charset="0"/>
              </a:rPr>
              <a:t>’</a:t>
            </a:r>
            <a:r>
              <a:rPr lang="fr-FR" altLang="ja-JP">
                <a:solidFill>
                  <a:srgbClr val="000000"/>
                </a:solidFill>
                <a:sym typeface="Symbol" charset="0"/>
              </a:rPr>
              <a:t>alternateur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Composants hyperfréquences : la non linéarité et la montée en fréquence conduit à l</a:t>
            </a:r>
            <a:r>
              <a:rPr lang="ja-JP" altLang="fr-FR">
                <a:solidFill>
                  <a:srgbClr val="000000"/>
                </a:solidFill>
                <a:sym typeface="Symbol" charset="0"/>
              </a:rPr>
              <a:t>’</a:t>
            </a:r>
            <a:r>
              <a:rPr lang="fr-FR" altLang="ja-JP">
                <a:solidFill>
                  <a:srgbClr val="000000"/>
                </a:solidFill>
                <a:sym typeface="Symbol" charset="0"/>
              </a:rPr>
              <a:t>apparition d</a:t>
            </a:r>
            <a:r>
              <a:rPr lang="ja-JP" altLang="fr-FR">
                <a:solidFill>
                  <a:srgbClr val="000000"/>
                </a:solidFill>
                <a:sym typeface="Symbol" charset="0"/>
              </a:rPr>
              <a:t>’</a:t>
            </a:r>
            <a:r>
              <a:rPr lang="fr-FR" altLang="ja-JP">
                <a:solidFill>
                  <a:srgbClr val="000000"/>
                </a:solidFill>
                <a:sym typeface="Symbol" charset="0"/>
              </a:rPr>
              <a:t>harmoniques de rang élevé.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r-FR">
              <a:solidFill>
                <a:srgbClr val="000000"/>
              </a:solidFill>
              <a:sym typeface="Symbo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MESFET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solidFill>
                  <a:srgbClr val="000000"/>
                </a:solidFill>
                <a:sym typeface="Symbol" charset="0"/>
              </a:rPr>
              <a:t>Diode de blocage : limite le passage en direct de la jonction base-collecteur du transistor bipolaire en régime de commutation : limitation de la charge accumulée : réduction du temps de commutation.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58371" name="Group 5"/>
          <p:cNvGrpSpPr>
            <a:grpSpLocks/>
          </p:cNvGrpSpPr>
          <p:nvPr/>
        </p:nvGrpSpPr>
        <p:grpSpPr bwMode="auto">
          <a:xfrm>
            <a:off x="2565400" y="4635500"/>
            <a:ext cx="1008063" cy="1079500"/>
            <a:chOff x="1298" y="4967"/>
            <a:chExt cx="635" cy="680"/>
          </a:xfrm>
        </p:grpSpPr>
        <p:grpSp>
          <p:nvGrpSpPr>
            <p:cNvPr id="58372" name="Group 6"/>
            <p:cNvGrpSpPr>
              <a:grpSpLocks/>
            </p:cNvGrpSpPr>
            <p:nvPr/>
          </p:nvGrpSpPr>
          <p:grpSpPr bwMode="auto">
            <a:xfrm>
              <a:off x="1661" y="5239"/>
              <a:ext cx="272" cy="272"/>
              <a:chOff x="1661" y="5239"/>
              <a:chExt cx="272" cy="272"/>
            </a:xfrm>
          </p:grpSpPr>
          <p:sp>
            <p:nvSpPr>
              <p:cNvPr id="58380" name="Line 7"/>
              <p:cNvSpPr>
                <a:spLocks noChangeShapeType="1"/>
              </p:cNvSpPr>
              <p:nvPr/>
            </p:nvSpPr>
            <p:spPr bwMode="auto">
              <a:xfrm>
                <a:off x="1661" y="5375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1" name="Line 8"/>
              <p:cNvSpPr>
                <a:spLocks noChangeShapeType="1"/>
              </p:cNvSpPr>
              <p:nvPr/>
            </p:nvSpPr>
            <p:spPr bwMode="auto">
              <a:xfrm>
                <a:off x="1797" y="5239"/>
                <a:ext cx="0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2" name="Line 9"/>
              <p:cNvSpPr>
                <a:spLocks noChangeShapeType="1"/>
              </p:cNvSpPr>
              <p:nvPr/>
            </p:nvSpPr>
            <p:spPr bwMode="auto">
              <a:xfrm flipV="1">
                <a:off x="1797" y="5239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3" name="Line 10"/>
              <p:cNvSpPr>
                <a:spLocks noChangeShapeType="1"/>
              </p:cNvSpPr>
              <p:nvPr/>
            </p:nvSpPr>
            <p:spPr bwMode="auto">
              <a:xfrm>
                <a:off x="1842" y="5420"/>
                <a:ext cx="91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84" name="Line 11"/>
              <p:cNvSpPr>
                <a:spLocks noChangeShapeType="1"/>
              </p:cNvSpPr>
              <p:nvPr/>
            </p:nvSpPr>
            <p:spPr bwMode="auto">
              <a:xfrm>
                <a:off x="1797" y="5375"/>
                <a:ext cx="91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8373" name="Line 12"/>
            <p:cNvSpPr>
              <a:spLocks noChangeShapeType="1"/>
            </p:cNvSpPr>
            <p:nvPr/>
          </p:nvSpPr>
          <p:spPr bwMode="auto">
            <a:xfrm flipH="1">
              <a:off x="1298" y="5375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374" name="Line 13"/>
            <p:cNvSpPr>
              <a:spLocks noChangeShapeType="1"/>
            </p:cNvSpPr>
            <p:nvPr/>
          </p:nvSpPr>
          <p:spPr bwMode="auto">
            <a:xfrm flipV="1">
              <a:off x="1933" y="4967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375" name="Line 14"/>
            <p:cNvSpPr>
              <a:spLocks noChangeShapeType="1"/>
            </p:cNvSpPr>
            <p:nvPr/>
          </p:nvSpPr>
          <p:spPr bwMode="auto">
            <a:xfrm flipV="1">
              <a:off x="1480" y="5057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376" name="Line 15"/>
            <p:cNvSpPr>
              <a:spLocks noChangeShapeType="1"/>
            </p:cNvSpPr>
            <p:nvPr/>
          </p:nvSpPr>
          <p:spPr bwMode="auto">
            <a:xfrm>
              <a:off x="1480" y="5057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377" name="AutoShape 16"/>
            <p:cNvSpPr>
              <a:spLocks noChangeArrowheads="1"/>
            </p:cNvSpPr>
            <p:nvPr/>
          </p:nvSpPr>
          <p:spPr bwMode="auto">
            <a:xfrm rot="5400000">
              <a:off x="1661" y="5012"/>
              <a:ext cx="91" cy="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Line 17"/>
            <p:cNvSpPr>
              <a:spLocks noChangeShapeType="1"/>
            </p:cNvSpPr>
            <p:nvPr/>
          </p:nvSpPr>
          <p:spPr bwMode="auto">
            <a:xfrm>
              <a:off x="1752" y="5012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379" name="Line 18"/>
            <p:cNvSpPr>
              <a:spLocks noChangeShapeType="1"/>
            </p:cNvSpPr>
            <p:nvPr/>
          </p:nvSpPr>
          <p:spPr bwMode="auto">
            <a:xfrm>
              <a:off x="1933" y="5511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0D2115D-9B7F-0E4F-9E4E-541B91EF79E6}" type="slidenum">
              <a:rPr lang="fr-FR" b="0">
                <a:latin typeface="Arial" charset="0"/>
              </a:rPr>
              <a:pPr/>
              <a:t>23</a:t>
            </a:fld>
            <a:endParaRPr lang="fr-FR" b="0">
              <a:latin typeface="Arial" charset="0"/>
            </a:endParaRPr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765175" y="539750"/>
            <a:ext cx="54006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dirty="0"/>
              <a:t>X. Technologie.</a:t>
            </a:r>
          </a:p>
          <a:p>
            <a:pPr>
              <a:spcBef>
                <a:spcPct val="50000"/>
              </a:spcBef>
            </a:pPr>
            <a:endParaRPr lang="fr-FR" dirty="0"/>
          </a:p>
        </p:txBody>
      </p:sp>
      <p:pic>
        <p:nvPicPr>
          <p:cNvPr id="60419" name="Picture 6" descr="msc_tech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971550"/>
            <a:ext cx="3879850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228600" y="3059113"/>
            <a:ext cx="1789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/>
              <a:t>Circuits intégrés.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228600" y="3962400"/>
            <a:ext cx="23669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fr-FR" sz="1200"/>
              <a:t>Amélioration de</a:t>
            </a:r>
          </a:p>
          <a:p>
            <a:pPr>
              <a:buFontTx/>
              <a:buChar char="•"/>
            </a:pPr>
            <a:r>
              <a:rPr lang="fr-FR" sz="1200"/>
              <a:t>Capa parasite</a:t>
            </a:r>
          </a:p>
          <a:p>
            <a:pPr>
              <a:buFontTx/>
              <a:buChar char="•"/>
            </a:pPr>
            <a:r>
              <a:rPr lang="fr-FR" sz="1200"/>
              <a:t>Temps de recouvrement</a:t>
            </a:r>
          </a:p>
          <a:p>
            <a:r>
              <a:rPr lang="fr-FR" sz="1200"/>
              <a:t>Suppression des effets de bord.</a:t>
            </a:r>
          </a:p>
          <a:p>
            <a:r>
              <a:rPr lang="fr-FR" sz="1200"/>
              <a:t>Caractéristique I-V idéale.</a:t>
            </a: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228600" y="5594350"/>
            <a:ext cx="20335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fr-FR" sz="1200"/>
              <a:t>Réduit le temps de recouvrement.</a:t>
            </a:r>
          </a:p>
          <a:p>
            <a:pPr>
              <a:buFontTx/>
              <a:buChar char="•"/>
            </a:pPr>
            <a:r>
              <a:rPr lang="fr-FR" sz="1200"/>
              <a:t>Compliqué.</a:t>
            </a:r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4468813" y="8027988"/>
            <a:ext cx="2160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57400" algn="l"/>
              </a:tabLs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fr-FR" sz="1200"/>
              <a:t>Grand signal.</a:t>
            </a:r>
          </a:p>
          <a:p>
            <a:pPr>
              <a:buFontTx/>
              <a:buChar char="•"/>
            </a:pPr>
            <a:r>
              <a:rPr lang="fr-FR" sz="1200"/>
              <a:t>Hyperfréquences.</a:t>
            </a:r>
          </a:p>
          <a:p>
            <a:pPr>
              <a:buFontTx/>
              <a:buChar char="•"/>
            </a:pPr>
            <a:r>
              <a:rPr lang="fr-FR" sz="1200"/>
              <a:t>Champ faible en périphérie assuré.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C547F-E15B-6C42-87A7-407E2B0B012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15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F2327B-3292-104B-ABB6-BD3CFA2542B0}" type="slidenum">
              <a:rPr lang="fr-FR" b="0">
                <a:latin typeface="Arial" charset="0"/>
              </a:rPr>
              <a:pPr/>
              <a:t>3</a:t>
            </a:fld>
            <a:endParaRPr lang="fr-FR" b="0">
              <a:latin typeface="Arial" charset="0"/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76250" y="468313"/>
            <a:ext cx="59055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III. Description de l</a:t>
            </a:r>
            <a:r>
              <a:rPr lang="ja-JP" altLang="fr-FR"/>
              <a:t>’</a:t>
            </a:r>
            <a:r>
              <a:rPr lang="fr-FR" altLang="ja-JP"/>
              <a:t>interface.</a:t>
            </a:r>
          </a:p>
          <a:p>
            <a:pPr>
              <a:spcBef>
                <a:spcPct val="50000"/>
              </a:spcBef>
            </a:pPr>
            <a:r>
              <a:rPr lang="fr-FR"/>
              <a:t>1. Grandeurs énergétiques.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Text Box 6"/>
              <p:cNvSpPr txBox="1">
                <a:spLocks noChangeArrowheads="1"/>
              </p:cNvSpPr>
              <p:nvPr/>
            </p:nvSpPr>
            <p:spPr bwMode="auto">
              <a:xfrm>
                <a:off x="620713" y="4640263"/>
                <a:ext cx="5975350" cy="2824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AutoNum type="alphaLcParenR"/>
                </a:pPr>
                <a:r>
                  <a:rPr lang="fr-FR" dirty="0"/>
                  <a:t>Travail de sortie : énergie nécessaire à l</a:t>
                </a:r>
                <a:r>
                  <a:rPr lang="ja-JP" altLang="fr-FR"/>
                  <a:t>’</a:t>
                </a:r>
                <a:r>
                  <a:rPr lang="fr-FR" altLang="ja-JP" dirty="0"/>
                  <a:t>extraction d</a:t>
                </a:r>
                <a:r>
                  <a:rPr lang="ja-JP" altLang="fr-FR"/>
                  <a:t>’</a:t>
                </a:r>
                <a:r>
                  <a:rPr lang="fr-FR" altLang="ja-JP" dirty="0"/>
                  <a:t>un électron situé au niveau de Fermi du métal.</a:t>
                </a:r>
                <a:endParaRPr lang="fr-FR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𝒗𝒊𝒅𝒆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𝑭𝒎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AutoNum type="alphaLcParenR" startAt="2"/>
                </a:pPr>
                <a:r>
                  <a:rPr lang="fr-FR" dirty="0"/>
                  <a:t>Affinité électronique : énergie nécessaire à l</a:t>
                </a:r>
                <a:r>
                  <a:rPr lang="ja-JP" altLang="fr-FR"/>
                  <a:t>’</a:t>
                </a:r>
                <a:r>
                  <a:rPr lang="fr-FR" altLang="ja-JP" dirty="0"/>
                  <a:t>extraction d</a:t>
                </a:r>
                <a:r>
                  <a:rPr lang="ja-JP" altLang="fr-FR"/>
                  <a:t>’</a:t>
                </a:r>
                <a:r>
                  <a:rPr lang="fr-FR" altLang="ja-JP" dirty="0"/>
                  <a:t>un électron d</a:t>
                </a:r>
                <a:r>
                  <a:rPr lang="ja-JP" altLang="fr-FR"/>
                  <a:t>’</a:t>
                </a:r>
                <a:r>
                  <a:rPr lang="fr-FR" altLang="ja-JP" dirty="0"/>
                  <a:t>énergie </a:t>
                </a:r>
                <a:r>
                  <a:rPr lang="fr-FR" altLang="ja-JP" dirty="0" err="1"/>
                  <a:t>E</a:t>
                </a:r>
                <a:r>
                  <a:rPr lang="fr-FR" altLang="ja-JP" baseline="-25000" dirty="0" err="1"/>
                  <a:t>c</a:t>
                </a:r>
                <a:r>
                  <a:rPr lang="fr-FR" altLang="ja-JP" dirty="0"/>
                  <a:t>. On se réfère aux bandes car le niveau de Fermi dépend du dopage.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𝒗𝒊𝒅𝒆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l-GR" dirty="0">
                    <a:sym typeface="Symbol" charset="0"/>
                  </a:rPr>
                  <a:t></a:t>
                </a:r>
                <a:r>
                  <a:rPr lang="fr-FR" baseline="-25000" dirty="0">
                    <a:sym typeface="Symbol" charset="0"/>
                  </a:rPr>
                  <a:t>m</a:t>
                </a:r>
                <a:r>
                  <a:rPr lang="fr-FR" dirty="0">
                    <a:sym typeface="Symbol" charset="0"/>
                  </a:rPr>
                  <a:t> varie de 2.2 à 5.7 eV pour les métaux couramment utilisés en technologie Si.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 = 4.05 eV pour le silicium.</a:t>
                </a:r>
              </a:p>
            </p:txBody>
          </p:sp>
        </mc:Choice>
        <mc:Fallback xmlns="">
          <p:sp>
            <p:nvSpPr>
              <p:cNvPr id="1946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4640263"/>
                <a:ext cx="5975350" cy="2824428"/>
              </a:xfrm>
              <a:prstGeom prst="rect">
                <a:avLst/>
              </a:prstGeom>
              <a:blipFill>
                <a:blip r:embed="rId3"/>
                <a:stretch>
                  <a:fillRect l="-637" t="-893" r="-42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0" name="Picture 13" descr="msc_interfac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331913"/>
            <a:ext cx="57467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D950C67-326A-C949-80FB-40DF6DA5E2C2}" type="slidenum">
              <a:rPr lang="fr-FR" b="0">
                <a:latin typeface="Arial" charset="0"/>
              </a:rPr>
              <a:pPr/>
              <a:t>4</a:t>
            </a:fld>
            <a:endParaRPr lang="fr-FR" b="0">
              <a:latin typeface="Arial" charset="0"/>
            </a:endParaRP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76250" y="152400"/>
            <a:ext cx="590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2. Formation de l</a:t>
            </a:r>
            <a:r>
              <a:rPr lang="ja-JP" altLang="fr-FR"/>
              <a:t>’</a:t>
            </a:r>
            <a:r>
              <a:rPr lang="fr-FR" altLang="ja-JP"/>
              <a:t>interface.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6"/>
              <p:cNvSpPr txBox="1">
                <a:spLocks noChangeArrowheads="1"/>
              </p:cNvSpPr>
              <p:nvPr/>
            </p:nvSpPr>
            <p:spPr bwMode="auto">
              <a:xfrm>
                <a:off x="404813" y="3352800"/>
                <a:ext cx="6048375" cy="4832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dirty="0"/>
                  <a:t>(a) Alignement des structures de bandes en se référant au niveau d</a:t>
                </a:r>
                <a:r>
                  <a:rPr lang="ja-JP" altLang="fr-FR"/>
                  <a:t>’</a:t>
                </a:r>
                <a:r>
                  <a:rPr lang="fr-FR" altLang="ja-JP" dirty="0"/>
                  <a:t>énergie du vide.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(b) Réduction de l</a:t>
                </a:r>
                <a:r>
                  <a:rPr lang="ja-JP" altLang="fr-FR"/>
                  <a:t>’</a:t>
                </a:r>
                <a:r>
                  <a:rPr lang="fr-FR" altLang="ja-JP" dirty="0"/>
                  <a:t>espace métal – semi-conducteur.</a:t>
                </a:r>
              </a:p>
              <a:p>
                <a:pPr lvl="1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/>
                  <a:t>Mise à l</a:t>
                </a:r>
                <a:r>
                  <a:rPr lang="ja-JP" altLang="fr-FR"/>
                  <a:t>’</a:t>
                </a:r>
                <a:r>
                  <a:rPr lang="fr-FR" altLang="ja-JP" dirty="0"/>
                  <a:t>équilibre thermodynamique (lien électrique imaginaire):</a:t>
                </a:r>
              </a:p>
              <a:p>
                <a:pPr lvl="1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/>
                  <a:t>Alignement des niveaux de Fermi.</a:t>
                </a:r>
              </a:p>
              <a:p>
                <a:pPr lvl="1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/>
                  <a:t>Transfert des électrons vers le matériau où le niveau de Fermi est le plus faible.</a:t>
                </a:r>
              </a:p>
              <a:p>
                <a:pPr lvl="1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/>
                  <a:t>Apparition d</a:t>
                </a:r>
                <a:r>
                  <a:rPr lang="ja-JP" altLang="fr-FR"/>
                  <a:t>’</a:t>
                </a:r>
                <a:r>
                  <a:rPr lang="fr-FR" altLang="ja-JP" dirty="0"/>
                  <a:t>un champ électrique interne pour s</a:t>
                </a:r>
                <a:r>
                  <a:rPr lang="ja-JP" altLang="fr-FR"/>
                  <a:t>’</a:t>
                </a:r>
                <a:r>
                  <a:rPr lang="fr-FR" altLang="ja-JP" dirty="0"/>
                  <a:t>y opposer.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(c) Formation d</a:t>
                </a:r>
                <a:r>
                  <a:rPr lang="ja-JP" altLang="fr-FR"/>
                  <a:t>’</a:t>
                </a:r>
                <a:r>
                  <a:rPr lang="fr-FR" altLang="ja-JP" dirty="0"/>
                  <a:t>une</a:t>
                </a:r>
              </a:p>
              <a:p>
                <a:pPr lvl="1">
                  <a:spcBef>
                    <a:spcPct val="50000"/>
                  </a:spcBef>
                  <a:buFont typeface="Wingdings" charset="0"/>
                  <a:buChar char="ü"/>
                </a:pPr>
                <a:r>
                  <a:rPr lang="fr-FR" dirty="0"/>
                  <a:t>Zone de charge d</a:t>
                </a:r>
                <a:r>
                  <a:rPr lang="ja-JP" altLang="fr-FR"/>
                  <a:t>’</a:t>
                </a:r>
                <a:r>
                  <a:rPr lang="fr-FR" altLang="ja-JP" dirty="0"/>
                  <a:t>espace d'extension W :</a:t>
                </a:r>
              </a:p>
              <a:p>
                <a:pPr lvl="2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/>
                  <a:t>charge </a:t>
                </a:r>
                <a:r>
                  <a:rPr lang="fr-FR" dirty="0" err="1"/>
                  <a:t>qN</a:t>
                </a:r>
                <a:r>
                  <a:rPr lang="fr-FR" baseline="-25000" dirty="0" err="1"/>
                  <a:t>D</a:t>
                </a:r>
                <a:r>
                  <a:rPr lang="fr-FR" dirty="0" err="1"/>
                  <a:t>W</a:t>
                </a:r>
                <a:r>
                  <a:rPr lang="fr-FR" dirty="0"/>
                  <a:t> dans le semi-conducteur</a:t>
                </a:r>
              </a:p>
              <a:p>
                <a:pPr lvl="2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/>
                  <a:t>charge opposée dans le métal confinée à l</a:t>
                </a:r>
                <a:r>
                  <a:rPr lang="ja-JP" altLang="fr-FR"/>
                  <a:t>’</a:t>
                </a:r>
                <a:r>
                  <a:rPr lang="fr-FR" altLang="ja-JP" dirty="0"/>
                  <a:t>interface.</a:t>
                </a:r>
              </a:p>
              <a:p>
                <a:pPr lvl="1">
                  <a:spcBef>
                    <a:spcPct val="50000"/>
                  </a:spcBef>
                  <a:buFont typeface="Wingdings" charset="0"/>
                  <a:buChar char="ü"/>
                </a:pPr>
                <a:r>
                  <a:rPr lang="fr-FR" dirty="0"/>
                  <a:t>Barrière de potentiel :</a:t>
                </a:r>
              </a:p>
              <a:p>
                <a:pPr lvl="2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 err="1"/>
                  <a:t>V</a:t>
                </a:r>
                <a:r>
                  <a:rPr lang="fr-FR" baseline="-25000" dirty="0" err="1"/>
                  <a:t>bi</a:t>
                </a:r>
                <a:r>
                  <a:rPr lang="fr-FR" dirty="0"/>
                  <a:t> côté semi-conducteur</a:t>
                </a:r>
              </a:p>
              <a:p>
                <a:pPr lvl="2">
                  <a:spcBef>
                    <a:spcPct val="50000"/>
                  </a:spcBef>
                  <a:buFont typeface="Symbol" charset="0"/>
                  <a:buChar char="®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 côté métal.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. </a:t>
                </a:r>
                <a:r>
                  <a:rPr lang="fr-FR" u="sng" dirty="0">
                    <a:solidFill>
                      <a:srgbClr val="FF0000"/>
                    </a:solidFill>
                    <a:sym typeface="Symbol" charset="0"/>
                  </a:rPr>
                  <a:t>Relation de Schottky</a:t>
                </a:r>
                <a:r>
                  <a:rPr lang="fr-FR" dirty="0">
                    <a:sym typeface="Symbo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50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3352800"/>
                <a:ext cx="6048375" cy="4832092"/>
              </a:xfrm>
              <a:prstGeom prst="rect">
                <a:avLst/>
              </a:prstGeom>
              <a:blipFill>
                <a:blip r:embed="rId3"/>
                <a:stretch>
                  <a:fillRect l="-210" t="-263" b="-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8" name="Picture 8" descr="msc_interfac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33400"/>
            <a:ext cx="572293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7C80617-BA92-624B-BF5F-036286FBE073}" type="slidenum">
              <a:rPr lang="fr-FR" b="0">
                <a:latin typeface="Arial" charset="0"/>
              </a:rPr>
              <a:pPr/>
              <a:t>5</a:t>
            </a:fld>
            <a:endParaRPr lang="fr-FR" b="0">
              <a:latin typeface="Arial" charset="0"/>
            </a:endParaRPr>
          </a:p>
        </p:txBody>
      </p:sp>
      <p:pic>
        <p:nvPicPr>
          <p:cNvPr id="23554" name="Picture 15" descr="msc_pot_su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01680"/>
            <a:ext cx="2960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76250" y="219075"/>
            <a:ext cx="590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3. Pourquoi ce n</a:t>
            </a:r>
            <a:r>
              <a:rPr lang="ja-JP" altLang="fr-FR"/>
              <a:t>’</a:t>
            </a:r>
            <a:r>
              <a:rPr lang="fr-FR" altLang="ja-JP"/>
              <a:t>est pas si simple? -&gt; Résultats expérimentaux.</a:t>
            </a: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6" name="Text Box 6"/>
              <p:cNvSpPr txBox="1">
                <a:spLocks noChangeArrowheads="1"/>
              </p:cNvSpPr>
              <p:nvPr/>
            </p:nvSpPr>
            <p:spPr bwMode="auto">
              <a:xfrm>
                <a:off x="692150" y="3098800"/>
                <a:ext cx="5472113" cy="4400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806450" indent="-3492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dirty="0"/>
                  <a:t>On trouve pour du silicium en eV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 = 0.27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 – 0.55.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4. Explication.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a) Rupture du réseau cristallin.</a:t>
                </a:r>
              </a:p>
              <a:p>
                <a:pPr lvl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Liaisons pendantes insaturées.</a:t>
                </a:r>
              </a:p>
              <a:p>
                <a:pPr lvl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Arrangement entre atomes voisins pour stabiliser les électrons non </a:t>
                </a:r>
                <a:r>
                  <a:rPr lang="fr-FR" dirty="0" err="1">
                    <a:sym typeface="Symbol" charset="0"/>
                  </a:rPr>
                  <a:t>appairés</a:t>
                </a:r>
                <a:r>
                  <a:rPr lang="fr-FR" dirty="0">
                    <a:sym typeface="Symbol" charset="0"/>
                  </a:rPr>
                  <a:t>.</a:t>
                </a:r>
              </a:p>
              <a:p>
                <a:pPr lvl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Positionnement de ces électrons sur des niveaux d</a:t>
                </a:r>
                <a:r>
                  <a:rPr lang="ja-JP" altLang="fr-FR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énergie situés dans la bande interdite.</a:t>
                </a:r>
              </a:p>
              <a:p>
                <a:pPr lvl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États de surface partiellement remplis.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Mise à l</a:t>
                </a:r>
                <a:r>
                  <a:rPr lang="ja-JP" altLang="fr-FR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équilibre entre la surface </a:t>
                </a:r>
                <a:br>
                  <a:rPr lang="fr-FR" altLang="ja-JP" dirty="0">
                    <a:sym typeface="Symbol" charset="0"/>
                  </a:rPr>
                </a:br>
                <a:r>
                  <a:rPr lang="fr-FR" altLang="ja-JP" dirty="0">
                    <a:sym typeface="Symbol" charset="0"/>
                  </a:rPr>
                  <a:t>et le volume  équilibrage des niveaux de Fermi.</a:t>
                </a:r>
              </a:p>
              <a:p>
                <a:pPr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Apparition d'une barrière </a:t>
                </a:r>
                <a:br>
                  <a:rPr lang="fr-FR" dirty="0">
                    <a:sym typeface="Symbol" charset="0"/>
                  </a:rPr>
                </a:br>
                <a:r>
                  <a:rPr lang="fr-FR" dirty="0">
                    <a:sym typeface="Symbol" charset="0"/>
                  </a:rPr>
                  <a:t>de potentiel en surface.</a:t>
                </a:r>
              </a:p>
              <a:p>
                <a:pPr lvl="1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</p:txBody>
          </p:sp>
        </mc:Choice>
        <mc:Fallback>
          <p:sp>
            <p:nvSpPr>
              <p:cNvPr id="2355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50" y="3098800"/>
                <a:ext cx="5472113" cy="4400550"/>
              </a:xfrm>
              <a:prstGeom prst="rect">
                <a:avLst/>
              </a:prstGeom>
              <a:blipFill>
                <a:blip r:embed="rId4"/>
                <a:stretch>
                  <a:fillRect l="-464" t="-28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8" name="Group 20"/>
          <p:cNvGrpSpPr>
            <a:grpSpLocks/>
          </p:cNvGrpSpPr>
          <p:nvPr/>
        </p:nvGrpSpPr>
        <p:grpSpPr bwMode="auto">
          <a:xfrm>
            <a:off x="762000" y="7458075"/>
            <a:ext cx="2016125" cy="1533525"/>
            <a:chOff x="527" y="4590"/>
            <a:chExt cx="1270" cy="966"/>
          </a:xfrm>
        </p:grpSpPr>
        <p:pic>
          <p:nvPicPr>
            <p:cNvPr id="23560" name="Picture 14" descr="msc_phib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4590"/>
              <a:ext cx="1047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Line 16"/>
            <p:cNvSpPr>
              <a:spLocks noChangeShapeType="1"/>
            </p:cNvSpPr>
            <p:nvPr/>
          </p:nvSpPr>
          <p:spPr bwMode="auto">
            <a:xfrm flipV="1">
              <a:off x="1389" y="4649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2" name="Line 17"/>
            <p:cNvSpPr>
              <a:spLocks noChangeShapeType="1"/>
            </p:cNvSpPr>
            <p:nvPr/>
          </p:nvSpPr>
          <p:spPr bwMode="auto">
            <a:xfrm>
              <a:off x="1162" y="4657"/>
              <a:ext cx="36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63" name="Text Box 18"/>
            <p:cNvSpPr txBox="1">
              <a:spLocks noChangeArrowheads="1"/>
            </p:cNvSpPr>
            <p:nvPr/>
          </p:nvSpPr>
          <p:spPr bwMode="auto">
            <a:xfrm>
              <a:off x="1344" y="4694"/>
              <a:ext cx="4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-25000"/>
                <a:t>C</a:t>
              </a:r>
              <a:r>
                <a:rPr lang="en-US"/>
                <a:t>-E</a:t>
              </a:r>
              <a:r>
                <a:rPr lang="en-US" baseline="-25000"/>
                <a:t>0</a:t>
              </a:r>
            </a:p>
          </p:txBody>
        </p:sp>
      </p:grpSp>
      <p:sp>
        <p:nvSpPr>
          <p:cNvPr id="23559" name="Line 19"/>
          <p:cNvSpPr>
            <a:spLocks noChangeShapeType="1"/>
          </p:cNvSpPr>
          <p:nvPr/>
        </p:nvSpPr>
        <p:spPr bwMode="auto">
          <a:xfrm>
            <a:off x="2708275" y="7772400"/>
            <a:ext cx="6492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97722FF-7821-474F-993E-20C2B3DC0342}"/>
              </a:ext>
            </a:extLst>
          </p:cNvPr>
          <p:cNvGrpSpPr/>
          <p:nvPr/>
        </p:nvGrpSpPr>
        <p:grpSpPr>
          <a:xfrm>
            <a:off x="1484313" y="506413"/>
            <a:ext cx="3513137" cy="2625427"/>
            <a:chOff x="1484313" y="506413"/>
            <a:chExt cx="3513137" cy="2625427"/>
          </a:xfrm>
        </p:grpSpPr>
        <p:pic>
          <p:nvPicPr>
            <p:cNvPr id="23557" name="Picture 13" descr="msc_barrie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313" y="506413"/>
              <a:ext cx="3513137" cy="255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ZoneTexte 1">
                  <a:extLst>
                    <a:ext uri="{FF2B5EF4-FFF2-40B4-BE49-F238E27FC236}">
                      <a16:creationId xmlns:a16="http://schemas.microsoft.com/office/drawing/2014/main" id="{299D5342-1D69-8A42-BDED-7200B16F6720}"/>
                    </a:ext>
                  </a:extLst>
                </p:cNvPr>
                <p:cNvSpPr txBox="1"/>
                <p:nvPr/>
              </p:nvSpPr>
              <p:spPr>
                <a:xfrm rot="16200000">
                  <a:off x="1166264" y="1589184"/>
                  <a:ext cx="108012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a14:m>
                  <a:r>
                    <a:rPr lang="fr-FR" sz="1200" dirty="0"/>
                    <a:t> (eV)</a:t>
                  </a:r>
                </a:p>
              </p:txBody>
            </p:sp>
          </mc:Choice>
          <mc:Fallback>
            <p:sp>
              <p:nvSpPr>
                <p:cNvPr id="2" name="ZoneTexte 1">
                  <a:extLst>
                    <a:ext uri="{FF2B5EF4-FFF2-40B4-BE49-F238E27FC236}">
                      <a16:creationId xmlns:a16="http://schemas.microsoft.com/office/drawing/2014/main" id="{299D5342-1D69-8A42-BDED-7200B16F67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66264" y="1589184"/>
                  <a:ext cx="1080120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130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0763BE6C-8A0A-484A-A0C3-41CA22F01790}"/>
                    </a:ext>
                  </a:extLst>
                </p:cNvPr>
                <p:cNvSpPr txBox="1"/>
                <p:nvPr/>
              </p:nvSpPr>
              <p:spPr>
                <a:xfrm>
                  <a:off x="2852936" y="2854841"/>
                  <a:ext cx="108012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fr-F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r>
                    <a:rPr lang="fr-FR" sz="1200" dirty="0"/>
                    <a:t> (eV)</a:t>
                  </a:r>
                </a:p>
              </p:txBody>
            </p:sp>
          </mc:Choice>
          <mc:Fallback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0763BE6C-8A0A-484A-A0C3-41CA22F017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936" y="2854841"/>
                  <a:ext cx="1080120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665F29D-E24E-3447-BD54-67D36D0676E2}" type="slidenum">
              <a:rPr lang="fr-FR" b="0">
                <a:latin typeface="Arial" charset="0"/>
              </a:rPr>
              <a:pPr/>
              <a:t>6</a:t>
            </a:fld>
            <a:endParaRPr lang="fr-FR" b="0">
              <a:latin typeface="Arial" charset="0"/>
            </a:endParaRPr>
          </a:p>
        </p:txBody>
      </p:sp>
      <p:grpSp>
        <p:nvGrpSpPr>
          <p:cNvPr id="25602" name="Group 45"/>
          <p:cNvGrpSpPr>
            <a:grpSpLocks/>
          </p:cNvGrpSpPr>
          <p:nvPr/>
        </p:nvGrpSpPr>
        <p:grpSpPr bwMode="auto">
          <a:xfrm>
            <a:off x="906463" y="1042988"/>
            <a:ext cx="5329237" cy="4103687"/>
            <a:chOff x="571" y="476"/>
            <a:chExt cx="3357" cy="2585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571" y="2062"/>
              <a:ext cx="33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1480" y="476"/>
              <a:ext cx="0" cy="25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1752" y="748"/>
              <a:ext cx="0" cy="2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 flipH="1">
              <a:off x="2750" y="1882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 flipH="1">
              <a:off x="2750" y="2880"/>
              <a:ext cx="11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1661" y="748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flipH="1">
              <a:off x="1117" y="476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Freeform 11"/>
            <p:cNvSpPr>
              <a:spLocks/>
            </p:cNvSpPr>
            <p:nvPr/>
          </p:nvSpPr>
          <p:spPr bwMode="auto">
            <a:xfrm>
              <a:off x="1752" y="1338"/>
              <a:ext cx="998" cy="555"/>
            </a:xfrm>
            <a:custGeom>
              <a:avLst/>
              <a:gdLst>
                <a:gd name="T0" fmla="*/ 0 w 998"/>
                <a:gd name="T1" fmla="*/ 0 h 555"/>
                <a:gd name="T2" fmla="*/ 222 w 998"/>
                <a:gd name="T3" fmla="*/ 312 h 555"/>
                <a:gd name="T4" fmla="*/ 552 w 998"/>
                <a:gd name="T5" fmla="*/ 516 h 555"/>
                <a:gd name="T6" fmla="*/ 998 w 998"/>
                <a:gd name="T7" fmla="*/ 544 h 5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555"/>
                <a:gd name="T14" fmla="*/ 998 w 998"/>
                <a:gd name="T15" fmla="*/ 555 h 5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555">
                  <a:moveTo>
                    <a:pt x="0" y="0"/>
                  </a:moveTo>
                  <a:cubicBezTo>
                    <a:pt x="37" y="52"/>
                    <a:pt x="130" y="226"/>
                    <a:pt x="222" y="312"/>
                  </a:cubicBezTo>
                  <a:cubicBezTo>
                    <a:pt x="314" y="398"/>
                    <a:pt x="423" y="477"/>
                    <a:pt x="552" y="516"/>
                  </a:cubicBezTo>
                  <a:cubicBezTo>
                    <a:pt x="681" y="555"/>
                    <a:pt x="905" y="538"/>
                    <a:pt x="998" y="5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2"/>
            <p:cNvSpPr>
              <a:spLocks/>
            </p:cNvSpPr>
            <p:nvPr/>
          </p:nvSpPr>
          <p:spPr bwMode="auto">
            <a:xfrm>
              <a:off x="1752" y="2336"/>
              <a:ext cx="998" cy="555"/>
            </a:xfrm>
            <a:custGeom>
              <a:avLst/>
              <a:gdLst>
                <a:gd name="T0" fmla="*/ 0 w 998"/>
                <a:gd name="T1" fmla="*/ 0 h 555"/>
                <a:gd name="T2" fmla="*/ 222 w 998"/>
                <a:gd name="T3" fmla="*/ 312 h 555"/>
                <a:gd name="T4" fmla="*/ 552 w 998"/>
                <a:gd name="T5" fmla="*/ 516 h 555"/>
                <a:gd name="T6" fmla="*/ 998 w 998"/>
                <a:gd name="T7" fmla="*/ 544 h 5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555"/>
                <a:gd name="T14" fmla="*/ 998 w 998"/>
                <a:gd name="T15" fmla="*/ 555 h 5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555">
                  <a:moveTo>
                    <a:pt x="0" y="0"/>
                  </a:moveTo>
                  <a:cubicBezTo>
                    <a:pt x="37" y="52"/>
                    <a:pt x="130" y="226"/>
                    <a:pt x="222" y="312"/>
                  </a:cubicBezTo>
                  <a:cubicBezTo>
                    <a:pt x="314" y="398"/>
                    <a:pt x="423" y="477"/>
                    <a:pt x="552" y="516"/>
                  </a:cubicBezTo>
                  <a:cubicBezTo>
                    <a:pt x="681" y="555"/>
                    <a:pt x="905" y="538"/>
                    <a:pt x="998" y="54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1706" y="476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Text Box 14"/>
            <p:cNvSpPr txBox="1">
              <a:spLocks noChangeArrowheads="1"/>
            </p:cNvSpPr>
            <p:nvPr/>
          </p:nvSpPr>
          <p:spPr bwMode="auto">
            <a:xfrm>
              <a:off x="1706" y="511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>
                  <a:sym typeface="Symbol" charset="0"/>
                </a:rPr>
                <a:t></a:t>
              </a:r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1842" y="748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754" y="1338"/>
              <a:ext cx="24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Text Box 17"/>
            <p:cNvSpPr txBox="1">
              <a:spLocks noChangeArrowheads="1"/>
            </p:cNvSpPr>
            <p:nvPr/>
          </p:nvSpPr>
          <p:spPr bwMode="auto">
            <a:xfrm>
              <a:off x="1842" y="919"/>
              <a:ext cx="3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>
                  <a:sym typeface="Symbol" charset="0"/>
                </a:rPr>
                <a:t></a:t>
              </a:r>
              <a:r>
                <a:rPr lang="fr-FR" baseline="-25000">
                  <a:sym typeface="Symbol" charset="0"/>
                </a:rPr>
                <a:t>sc</a:t>
              </a:r>
              <a:endParaRPr lang="fr-FR">
                <a:sym typeface="Symbol" charset="0"/>
              </a:endParaRPr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1253" y="476"/>
              <a:ext cx="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026" y="930"/>
                  <a:ext cx="36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a14:m>
                  <a:r>
                    <a:rPr lang="fr-FR" dirty="0">
                      <a:sym typeface="Symbol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622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26" y="930"/>
                  <a:ext cx="363" cy="1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2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45" y="1509"/>
                  <a:ext cx="36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a14:m>
                  <a:r>
                    <a:rPr lang="fr-FR" dirty="0">
                      <a:sym typeface="Symbol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5623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" y="1509"/>
                  <a:ext cx="363" cy="1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1071" y="1338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5" name="Text Box 22"/>
            <p:cNvSpPr txBox="1">
              <a:spLocks noChangeArrowheads="1"/>
            </p:cNvSpPr>
            <p:nvPr/>
          </p:nvSpPr>
          <p:spPr bwMode="auto">
            <a:xfrm>
              <a:off x="3566" y="2064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E</a:t>
              </a:r>
              <a:r>
                <a:rPr lang="fr-FR" baseline="-25000"/>
                <a:t>Fn</a:t>
              </a:r>
            </a:p>
          </p:txBody>
        </p:sp>
        <p:sp>
          <p:nvSpPr>
            <p:cNvPr id="25626" name="Text Box 23"/>
            <p:cNvSpPr txBox="1">
              <a:spLocks noChangeArrowheads="1"/>
            </p:cNvSpPr>
            <p:nvPr/>
          </p:nvSpPr>
          <p:spPr bwMode="auto">
            <a:xfrm>
              <a:off x="3566" y="1655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E</a:t>
              </a:r>
              <a:r>
                <a:rPr lang="fr-FR" baseline="-25000"/>
                <a:t>C</a:t>
              </a:r>
            </a:p>
          </p:txBody>
        </p:sp>
        <p:sp>
          <p:nvSpPr>
            <p:cNvPr id="25627" name="Text Box 24"/>
            <p:cNvSpPr txBox="1">
              <a:spLocks noChangeArrowheads="1"/>
            </p:cNvSpPr>
            <p:nvPr/>
          </p:nvSpPr>
          <p:spPr bwMode="auto">
            <a:xfrm>
              <a:off x="3566" y="2688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E</a:t>
              </a:r>
              <a:r>
                <a:rPr lang="fr-FR" baseline="-25000"/>
                <a:t>V</a:t>
              </a:r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3113" y="1338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Text Box 26"/>
            <p:cNvSpPr txBox="1">
              <a:spLocks noChangeArrowheads="1"/>
            </p:cNvSpPr>
            <p:nvPr/>
          </p:nvSpPr>
          <p:spPr bwMode="auto">
            <a:xfrm>
              <a:off x="3113" y="1474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qV</a:t>
              </a:r>
              <a:r>
                <a:rPr lang="fr-FR" baseline="-25000"/>
                <a:t>bi</a:t>
              </a:r>
            </a:p>
          </p:txBody>
        </p:sp>
        <p:grpSp>
          <p:nvGrpSpPr>
            <p:cNvPr id="25630" name="Group 30"/>
            <p:cNvGrpSpPr>
              <a:grpSpLocks/>
            </p:cNvGrpSpPr>
            <p:nvPr/>
          </p:nvGrpSpPr>
          <p:grpSpPr bwMode="auto">
            <a:xfrm>
              <a:off x="1798" y="1519"/>
              <a:ext cx="90" cy="91"/>
              <a:chOff x="2387" y="839"/>
              <a:chExt cx="90" cy="91"/>
            </a:xfrm>
          </p:grpSpPr>
          <p:sp>
            <p:nvSpPr>
              <p:cNvPr id="25645" name="Oval 28"/>
              <p:cNvSpPr>
                <a:spLocks noChangeArrowheads="1"/>
              </p:cNvSpPr>
              <p:nvPr/>
            </p:nvSpPr>
            <p:spPr bwMode="auto">
              <a:xfrm>
                <a:off x="2387" y="839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Line 27"/>
              <p:cNvSpPr>
                <a:spLocks noChangeShapeType="1"/>
              </p:cNvSpPr>
              <p:nvPr/>
            </p:nvSpPr>
            <p:spPr bwMode="auto">
              <a:xfrm>
                <a:off x="2409" y="884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7" name="Line 29"/>
              <p:cNvSpPr>
                <a:spLocks noChangeShapeType="1"/>
              </p:cNvSpPr>
              <p:nvPr/>
            </p:nvSpPr>
            <p:spPr bwMode="auto">
              <a:xfrm rot="-5400000">
                <a:off x="2409" y="884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31" name="Group 31"/>
            <p:cNvGrpSpPr>
              <a:grpSpLocks/>
            </p:cNvGrpSpPr>
            <p:nvPr/>
          </p:nvGrpSpPr>
          <p:grpSpPr bwMode="auto">
            <a:xfrm>
              <a:off x="1888" y="1700"/>
              <a:ext cx="90" cy="91"/>
              <a:chOff x="2387" y="839"/>
              <a:chExt cx="90" cy="91"/>
            </a:xfrm>
          </p:grpSpPr>
          <p:sp>
            <p:nvSpPr>
              <p:cNvPr id="25642" name="Oval 32"/>
              <p:cNvSpPr>
                <a:spLocks noChangeArrowheads="1"/>
              </p:cNvSpPr>
              <p:nvPr/>
            </p:nvSpPr>
            <p:spPr bwMode="auto">
              <a:xfrm>
                <a:off x="2387" y="839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3" name="Line 33"/>
              <p:cNvSpPr>
                <a:spLocks noChangeShapeType="1"/>
              </p:cNvSpPr>
              <p:nvPr/>
            </p:nvSpPr>
            <p:spPr bwMode="auto">
              <a:xfrm>
                <a:off x="2409" y="884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4" name="Line 34"/>
              <p:cNvSpPr>
                <a:spLocks noChangeShapeType="1"/>
              </p:cNvSpPr>
              <p:nvPr/>
            </p:nvSpPr>
            <p:spPr bwMode="auto">
              <a:xfrm rot="-5400000">
                <a:off x="2409" y="884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632" name="Group 35"/>
            <p:cNvGrpSpPr>
              <a:grpSpLocks/>
            </p:cNvGrpSpPr>
            <p:nvPr/>
          </p:nvGrpSpPr>
          <p:grpSpPr bwMode="auto">
            <a:xfrm>
              <a:off x="2070" y="1791"/>
              <a:ext cx="90" cy="91"/>
              <a:chOff x="2387" y="839"/>
              <a:chExt cx="90" cy="91"/>
            </a:xfrm>
          </p:grpSpPr>
          <p:sp>
            <p:nvSpPr>
              <p:cNvPr id="25639" name="Oval 36"/>
              <p:cNvSpPr>
                <a:spLocks noChangeArrowheads="1"/>
              </p:cNvSpPr>
              <p:nvPr/>
            </p:nvSpPr>
            <p:spPr bwMode="auto">
              <a:xfrm>
                <a:off x="2387" y="839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Line 37"/>
              <p:cNvSpPr>
                <a:spLocks noChangeShapeType="1"/>
              </p:cNvSpPr>
              <p:nvPr/>
            </p:nvSpPr>
            <p:spPr bwMode="auto">
              <a:xfrm>
                <a:off x="2409" y="884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41" name="Line 38"/>
              <p:cNvSpPr>
                <a:spLocks noChangeShapeType="1"/>
              </p:cNvSpPr>
              <p:nvPr/>
            </p:nvSpPr>
            <p:spPr bwMode="auto">
              <a:xfrm rot="-5400000">
                <a:off x="2409" y="884"/>
                <a:ext cx="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633" name="Text Box 39"/>
            <p:cNvSpPr txBox="1">
              <a:spLocks noChangeArrowheads="1"/>
            </p:cNvSpPr>
            <p:nvPr/>
          </p:nvSpPr>
          <p:spPr bwMode="auto">
            <a:xfrm>
              <a:off x="2024" y="1474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Q</a:t>
              </a:r>
              <a:r>
                <a:rPr lang="fr-FR" baseline="-25000"/>
                <a:t>sc</a:t>
              </a:r>
            </a:p>
          </p:txBody>
        </p:sp>
        <p:sp>
          <p:nvSpPr>
            <p:cNvPr id="25634" name="Line 40"/>
            <p:cNvSpPr>
              <a:spLocks noChangeShapeType="1"/>
            </p:cNvSpPr>
            <p:nvPr/>
          </p:nvSpPr>
          <p:spPr bwMode="auto">
            <a:xfrm flipH="1">
              <a:off x="1979" y="1610"/>
              <a:ext cx="9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5" name="Line 41"/>
            <p:cNvSpPr>
              <a:spLocks noChangeShapeType="1"/>
            </p:cNvSpPr>
            <p:nvPr/>
          </p:nvSpPr>
          <p:spPr bwMode="auto">
            <a:xfrm flipH="1" flipV="1">
              <a:off x="1752" y="2064"/>
              <a:ext cx="27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36" name="Text Box 42"/>
            <p:cNvSpPr txBox="1">
              <a:spLocks noChangeArrowheads="1"/>
            </p:cNvSpPr>
            <p:nvPr/>
          </p:nvSpPr>
          <p:spPr bwMode="auto">
            <a:xfrm>
              <a:off x="2024" y="2098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Q</a:t>
              </a:r>
              <a:r>
                <a:rPr lang="fr-FR" baseline="-25000"/>
                <a:t>i</a:t>
              </a:r>
            </a:p>
          </p:txBody>
        </p:sp>
        <p:sp>
          <p:nvSpPr>
            <p:cNvPr id="25637" name="Text Box 43"/>
            <p:cNvSpPr txBox="1">
              <a:spLocks noChangeArrowheads="1"/>
            </p:cNvSpPr>
            <p:nvPr/>
          </p:nvSpPr>
          <p:spPr bwMode="auto">
            <a:xfrm>
              <a:off x="1117" y="2189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Q</a:t>
              </a:r>
              <a:r>
                <a:rPr lang="fr-FR" baseline="-25000"/>
                <a:t>m</a:t>
              </a:r>
            </a:p>
          </p:txBody>
        </p:sp>
        <p:sp>
          <p:nvSpPr>
            <p:cNvPr id="25638" name="Line 44"/>
            <p:cNvSpPr>
              <a:spLocks noChangeShapeType="1"/>
            </p:cNvSpPr>
            <p:nvPr/>
          </p:nvSpPr>
          <p:spPr bwMode="auto">
            <a:xfrm rot="5400000" flipH="1" flipV="1">
              <a:off x="1298" y="2064"/>
              <a:ext cx="181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603" name="Text Box 46"/>
          <p:cNvSpPr txBox="1">
            <a:spLocks noChangeArrowheads="1"/>
          </p:cNvSpPr>
          <p:nvPr/>
        </p:nvSpPr>
        <p:spPr bwMode="auto">
          <a:xfrm>
            <a:off x="620713" y="468313"/>
            <a:ext cx="5761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/>
              <a:t>b) Présence d</a:t>
            </a:r>
            <a:r>
              <a:rPr lang="ja-JP" altLang="fr-FR"/>
              <a:t>’</a:t>
            </a:r>
            <a:r>
              <a:rPr lang="fr-FR" altLang="ja-JP"/>
              <a:t>un isolant mince à l</a:t>
            </a:r>
            <a:r>
              <a:rPr lang="ja-JP" altLang="fr-FR"/>
              <a:t>’</a:t>
            </a:r>
            <a:r>
              <a:rPr lang="fr-FR" altLang="ja-JP"/>
              <a:t>interface.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Text Box 48"/>
              <p:cNvSpPr txBox="1">
                <a:spLocks noChangeArrowheads="1"/>
              </p:cNvSpPr>
              <p:nvPr/>
            </p:nvSpPr>
            <p:spPr bwMode="auto">
              <a:xfrm>
                <a:off x="692150" y="5364163"/>
                <a:ext cx="5616575" cy="289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Pour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, il faut une chute d’énergie potentielle supplémentaire au niveau de l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interface.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Cette chute d’énergie  peut être due à la présence d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un isolant séparant le métal du semi-conducteur.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La charge présente dans le semi-conducteur est compensée en partie par des charges d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interface Q</a:t>
                </a:r>
                <a:r>
                  <a:rPr lang="fr-FR" altLang="ja-JP" baseline="-25000" dirty="0">
                    <a:sym typeface="Symbol" charset="0"/>
                  </a:rPr>
                  <a:t>i</a:t>
                </a:r>
                <a:r>
                  <a:rPr lang="fr-FR" altLang="ja-JP" dirty="0">
                    <a:sym typeface="Symbol" charset="0"/>
                  </a:rPr>
                  <a:t> et des charges dans le métal </a:t>
                </a:r>
                <a:r>
                  <a:rPr lang="fr-FR" altLang="ja-JP" dirty="0" err="1">
                    <a:sym typeface="Symbol" charset="0"/>
                  </a:rPr>
                  <a:t>Q</a:t>
                </a:r>
                <a:r>
                  <a:rPr lang="fr-FR" altLang="ja-JP" baseline="-25000" dirty="0" err="1">
                    <a:sym typeface="Symbol" charset="0"/>
                  </a:rPr>
                  <a:t>m</a:t>
                </a:r>
                <a:r>
                  <a:rPr lang="fr-FR" altLang="ja-JP" dirty="0">
                    <a:sym typeface="Symbol" charset="0"/>
                  </a:rPr>
                  <a:t>: </a:t>
                </a:r>
                <a:r>
                  <a:rPr lang="fr-FR" altLang="ja-JP" dirty="0" err="1">
                    <a:sym typeface="Symbol" charset="0"/>
                  </a:rPr>
                  <a:t>Q</a:t>
                </a:r>
                <a:r>
                  <a:rPr lang="fr-FR" altLang="ja-JP" baseline="-25000" dirty="0" err="1">
                    <a:sym typeface="Symbol" charset="0"/>
                  </a:rPr>
                  <a:t>sc</a:t>
                </a:r>
                <a:r>
                  <a:rPr lang="fr-FR" altLang="ja-JP" dirty="0">
                    <a:sym typeface="Symbol" charset="0"/>
                  </a:rPr>
                  <a:t>= -(Q</a:t>
                </a:r>
                <a:r>
                  <a:rPr lang="fr-FR" altLang="ja-JP" baseline="-25000" dirty="0">
                    <a:sym typeface="Symbol" charset="0"/>
                  </a:rPr>
                  <a:t>i</a:t>
                </a:r>
                <a:r>
                  <a:rPr lang="fr-FR" altLang="ja-JP" dirty="0">
                    <a:sym typeface="Symbol" charset="0"/>
                  </a:rPr>
                  <a:t> + </a:t>
                </a:r>
                <a:r>
                  <a:rPr lang="fr-FR" altLang="ja-JP" dirty="0" err="1">
                    <a:sym typeface="Symbol" charset="0"/>
                  </a:rPr>
                  <a:t>Q</a:t>
                </a:r>
                <a:r>
                  <a:rPr lang="fr-FR" altLang="ja-JP" baseline="-25000" dirty="0" err="1">
                    <a:sym typeface="Symbol" charset="0"/>
                  </a:rPr>
                  <a:t>m</a:t>
                </a:r>
                <a:r>
                  <a:rPr lang="fr-FR" altLang="ja-JP" dirty="0">
                    <a:sym typeface="Symbol" charset="0"/>
                  </a:rPr>
                  <a:t>).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. ( est négatif sur la figure)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𝚫</m:t>
                    </m:r>
                    <m:r>
                      <a:rPr lang="fr-FR" b="1" i="0" smtClean="0">
                        <a:latin typeface="Cambria Math" charset="0"/>
                        <a:sym typeface="Symbol" charset="0"/>
                      </a:rPr>
                      <m:t>=</m:t>
                    </m:r>
                    <m:r>
                      <a:rPr lang="fr-FR" b="1" i="1" smtClean="0">
                        <a:latin typeface="Cambria Math" charset="0"/>
                        <a:sym typeface="Symbol" charset="0"/>
                      </a:rPr>
                      <m:t>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𝓔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𝒆𝒍𝒆𝒄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𝜹</m:t>
                    </m:r>
                  </m:oMath>
                </a14:m>
                <a:r>
                  <a:rPr lang="fr-FR" dirty="0">
                    <a:sym typeface="Symbol" charset="0"/>
                  </a:rPr>
                  <a:t> est fixé par la valeur du champ électrique dans l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isolant et son épaisseur. Pour 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fr-FR" altLang="ja-JP" dirty="0">
                    <a:sym typeface="Symbol" charset="0"/>
                  </a:rPr>
                  <a:t>, il faut résoudre l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équation de Poisson dans la structure.</a:t>
                </a:r>
                <a:endParaRPr lang="fr-FR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25604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50" y="5364163"/>
                <a:ext cx="5616575" cy="2893100"/>
              </a:xfrm>
              <a:prstGeom prst="rect">
                <a:avLst/>
              </a:prstGeom>
              <a:blipFill>
                <a:blip r:embed="rId5"/>
                <a:stretch>
                  <a:fillRect l="-677" t="-1310" r="-226" b="-131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Line 51"/>
          <p:cNvSpPr>
            <a:spLocks noChangeShapeType="1"/>
          </p:cNvSpPr>
          <p:nvPr/>
        </p:nvSpPr>
        <p:spPr bwMode="auto">
          <a:xfrm>
            <a:off x="2349500" y="284321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6" name="Text Box 52"/>
          <p:cNvSpPr txBox="1">
            <a:spLocks noChangeArrowheads="1"/>
          </p:cNvSpPr>
          <p:nvPr/>
        </p:nvSpPr>
        <p:spPr bwMode="auto">
          <a:xfrm>
            <a:off x="2420938" y="2843213"/>
            <a:ext cx="21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>
                <a:sym typeface="Symbol" charset="0"/>
              </a:rPr>
              <a:t>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BEBA980-96DE-084D-8D00-46A809C96472}" type="slidenum">
              <a:rPr lang="fr-FR" b="0">
                <a:latin typeface="Arial" charset="0"/>
              </a:rPr>
              <a:pPr/>
              <a:t>7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5"/>
              <p:cNvSpPr>
                <a:spLocks noChangeArrowheads="1"/>
              </p:cNvSpPr>
              <p:nvPr/>
            </p:nvSpPr>
            <p:spPr bwMode="auto">
              <a:xfrm>
                <a:off x="333375" y="304800"/>
                <a:ext cx="6191250" cy="3683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177800" indent="-177800"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On peut distinguer 2 cas limites : </a:t>
                </a:r>
              </a:p>
              <a:p>
                <a:pPr marL="177800" indent="-177800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Si les états d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interface sont assez nombreux et concentrés au voisinage de la même énergie,</a:t>
                </a:r>
              </a:p>
              <a:p>
                <a:pPr marL="804863" lvl="1" indent="-174625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 err="1">
                    <a:sym typeface="Symbol" charset="0"/>
                  </a:rPr>
                  <a:t>V</a:t>
                </a:r>
                <a:r>
                  <a:rPr lang="fr-FR" baseline="-25000" dirty="0" err="1">
                    <a:sym typeface="Symbol" charset="0"/>
                  </a:rPr>
                  <a:t>bi</a:t>
                </a:r>
                <a:r>
                  <a:rPr lang="fr-FR" dirty="0">
                    <a:sym typeface="Symbol" charset="0"/>
                  </a:rPr>
                  <a:t> et la largeur de zone désertée W ne dépendent pas du métal utilisé. Le niveau de Fermi est bloqué à l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interface semi-conducteur isolant</a:t>
                </a:r>
              </a:p>
              <a:p>
                <a:pPr marL="804863" lvl="1" indent="-174625">
                  <a:spcBef>
                    <a:spcPct val="50000"/>
                  </a:spcBef>
                  <a:buFont typeface="Symbol" charset="0"/>
                  <a:buChar char="®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 (par exemple pour </a:t>
                </a:r>
                <a:r>
                  <a:rPr lang="fr-FR" dirty="0" err="1">
                    <a:sym typeface="Symbol" charset="0"/>
                  </a:rPr>
                  <a:t>GaAs</a:t>
                </a:r>
                <a:r>
                  <a:rPr lang="fr-FR" dirty="0">
                    <a:sym typeface="Symbol" charset="0"/>
                  </a:rPr>
                  <a:t>).</a:t>
                </a:r>
              </a:p>
              <a:p>
                <a:pPr marL="804863" lvl="1" indent="-174625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>
                    <a:sym typeface="Symbol" charset="0"/>
                  </a:rPr>
                  <a:t>La charge Q</a:t>
                </a:r>
                <a:r>
                  <a:rPr lang="fr-FR" baseline="-25000" dirty="0">
                    <a:sym typeface="Symbol" charset="0"/>
                  </a:rPr>
                  <a:t>i</a:t>
                </a:r>
                <a:r>
                  <a:rPr lang="fr-FR" dirty="0">
                    <a:sym typeface="Symbol" charset="0"/>
                  </a:rPr>
                  <a:t> (et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𝒆𝒍𝒆𝒄</m:t>
                        </m:r>
                      </m:sub>
                    </m:sSub>
                    <m:r>
                      <a:rPr lang="fr-FR" i="1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𝜹</m:t>
                    </m:r>
                  </m:oMath>
                </a14:m>
                <a:r>
                  <a:rPr lang="fr-FR" dirty="0">
                    <a:sym typeface="Symbol" charset="0"/>
                  </a:rPr>
                  <a:t>) s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adapte de façon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𝒆𝒍𝒆𝒄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  <a:sym typeface="Symbol" charset="0"/>
                      </a:rPr>
                      <m:t>𝜹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  <a:sym typeface="Symbol" charset="0"/>
                      </a:rPr>
                      <m:t>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  <a:sym typeface="Symbol" charset="0"/>
                          </a:rPr>
                          <m:t>𝝌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  <a:sym typeface="Symbol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fr-FR" altLang="ja-JP" dirty="0">
                    <a:sym typeface="Symbol" charset="0"/>
                  </a:rPr>
                  <a:t> ne dépende pas du </a:t>
                </a:r>
                <a:r>
                  <a:rPr lang="fr-FR" altLang="ja-JP" dirty="0" err="1">
                    <a:sym typeface="Symbol" charset="0"/>
                  </a:rPr>
                  <a:t>s.c</a:t>
                </a:r>
                <a:r>
                  <a:rPr lang="fr-FR" altLang="ja-JP" dirty="0">
                    <a:sym typeface="Symbol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𝛆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  <a:sym typeface="Symbol" charset="0"/>
                          </a:rPr>
                          <m:t>𝒆𝒍𝒆𝒄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  <a:sym typeface="Symbol" charset="0"/>
                      </a:rPr>
                      <m:t>=−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sym typeface="Symbol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sym typeface="Symbol" charset="0"/>
                              </a:rPr>
                              <m:t>𝒊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sym typeface="Symbol" charset="0"/>
                          </a:rPr>
                          <m:t>+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sym typeface="Symbol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sym typeface="Symbol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sym typeface="Symbol" charset="0"/>
                              </a:rPr>
                              <m:t>𝑫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sym typeface="Symbol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fr-FR" altLang="ja-JP" dirty="0">
                    <a:sym typeface="Symbol" charset="0"/>
                  </a:rPr>
                  <a:t>.</a:t>
                </a:r>
              </a:p>
              <a:p>
                <a:pPr marL="177800" indent="-177800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Si les états d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interface sont trop peu nombreux,</a:t>
                </a:r>
              </a:p>
              <a:p>
                <a:pPr marL="804863" lvl="1" indent="-174625">
                  <a:spcBef>
                    <a:spcPct val="50000"/>
                  </a:spcBef>
                  <a:buFont typeface="Symbol" charset="0"/>
                  <a:buChar char="®"/>
                </a:pPr>
                <a:r>
                  <a:rPr lang="fr-FR" dirty="0">
                    <a:sym typeface="Symbol" charset="0"/>
                  </a:rPr>
                  <a:t> ne peut pas dépasser une valeur limite et </a:t>
                </a:r>
                <a:r>
                  <a:rPr lang="fr-FR" baseline="-25000" dirty="0">
                    <a:sym typeface="Symbol" charset="0"/>
                  </a:rPr>
                  <a:t>b</a:t>
                </a:r>
                <a:r>
                  <a:rPr lang="fr-FR" dirty="0">
                    <a:sym typeface="Symbol" charset="0"/>
                  </a:rPr>
                  <a:t> va dépendre du métal utilisé.</a:t>
                </a:r>
              </a:p>
            </p:txBody>
          </p:sp>
        </mc:Choice>
        <mc:Fallback xmlns="">
          <p:sp>
            <p:nvSpPr>
              <p:cNvPr id="27650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375" y="304800"/>
                <a:ext cx="6191250" cy="3683060"/>
              </a:xfrm>
              <a:prstGeom prst="rect">
                <a:avLst/>
              </a:prstGeom>
              <a:blipFill>
                <a:blip r:embed="rId3"/>
                <a:stretch>
                  <a:fillRect l="-409" t="-345" r="-1227" b="-69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Text Box 8"/>
              <p:cNvSpPr txBox="1">
                <a:spLocks noChangeArrowheads="1"/>
              </p:cNvSpPr>
              <p:nvPr/>
            </p:nvSpPr>
            <p:spPr bwMode="auto">
              <a:xfrm>
                <a:off x="304801" y="4272929"/>
                <a:ext cx="2980184" cy="3539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77800" indent="-1778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627063" indent="-169863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fr-FR" dirty="0">
                    <a:sym typeface="Symbol" charset="0"/>
                  </a:rPr>
                  <a:t>En pratique:</a:t>
                </a:r>
              </a:p>
              <a:p>
                <a:pPr lvl="1"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Les semi-conducteurs covalents (Si, </a:t>
                </a:r>
                <a:r>
                  <a:rPr lang="fr-FR" dirty="0" err="1">
                    <a:sym typeface="Symbol" charset="0"/>
                  </a:rPr>
                  <a:t>GaAs</a:t>
                </a:r>
                <a:r>
                  <a:rPr lang="fr-FR" dirty="0">
                    <a:sym typeface="Symbol" charset="0"/>
                  </a:rPr>
                  <a:t>, etc.) présentent une forte densité d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états de surface.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altLang="ja-JP" dirty="0">
                    <a:sym typeface="Symbol" charset="0"/>
                  </a:rPr>
                  <a:t> sera peu dépendant du métal utilisé.</a:t>
                </a:r>
              </a:p>
              <a:p>
                <a:pPr lvl="1">
                  <a:buFontTx/>
                  <a:buChar char="•"/>
                </a:pPr>
                <a:endParaRPr lang="fr-FR" altLang="ja-JP" dirty="0">
                  <a:sym typeface="Symbol" charset="0"/>
                </a:endParaRPr>
              </a:p>
              <a:p>
                <a:pPr lvl="1"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Les semi-conducteurs ioniques (</a:t>
                </a:r>
                <a:r>
                  <a:rPr lang="fr-FR" dirty="0" err="1">
                    <a:sym typeface="Symbol" charset="0"/>
                  </a:rPr>
                  <a:t>ZnS</a:t>
                </a:r>
                <a:r>
                  <a:rPr lang="fr-FR" dirty="0">
                    <a:sym typeface="Symbol" charset="0"/>
                  </a:rPr>
                  <a:t>, etc.) présentent une faible densité d</a:t>
                </a:r>
                <a:r>
                  <a:rPr lang="ja-JP" altLang="fr-FR" dirty="0">
                    <a:sym typeface="Symbol" charset="0"/>
                  </a:rPr>
                  <a:t>’</a:t>
                </a:r>
                <a:r>
                  <a:rPr lang="fr-FR" altLang="ja-JP" dirty="0">
                    <a:sym typeface="Symbol" charset="0"/>
                  </a:rPr>
                  <a:t>états de surface.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altLang="ja-JP" dirty="0">
                    <a:sym typeface="Symbol" charset="0"/>
                  </a:rPr>
                  <a:t> sera fortement dépendant du métal utilisé.</a:t>
                </a:r>
                <a:endParaRPr lang="fr-FR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2765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1" y="4272929"/>
                <a:ext cx="2980184" cy="3539431"/>
              </a:xfrm>
              <a:prstGeom prst="rect">
                <a:avLst/>
              </a:prstGeom>
              <a:blipFill>
                <a:blip r:embed="rId4"/>
                <a:stretch>
                  <a:fillRect l="-851" t="-358" r="-2553" b="-7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2" name="Picture 10" descr="msc_phib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4283968"/>
            <a:ext cx="305704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6910B55-4980-034A-B41F-AF882DA38562}" type="slidenum">
              <a:rPr lang="fr-FR" b="0">
                <a:latin typeface="Arial" charset="0"/>
              </a:rPr>
              <a:pPr/>
              <a:t>8</a:t>
            </a:fld>
            <a:endParaRPr lang="fr-FR" b="0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Text Box 5"/>
              <p:cNvSpPr txBox="1">
                <a:spLocks noChangeArrowheads="1"/>
              </p:cNvSpPr>
              <p:nvPr/>
            </p:nvSpPr>
            <p:spPr bwMode="auto">
              <a:xfrm>
                <a:off x="476250" y="468313"/>
                <a:ext cx="5905500" cy="365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dirty="0"/>
                  <a:t>IV. Potentiel de diffusion, charge, champ et potentiel.</a:t>
                </a: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𝑽</m:t>
                          </m:r>
                        </m:e>
                        <m:sub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𝒃𝒊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cs typeface="Comic Sans MS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−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𝑭𝒏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charset="0"/>
                              <a:cs typeface="Comic Sans MS"/>
                            </a:rPr>
                            <m:t>𝒌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cs typeface="Comic Sans MS"/>
                            </a:rPr>
                            <m:t>𝑩</m:t>
                          </m:r>
                        </m:sub>
                      </m:sSub>
                      <m:r>
                        <a:rPr lang="fr-FR" i="1">
                          <a:latin typeface="Cambria Math" charset="0"/>
                          <a:cs typeface="Comic Sans MS"/>
                        </a:rPr>
                        <m:t>𝑻𝒍𝒏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cs typeface="Comic Sans MS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cs typeface="Comic Sans MS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cs typeface="Comic Sans MS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cs typeface="Comic Sans MS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Les électrons du métal voient une barrière plus grande que ceux du semi-conducteur. Ils sont également plus nombreux à pouvoir traverser.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/>
                  <a:t>Le calcul de la charge, du champ et du potentiel se fait en résolvant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équation de Poisson. Une solution approchée peut être obtenue a l</a:t>
                </a:r>
                <a:r>
                  <a:rPr lang="ja-JP" altLang="fr-FR" dirty="0"/>
                  <a:t>’</a:t>
                </a:r>
                <a:r>
                  <a:rPr lang="fr-FR" altLang="ja-JP" dirty="0"/>
                  <a:t>aide des hypothèses suivantes: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olidFill>
                      <a:srgbClr val="000000"/>
                    </a:solidFill>
                  </a:rPr>
                  <a:t>Zone désertée d</a:t>
                </a:r>
                <a:r>
                  <a:rPr lang="ja-JP" altLang="fr-FR" dirty="0">
                    <a:solidFill>
                      <a:srgbClr val="000000"/>
                    </a:solidFill>
                  </a:rPr>
                  <a:t>’</a:t>
                </a:r>
                <a:r>
                  <a:rPr lang="fr-FR" altLang="ja-JP" dirty="0">
                    <a:solidFill>
                      <a:srgbClr val="000000"/>
                    </a:solidFill>
                  </a:rPr>
                  <a:t>épaisseur finie W</a:t>
                </a:r>
                <a:r>
                  <a:rPr lang="fr-FR" altLang="ja-JP" baseline="-250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olidFill>
                      <a:srgbClr val="000000"/>
                    </a:solidFill>
                  </a:rPr>
                  <a:t>La charge </a:t>
                </a:r>
                <a:r>
                  <a:rPr lang="el-GR" dirty="0">
                    <a:solidFill>
                      <a:srgbClr val="000000"/>
                    </a:solidFill>
                    <a:latin typeface="Lucida Grande" charset="0"/>
                  </a:rPr>
                  <a:t>ρ</a:t>
                </a:r>
                <a:r>
                  <a:rPr lang="fr-FR" dirty="0">
                    <a:solidFill>
                      <a:srgbClr val="000000"/>
                    </a:solidFill>
                  </a:rPr>
                  <a:t>(x) est donnée par </a:t>
                </a:r>
                <a:r>
                  <a:rPr lang="fr-FR" dirty="0" err="1">
                    <a:solidFill>
                      <a:srgbClr val="000000"/>
                    </a:solidFill>
                  </a:rPr>
                  <a:t>qN</a:t>
                </a:r>
                <a:r>
                  <a:rPr lang="fr-FR" baseline="-25000" dirty="0" err="1">
                    <a:solidFill>
                      <a:srgbClr val="000000"/>
                    </a:solidFill>
                  </a:rPr>
                  <a:t>D</a:t>
                </a:r>
                <a:r>
                  <a:rPr lang="fr-FR" dirty="0">
                    <a:solidFill>
                      <a:srgbClr val="000000"/>
                    </a:solidFill>
                  </a:rPr>
                  <a:t> de 0 à W.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olidFill>
                      <a:srgbClr val="000000"/>
                    </a:solidFill>
                  </a:rPr>
                  <a:t>En dehors de la ZCE, le semi-conducteur est neutre et le champ électrique est nul.</a:t>
                </a:r>
              </a:p>
            </p:txBody>
          </p:sp>
        </mc:Choice>
        <mc:Fallback xmlns="">
          <p:sp>
            <p:nvSpPr>
              <p:cNvPr id="2969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468313"/>
                <a:ext cx="5905500" cy="3658630"/>
              </a:xfrm>
              <a:prstGeom prst="rect">
                <a:avLst/>
              </a:prstGeom>
              <a:blipFill>
                <a:blip r:embed="rId3"/>
                <a:stretch>
                  <a:fillRect l="-215" r="-1073" b="-10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320" name="Group 10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723966"/>
                  </p:ext>
                </p:extLst>
              </p:nvPr>
            </p:nvGraphicFramePr>
            <p:xfrm>
              <a:off x="620688" y="4291013"/>
              <a:ext cx="5328592" cy="2117536"/>
            </p:xfrm>
            <a:graphic>
              <a:graphicData uri="http://schemas.openxmlformats.org/drawingml/2006/table">
                <a:tbl>
                  <a:tblPr/>
                  <a:tblGrid>
                    <a:gridCol w="10635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86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Métal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𝒙</m:t>
                                </m:r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=</m:t>
                                </m:r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(métal)</a:t>
                          </a:r>
                          <a:r>
                            <a:rPr kumimoji="0" lang="fr-FR" sz="1400" b="1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Semi-conducteur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𝒙</m:t>
                                </m:r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=</m:t>
                                </m:r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32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charge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fr-FR" sz="1400" b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ea typeface="ＭＳ Ｐゴシック" charset="0"/>
                              <a:cs typeface="ＭＳ Ｐゴシック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kumimoji="0" lang="fr-FR" sz="1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charset="0"/>
                                  <a:ea typeface="ＭＳ Ｐゴシック" charset="0"/>
                                  <a:cs typeface="ＭＳ Ｐゴシック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kumimoji="0" lang="fr-FR" sz="1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Ｐゴシック" charset="0"/>
                                      <a:cs typeface="ＭＳ Ｐゴシック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1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ＭＳ Ｐゴシック" charset="0"/>
                                      <a:cs typeface="ＭＳ Ｐゴシック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fr-FR" sz="1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charset="0"/>
                                      <a:ea typeface="ＭＳ Ｐゴシック" charset="0"/>
                                      <a:cs typeface="ＭＳ Ｐゴシック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kumimoji="0" lang="fr-FR" sz="1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0"/>
                                  <a:cs typeface="ＭＳ Ｐゴシック" charset="0"/>
                                </a:rPr>
                                <m:t>𝑾</m:t>
                              </m:r>
                              <m:r>
                                <a:rPr kumimoji="0" lang="fr-FR" sz="14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ＭＳ Ｐゴシック" charset="0"/>
                                </a:rPr>
                                <m:t>𝜹</m:t>
                              </m:r>
                              <m:d>
                                <m:dPr>
                                  <m:ctrlPr>
                                    <a:rPr kumimoji="0" lang="fr-FR" sz="1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ＭＳ Ｐゴシック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sz="1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ＭＳ Ｐゴシック" charset="0"/>
                                    </a:rPr>
                                    <m:t>𝒙</m:t>
                                  </m:r>
                                </m:e>
                              </m:d>
                            </m:oMath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𝒒</m:t>
                                </m:r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𝑫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champ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𝒒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𝑫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𝒓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𝒙</m:t>
                                    </m:r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−</m:t>
                                    </m:r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𝑾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032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potentiel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𝒃𝒊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𝒃𝒊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fr-FR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fr-FR" sz="14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charset="0"/>
                                    <a:ea typeface="ＭＳ Ｐゴシック" charset="0"/>
                                    <a:cs typeface="ＭＳ Ｐゴシック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𝒒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𝑫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𝜺</m:t>
                                        </m:r>
                                      </m:e>
                                      <m:sub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𝒓</m:t>
                                        </m:r>
                                      </m:sub>
                                    </m:sSub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𝒙</m:t>
                                        </m:r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−</m:t>
                                        </m:r>
                                        <m:r>
                                          <a:rPr kumimoji="0" lang="fr-FR" sz="14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ＭＳ Ｐゴシック" charset="0"/>
                                            <a:cs typeface="ＭＳ Ｐゴシック" charset="0"/>
                                          </a:rPr>
                                          <m:t>𝑾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0" lang="fr-FR" sz="14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charset="0"/>
                                        <a:ea typeface="ＭＳ Ｐゴシック" charset="0"/>
                                        <a:cs typeface="ＭＳ Ｐゴシック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320" name="Group 10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1723966"/>
                  </p:ext>
                </p:extLst>
              </p:nvPr>
            </p:nvGraphicFramePr>
            <p:xfrm>
              <a:off x="620688" y="4291013"/>
              <a:ext cx="5328592" cy="2117536"/>
            </p:xfrm>
            <a:graphic>
              <a:graphicData uri="http://schemas.openxmlformats.org/drawingml/2006/table">
                <a:tbl>
                  <a:tblPr/>
                  <a:tblGrid>
                    <a:gridCol w="10635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86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521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6083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4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ea typeface="ＭＳ Ｐゴシック" charset="0"/>
                            <a:cs typeface="ＭＳ Ｐゴシック" charset="0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Métal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63736" t="-2273" r="-201099" b="-284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Semi-conducteur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40351" t="-2273" r="-1754" b="-284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32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charge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63736" t="-112500" r="-201099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2000" t="-112500" r="-4640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67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champ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2000" t="-202381" r="-46400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67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potentiel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32813" t="-302381" r="-428125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63736" t="-302381" r="-201099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92000" t="-302381" r="-46400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ea typeface="ＭＳ Ｐゴシック" charset="0"/>
                              <a:cs typeface="ＭＳ Ｐゴシック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27" name="Text Box 45"/>
              <p:cNvSpPr txBox="1">
                <a:spLocks noChangeArrowheads="1"/>
              </p:cNvSpPr>
              <p:nvPr/>
            </p:nvSpPr>
            <p:spPr bwMode="auto">
              <a:xfrm>
                <a:off x="476250" y="6580188"/>
                <a:ext cx="4176713" cy="42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dirty="0"/>
                  <a:t>On en déduit (x=0):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𝒃𝒊</m:t>
                        </m:r>
                      </m:sub>
                    </m:sSub>
                    <m:r>
                      <a:rPr lang="fr-FR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fr-FR" i="1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9727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6580188"/>
                <a:ext cx="4176713" cy="428964"/>
              </a:xfrm>
              <a:prstGeom prst="rect">
                <a:avLst/>
              </a:prstGeom>
              <a:blipFill>
                <a:blip r:embed="rId5"/>
                <a:stretch>
                  <a:fillRect l="-3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729" name="Group 130"/>
          <p:cNvGrpSpPr>
            <a:grpSpLocks/>
          </p:cNvGrpSpPr>
          <p:nvPr/>
        </p:nvGrpSpPr>
        <p:grpSpPr bwMode="auto">
          <a:xfrm>
            <a:off x="3792538" y="6642993"/>
            <a:ext cx="2659062" cy="2249487"/>
            <a:chOff x="2389" y="4139"/>
            <a:chExt cx="1675" cy="1417"/>
          </a:xfrm>
        </p:grpSpPr>
        <p:sp>
          <p:nvSpPr>
            <p:cNvPr id="29733" name="Text Box 106"/>
            <p:cNvSpPr txBox="1">
              <a:spLocks noChangeArrowheads="1"/>
            </p:cNvSpPr>
            <p:nvPr/>
          </p:nvSpPr>
          <p:spPr bwMode="auto">
            <a:xfrm flipH="1">
              <a:off x="2389" y="4139"/>
              <a:ext cx="11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dirty="0"/>
                <a:t>Niveau du vide</a:t>
              </a:r>
            </a:p>
          </p:txBody>
        </p:sp>
        <p:sp>
          <p:nvSpPr>
            <p:cNvPr id="29734" name="Line 107"/>
            <p:cNvSpPr>
              <a:spLocks noChangeShapeType="1"/>
            </p:cNvSpPr>
            <p:nvPr/>
          </p:nvSpPr>
          <p:spPr bwMode="auto">
            <a:xfrm flipV="1">
              <a:off x="3111" y="4331"/>
              <a:ext cx="0" cy="1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5" name="Line 108"/>
            <p:cNvSpPr>
              <a:spLocks noChangeShapeType="1"/>
            </p:cNvSpPr>
            <p:nvPr/>
          </p:nvSpPr>
          <p:spPr bwMode="auto">
            <a:xfrm>
              <a:off x="2612" y="4331"/>
              <a:ext cx="10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6" name="Line 109"/>
            <p:cNvSpPr>
              <a:spLocks noChangeShapeType="1"/>
            </p:cNvSpPr>
            <p:nvPr/>
          </p:nvSpPr>
          <p:spPr bwMode="auto">
            <a:xfrm flipH="1">
              <a:off x="2612" y="5284"/>
              <a:ext cx="12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7" name="Line 110"/>
            <p:cNvSpPr>
              <a:spLocks noChangeShapeType="1"/>
            </p:cNvSpPr>
            <p:nvPr/>
          </p:nvSpPr>
          <p:spPr bwMode="auto">
            <a:xfrm flipH="1">
              <a:off x="3111" y="4649"/>
              <a:ext cx="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38" name="Text Box 111"/>
            <p:cNvSpPr txBox="1">
              <a:spLocks noChangeArrowheads="1"/>
            </p:cNvSpPr>
            <p:nvPr/>
          </p:nvSpPr>
          <p:spPr bwMode="auto">
            <a:xfrm>
              <a:off x="2567" y="5092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-25000"/>
                <a:t>F</a:t>
              </a:r>
            </a:p>
          </p:txBody>
        </p:sp>
        <p:sp>
          <p:nvSpPr>
            <p:cNvPr id="29739" name="Text Box 112"/>
            <p:cNvSpPr txBox="1">
              <a:spLocks noChangeArrowheads="1"/>
            </p:cNvSpPr>
            <p:nvPr/>
          </p:nvSpPr>
          <p:spPr bwMode="auto">
            <a:xfrm>
              <a:off x="2657" y="4377"/>
              <a:ext cx="4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métal</a:t>
              </a:r>
            </a:p>
          </p:txBody>
        </p:sp>
        <p:sp>
          <p:nvSpPr>
            <p:cNvPr id="29740" name="Text Box 113"/>
            <p:cNvSpPr txBox="1">
              <a:spLocks noChangeArrowheads="1"/>
            </p:cNvSpPr>
            <p:nvPr/>
          </p:nvSpPr>
          <p:spPr bwMode="auto">
            <a:xfrm>
              <a:off x="3200" y="4377"/>
              <a:ext cx="3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fr-FR"/>
                <a:t>sc</a:t>
              </a:r>
            </a:p>
          </p:txBody>
        </p:sp>
        <p:sp>
          <p:nvSpPr>
            <p:cNvPr id="29741" name="Text Box 114"/>
            <p:cNvSpPr txBox="1">
              <a:spLocks noChangeArrowheads="1"/>
            </p:cNvSpPr>
            <p:nvPr/>
          </p:nvSpPr>
          <p:spPr bwMode="auto">
            <a:xfrm>
              <a:off x="3202" y="4558"/>
              <a:ext cx="3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-25000"/>
                <a:t>0</a:t>
              </a:r>
            </a:p>
          </p:txBody>
        </p:sp>
        <p:sp>
          <p:nvSpPr>
            <p:cNvPr id="29742" name="Freeform 115"/>
            <p:cNvSpPr>
              <a:spLocks/>
            </p:cNvSpPr>
            <p:nvPr/>
          </p:nvSpPr>
          <p:spPr bwMode="auto">
            <a:xfrm>
              <a:off x="3111" y="4649"/>
              <a:ext cx="591" cy="590"/>
            </a:xfrm>
            <a:custGeom>
              <a:avLst/>
              <a:gdLst>
                <a:gd name="T0" fmla="*/ 0 w 545"/>
                <a:gd name="T1" fmla="*/ 0 h 425"/>
                <a:gd name="T2" fmla="*/ 616 w 545"/>
                <a:gd name="T3" fmla="*/ 10344 h 425"/>
                <a:gd name="T4" fmla="*/ 1226 w 545"/>
                <a:gd name="T5" fmla="*/ 10880 h 425"/>
                <a:gd name="T6" fmla="*/ 0 60000 65536"/>
                <a:gd name="T7" fmla="*/ 0 60000 65536"/>
                <a:gd name="T8" fmla="*/ 0 60000 65536"/>
                <a:gd name="T9" fmla="*/ 0 w 545"/>
                <a:gd name="T10" fmla="*/ 0 h 425"/>
                <a:gd name="T11" fmla="*/ 545 w 545"/>
                <a:gd name="T12" fmla="*/ 425 h 4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425">
                  <a:moveTo>
                    <a:pt x="0" y="0"/>
                  </a:moveTo>
                  <a:cubicBezTo>
                    <a:pt x="46" y="65"/>
                    <a:pt x="82" y="269"/>
                    <a:pt x="274" y="389"/>
                  </a:cubicBezTo>
                  <a:cubicBezTo>
                    <a:pt x="343" y="425"/>
                    <a:pt x="489" y="405"/>
                    <a:pt x="545" y="40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3" name="Line 122"/>
            <p:cNvSpPr>
              <a:spLocks noChangeShapeType="1"/>
            </p:cNvSpPr>
            <p:nvPr/>
          </p:nvSpPr>
          <p:spPr bwMode="auto">
            <a:xfrm flipH="1" flipV="1">
              <a:off x="3021" y="4649"/>
              <a:ext cx="0" cy="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44" name="Text Box 123"/>
                <p:cNvSpPr txBox="1">
                  <a:spLocks noChangeArrowheads="1"/>
                </p:cNvSpPr>
                <p:nvPr/>
              </p:nvSpPr>
              <p:spPr bwMode="auto">
                <a:xfrm flipH="1">
                  <a:off x="2660" y="4785"/>
                  <a:ext cx="36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𝚽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29744" name="Text 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660" y="4785"/>
                  <a:ext cx="363" cy="1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45" name="Text Box 125"/>
            <p:cNvSpPr txBox="1">
              <a:spLocks noChangeArrowheads="1"/>
            </p:cNvSpPr>
            <p:nvPr/>
          </p:nvSpPr>
          <p:spPr bwMode="auto">
            <a:xfrm>
              <a:off x="3838" y="5193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x</a:t>
              </a:r>
            </a:p>
          </p:txBody>
        </p:sp>
        <p:sp>
          <p:nvSpPr>
            <p:cNvPr id="29746" name="Line 126"/>
            <p:cNvSpPr>
              <a:spLocks noChangeShapeType="1"/>
            </p:cNvSpPr>
            <p:nvPr/>
          </p:nvSpPr>
          <p:spPr bwMode="auto">
            <a:xfrm>
              <a:off x="3521" y="5239"/>
              <a:ext cx="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47" name="Text Box 127"/>
            <p:cNvSpPr txBox="1">
              <a:spLocks noChangeArrowheads="1"/>
            </p:cNvSpPr>
            <p:nvPr/>
          </p:nvSpPr>
          <p:spPr bwMode="auto">
            <a:xfrm>
              <a:off x="3431" y="5319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/>
                <a:t>W</a:t>
              </a:r>
            </a:p>
          </p:txBody>
        </p:sp>
      </p:grpSp>
      <p:sp>
        <p:nvSpPr>
          <p:cNvPr id="29732" name="Rectangle 131"/>
          <p:cNvSpPr>
            <a:spLocks noChangeArrowheads="1"/>
          </p:cNvSpPr>
          <p:nvPr/>
        </p:nvSpPr>
        <p:spPr bwMode="auto">
          <a:xfrm>
            <a:off x="2346327" y="6516216"/>
            <a:ext cx="1292224" cy="533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04664" y="8171383"/>
            <a:ext cx="309634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050" baseline="30000" dirty="0"/>
              <a:t>1</a:t>
            </a:r>
            <a:r>
              <a:rPr lang="fr-FR" sz="1050" dirty="0"/>
              <a:t> Le potentiel est continu en 0 mais pas dérivable, le champ est discontinu, il y a un plan de charge en surface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CDA7C53-6854-1F4B-9DCE-1B8912B62C80}" type="slidenum">
              <a:rPr lang="fr-FR" b="0">
                <a:latin typeface="Arial" charset="0"/>
              </a:rPr>
              <a:pPr/>
              <a:t>9</a:t>
            </a:fld>
            <a:endParaRPr lang="fr-FR" b="0">
              <a:latin typeface="Arial" charset="0"/>
            </a:endParaRPr>
          </a:p>
        </p:txBody>
      </p:sp>
      <p:pic>
        <p:nvPicPr>
          <p:cNvPr id="31746" name="Picture 5" descr="msc_force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38363"/>
            <a:ext cx="459263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Text Box 4"/>
              <p:cNvSpPr txBox="1">
                <a:spLocks noChangeArrowheads="1"/>
              </p:cNvSpPr>
              <p:nvPr/>
            </p:nvSpPr>
            <p:spPr bwMode="auto">
              <a:xfrm>
                <a:off x="620713" y="539750"/>
                <a:ext cx="5400675" cy="1492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i="1" dirty="0"/>
                  <a:t>V. Force image (effet Schottky).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Réduction de la hauteur de barrière vue par les électrons.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i="1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  <m:t>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mic Sans MS"/>
                          </a:rPr>
                          <m:t>𝑩𝒆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−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𝚫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i="1" dirty="0"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>
                    <a:sym typeface="Symbol" charset="0"/>
                  </a:rPr>
                  <a:t>Force créée par une charge fictive apparaissant dans le métal à l</a:t>
                </a:r>
                <a:r>
                  <a:rPr lang="ja-JP" altLang="fr-FR" i="1">
                    <a:sym typeface="Symbol" charset="0"/>
                  </a:rPr>
                  <a:t>’</a:t>
                </a:r>
                <a:r>
                  <a:rPr lang="fr-FR" altLang="ja-JP" i="1" dirty="0">
                    <a:sym typeface="Symbol" charset="0"/>
                  </a:rPr>
                  <a:t>approche d</a:t>
                </a:r>
                <a:r>
                  <a:rPr lang="ja-JP" altLang="fr-FR" i="1">
                    <a:sym typeface="Symbol" charset="0"/>
                  </a:rPr>
                  <a:t>’</a:t>
                </a:r>
                <a:r>
                  <a:rPr lang="fr-FR" altLang="ja-JP" i="1" dirty="0">
                    <a:sym typeface="Symbol" charset="0"/>
                  </a:rPr>
                  <a:t>un électron.</a:t>
                </a:r>
                <a:endParaRPr lang="fr-FR" i="1" dirty="0"/>
              </a:p>
            </p:txBody>
          </p:sp>
        </mc:Choice>
        <mc:Fallback xmlns="">
          <p:sp>
            <p:nvSpPr>
              <p:cNvPr id="3174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539750"/>
                <a:ext cx="5400675" cy="1492716"/>
              </a:xfrm>
              <a:prstGeom prst="rect">
                <a:avLst/>
              </a:prstGeom>
              <a:blipFill>
                <a:blip r:embed="rId4"/>
                <a:stretch>
                  <a:fillRect l="-704" t="-847" b="-33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Text Box 6"/>
              <p:cNvSpPr txBox="1">
                <a:spLocks noChangeArrowheads="1"/>
              </p:cNvSpPr>
              <p:nvPr/>
            </p:nvSpPr>
            <p:spPr bwMode="auto">
              <a:xfrm>
                <a:off x="620713" y="4826000"/>
                <a:ext cx="5688607" cy="3492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Force attractive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𝑭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=−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𝝅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𝒓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/>
                                    </a:rPr>
                                    <m:t>𝟐</m:t>
                                  </m:r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omic Sans M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i="1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i="1" dirty="0"/>
                  <a:t>Calcul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𝚫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i="1" dirty="0">
                    <a:sym typeface="Symbol" charset="0"/>
                  </a:rPr>
                  <a:t>.</a:t>
                </a:r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Travail résultant du déplacement de l</a:t>
                </a:r>
                <a:r>
                  <a:rPr lang="ja-JP" altLang="fr-FR" i="1"/>
                  <a:t>’</a:t>
                </a:r>
                <a:r>
                  <a:rPr lang="fr-FR" altLang="ja-JP" i="1" dirty="0"/>
                  <a:t>électron jusqu'en x</a:t>
                </a:r>
                <a:endParaRPr lang="fr-FR" i="1" dirty="0"/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𝑾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omic Sans MS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p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𝒅𝒖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𝟏𝟔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𝝅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𝒓</m:t>
                              </m:r>
                            </m:sub>
                          </m:s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fr-FR" i="1" dirty="0"/>
              </a:p>
              <a:p>
                <a:pPr>
                  <a:spcBef>
                    <a:spcPct val="50000"/>
                  </a:spcBef>
                </a:pPr>
                <a:r>
                  <a:rPr lang="fr-FR" i="1" dirty="0"/>
                  <a:t>D</a:t>
                </a:r>
                <a:r>
                  <a:rPr lang="ja-JP" altLang="fr-FR" i="1"/>
                  <a:t>’</a:t>
                </a:r>
                <a:r>
                  <a:rPr lang="fr-FR" altLang="ja-JP" i="1" dirty="0"/>
                  <a:t>où l</a:t>
                </a:r>
                <a:r>
                  <a:rPr lang="ja-JP" altLang="fr-FR" i="1"/>
                  <a:t>’</a:t>
                </a:r>
                <a:r>
                  <a:rPr lang="fr-FR" altLang="ja-JP" i="1" dirty="0"/>
                  <a:t>énergie potentielle totale vue par l</a:t>
                </a:r>
                <a:r>
                  <a:rPr lang="ja-JP" altLang="fr-FR" i="1"/>
                  <a:t>’</a:t>
                </a:r>
                <a:r>
                  <a:rPr lang="fr-FR" altLang="ja-JP" i="1" dirty="0"/>
                  <a:t>électron (</a:t>
                </a:r>
                <a:r>
                  <a:rPr lang="fr-FR" altLang="ja-JP" i="1" dirty="0" err="1"/>
                  <a:t>cf</a:t>
                </a:r>
                <a:r>
                  <a:rPr lang="fr-FR" altLang="ja-JP" i="1" dirty="0"/>
                  <a:t> figure):</a:t>
                </a:r>
              </a:p>
              <a:p>
                <a:pPr>
                  <a:spcBef>
                    <a:spcPct val="50000"/>
                  </a:spcBef>
                </a:pPr>
                <a:endParaRPr lang="fr-FR" i="1" dirty="0"/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𝒒𝑽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</a:rPr>
                                <m:t>𝑫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fr-FR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charset="0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𝟏𝟔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𝝅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mic Sans MS"/>
                                </a:rPr>
                                <m:t>𝒓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mic Sans MS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3174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713" y="4826000"/>
                <a:ext cx="5688607" cy="3492687"/>
              </a:xfrm>
              <a:prstGeom prst="rect">
                <a:avLst/>
              </a:prstGeom>
              <a:blipFill>
                <a:blip r:embed="rId5"/>
                <a:stretch>
                  <a:fillRect l="-668" t="-1087" b="-7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CC"/>
      </a:accent1>
      <a:accent2>
        <a:srgbClr val="66CCFF"/>
      </a:accent2>
      <a:accent3>
        <a:srgbClr val="FFFFFF"/>
      </a:accent3>
      <a:accent4>
        <a:srgbClr val="000000"/>
      </a:accent4>
      <a:accent5>
        <a:srgbClr val="E2FFE2"/>
      </a:accent5>
      <a:accent6>
        <a:srgbClr val="5CB9E7"/>
      </a:accent6>
      <a:hlink>
        <a:srgbClr val="FF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65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2561</Words>
  <Application>Microsoft Macintosh PowerPoint</Application>
  <PresentationFormat>Affichage à l'écran (4:3)</PresentationFormat>
  <Paragraphs>418</Paragraphs>
  <Slides>24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Cambria Math</vt:lpstr>
      <vt:lpstr>Comic Sans MS</vt:lpstr>
      <vt:lpstr>Lucida Grande</vt:lpstr>
      <vt:lpstr>Symbol</vt:lpstr>
      <vt:lpstr>Times New Roman</vt:lpstr>
      <vt:lpstr>Wingdings</vt:lpstr>
      <vt:lpstr>Modèle par défaut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I.E.M.N.  C.N.R.S.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D. Theron</dc:creator>
  <cp:lastModifiedBy>Didier Theron</cp:lastModifiedBy>
  <cp:revision>577</cp:revision>
  <cp:lastPrinted>2017-01-03T17:35:54Z</cp:lastPrinted>
  <dcterms:created xsi:type="dcterms:W3CDTF">2011-12-27T09:06:42Z</dcterms:created>
  <dcterms:modified xsi:type="dcterms:W3CDTF">2019-01-08T18:00:22Z</dcterms:modified>
</cp:coreProperties>
</file>