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57" r:id="rId4"/>
    <p:sldId id="272" r:id="rId5"/>
    <p:sldId id="258" r:id="rId6"/>
    <p:sldId id="259" r:id="rId7"/>
    <p:sldId id="281" r:id="rId8"/>
    <p:sldId id="260" r:id="rId9"/>
    <p:sldId id="273" r:id="rId10"/>
    <p:sldId id="270" r:id="rId11"/>
    <p:sldId id="261" r:id="rId12"/>
    <p:sldId id="262" r:id="rId13"/>
    <p:sldId id="263" r:id="rId14"/>
    <p:sldId id="268" r:id="rId15"/>
    <p:sldId id="279" r:id="rId16"/>
    <p:sldId id="278" r:id="rId17"/>
    <p:sldId id="267" r:id="rId18"/>
    <p:sldId id="266" r:id="rId19"/>
    <p:sldId id="271" r:id="rId20"/>
    <p:sldId id="269" r:id="rId21"/>
    <p:sldId id="276" r:id="rId22"/>
    <p:sldId id="275" r:id="rId2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5"/>
    <p:restoredTop sz="97611" autoAdjust="0"/>
  </p:normalViewPr>
  <p:slideViewPr>
    <p:cSldViewPr>
      <p:cViewPr varScale="1">
        <p:scale>
          <a:sx n="104" d="100"/>
          <a:sy n="104" d="100"/>
        </p:scale>
        <p:origin x="16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8C5A-D857-6E40-898E-B4097CC03DE7}" type="datetimeFigureOut">
              <a:rPr lang="fr-FR" smtClean="0"/>
              <a:t>08/01/2019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3344-A5F1-6B42-BF91-8C80ACB816B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65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429263-51C9-0348-90B6-4B6A8F7C70E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5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251E0D-C17B-B843-A874-4BDAD2C5B4D5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12AB3A-8B4C-0D49-9D49-6AD047325EE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720750-393D-984D-93EA-414C81965EC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DDD496-A033-F04C-A7EB-A210152EA3F1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4ED43D-F297-464D-800D-BF823EAC0B66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B98971-BE66-5448-B1F3-D97B1E2B6F78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C8DFD1-0718-3244-926F-DE1881729D3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C8DFD1-0718-3244-926F-DE1881729D3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90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70833C-E974-6E4D-B650-B91E40AEEF9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5DF2CA-74BE-BF47-88F0-5AC8BFFC7FDA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69AFA7-66AC-5F43-87B4-DE95D14E5CF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9CC0E-BB0F-7945-B95E-70AB390FFE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9DDC1-2D92-BF4F-AEB5-DF14ECEC5A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D27B-2A15-8D43-B25C-0981268BB7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1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69DA-FC72-3240-BE55-C42A79428A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6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C96D-A23E-D84D-B191-9F5E032A98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97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B378B-C09F-B049-A1B2-75A0251A10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78F2-789D-7F42-9D56-E51A0D910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09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FB7E-F42E-7046-AF24-626728D43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12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1F1E4-7CA3-524C-AFF2-DA2B3EA2E8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58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DC68-9891-6746-A5A2-48A055E3CC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1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A767-B6B3-5C46-9D20-1482443B43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3B32D-7DE5-1546-9F6B-7764AF0F70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omic Sans M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emf"/><Relationship Id="rId3" Type="http://schemas.openxmlformats.org/officeDocument/2006/relationships/image" Target="../media/image39.png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4F7FE2-735C-564B-A200-04EB8CA75DA8}" type="slidenum">
              <a:rPr lang="fr-FR" sz="1400"/>
              <a:pPr eaLnBrk="1" hangingPunct="1"/>
              <a:t>1</a:t>
            </a:fld>
            <a:endParaRPr lang="fr-FR" sz="1400"/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09600" y="274638"/>
            <a:ext cx="792162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>
                <a:latin typeface="Comic Sans MS" charset="0"/>
              </a:rPr>
              <a:t>Les hétérostructures et les nouvelles voies pour l’électronique.</a:t>
            </a:r>
          </a:p>
          <a:p>
            <a:pPr eaLnBrk="1" hangingPunct="1">
              <a:spcBef>
                <a:spcPct val="50000"/>
              </a:spcBef>
            </a:pPr>
            <a:r>
              <a:rPr lang="fr-FR" sz="1800" b="1" dirty="0">
                <a:latin typeface="Comic Sans MS" charset="0"/>
              </a:rPr>
              <a:t>I. Les hétérostructures de semi-conducteur.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I.1 Définition</a:t>
            </a:r>
          </a:p>
          <a:p>
            <a:pPr marL="622300" lvl="1" indent="-165100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Juxtaposition de 2 semi-conducteurs différents.</a:t>
            </a:r>
          </a:p>
          <a:p>
            <a:pPr marL="622300" lvl="1" indent="-165100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Développement du à l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introduction des semi-conducteurs III-V.</a:t>
            </a:r>
          </a:p>
          <a:p>
            <a:pPr lvl="2" eaLnBrk="1" hangingPunct="1">
              <a:spcBef>
                <a:spcPct val="50000"/>
              </a:spcBef>
              <a:buFont typeface="Comic Sans MS" charset="0"/>
              <a:buChar char="—"/>
            </a:pPr>
            <a:r>
              <a:rPr lang="fr-FR" sz="1400" b="1" dirty="0">
                <a:latin typeface="Comic Sans MS" charset="0"/>
              </a:rPr>
              <a:t>Binaires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Arséniés : </a:t>
            </a:r>
            <a:r>
              <a:rPr lang="fr-FR" sz="1400" b="1" dirty="0" err="1">
                <a:latin typeface="Comic Sans MS" charset="0"/>
              </a:rPr>
              <a:t>GaAs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AlAs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InAs</a:t>
            </a:r>
            <a:r>
              <a:rPr lang="fr-FR" sz="1400" b="1" dirty="0">
                <a:latin typeface="Comic Sans MS" charset="0"/>
              </a:rPr>
              <a:t>,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Phosphorés : </a:t>
            </a:r>
            <a:r>
              <a:rPr lang="fr-FR" sz="1400" b="1" dirty="0" err="1">
                <a:latin typeface="Comic Sans MS" charset="0"/>
              </a:rPr>
              <a:t>GaP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AlP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InP</a:t>
            </a:r>
            <a:r>
              <a:rPr lang="fr-FR" sz="1400" b="1" dirty="0">
                <a:latin typeface="Comic Sans MS" charset="0"/>
              </a:rPr>
              <a:t>.</a:t>
            </a:r>
          </a:p>
          <a:p>
            <a:pPr lvl="2" eaLnBrk="1" hangingPunct="1">
              <a:spcBef>
                <a:spcPct val="50000"/>
              </a:spcBef>
              <a:buFont typeface="Comic Sans MS" charset="0"/>
              <a:buChar char="—"/>
            </a:pPr>
            <a:r>
              <a:rPr lang="fr-FR" sz="1400" b="1" dirty="0">
                <a:latin typeface="Comic Sans MS" charset="0"/>
              </a:rPr>
              <a:t>Ternaires : </a:t>
            </a:r>
            <a:r>
              <a:rPr lang="fr-FR" sz="1400" b="1" dirty="0" err="1">
                <a:latin typeface="Comic Sans MS" charset="0"/>
              </a:rPr>
              <a:t>AlGaAs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GaInAs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GaInP</a:t>
            </a:r>
            <a:r>
              <a:rPr lang="fr-FR" sz="1400" b="1" dirty="0">
                <a:latin typeface="Comic Sans MS" charset="0"/>
              </a:rPr>
              <a:t>.</a:t>
            </a:r>
          </a:p>
          <a:p>
            <a:pPr lvl="2" eaLnBrk="1" hangingPunct="1">
              <a:spcBef>
                <a:spcPct val="50000"/>
              </a:spcBef>
              <a:buFont typeface="Comic Sans MS" charset="0"/>
              <a:buChar char="—"/>
            </a:pPr>
            <a:r>
              <a:rPr lang="fr-FR" sz="1400" b="1" dirty="0">
                <a:latin typeface="Comic Sans MS" charset="0"/>
              </a:rPr>
              <a:t>Quaternaires : </a:t>
            </a:r>
            <a:r>
              <a:rPr lang="fr-FR" sz="1400" b="1" dirty="0" err="1">
                <a:latin typeface="Comic Sans MS" charset="0"/>
              </a:rPr>
              <a:t>GaInAsP</a:t>
            </a:r>
            <a:r>
              <a:rPr lang="fr-FR" sz="1400" b="1" dirty="0">
                <a:latin typeface="Comic Sans MS" charset="0"/>
              </a:rPr>
              <a:t> (laser 1.55µm).</a:t>
            </a:r>
          </a:p>
          <a:p>
            <a:pPr marL="622300" lvl="1" indent="-165100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fr-FR" sz="1400" b="1" dirty="0">
                <a:latin typeface="Comic Sans MS" charset="0"/>
                <a:sym typeface="Symbol" charset="0"/>
              </a:rPr>
              <a:t>Alliage </a:t>
            </a:r>
            <a:r>
              <a:rPr lang="fr-FR" sz="1400" b="1" dirty="0" err="1">
                <a:latin typeface="Comic Sans MS" charset="0"/>
                <a:sym typeface="Symbol" charset="0"/>
              </a:rPr>
              <a:t>SiGe</a:t>
            </a:r>
            <a:endParaRPr lang="fr-FR" sz="1400" b="1" dirty="0">
              <a:latin typeface="Comic Sans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  <a:buFont typeface="Symbol" charset="0"/>
              <a:buNone/>
            </a:pPr>
            <a:endParaRPr lang="fr-FR" sz="1400" b="1" dirty="0">
              <a:latin typeface="Comic Sans MS" charset="0"/>
              <a:sym typeface="Symbol" charset="0"/>
            </a:endParaRPr>
          </a:p>
          <a:p>
            <a:pPr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600" b="1" dirty="0">
                <a:latin typeface="Comic Sans MS" charset="0"/>
                <a:sym typeface="Symbol" charset="0"/>
              </a:rPr>
              <a:t>I.2 Intérêt.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</a:rPr>
              <a:t>Variation des paramètres caractéristiques des semi-conducteurs.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Bande interdite.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Mobilité des porteurs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</a:rPr>
              <a:t>Indice de réfraction.</a:t>
            </a:r>
          </a:p>
          <a:p>
            <a:pPr lvl="1"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 Optimisation des composants micro et optoélectroniques.</a:t>
            </a:r>
          </a:p>
          <a:p>
            <a:pPr lvl="1"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 Nouveaux composants</a:t>
            </a:r>
          </a:p>
        </p:txBody>
      </p:sp>
      <p:pic>
        <p:nvPicPr>
          <p:cNvPr id="14339" name="Picture 5" descr="ling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66950"/>
            <a:ext cx="179228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waf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06429"/>
            <a:ext cx="1905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BDE8B8-E048-C948-8F54-D57DE971057C}" type="slidenum">
              <a:rPr lang="fr-FR" sz="1400"/>
              <a:pPr eaLnBrk="1" hangingPunct="1"/>
              <a:t>10</a:t>
            </a:fld>
            <a:endParaRPr lang="fr-FR" sz="140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260648"/>
            <a:ext cx="7989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/>
            <a:r>
              <a:rPr lang="fr-FR" sz="1600" b="1" dirty="0">
                <a:latin typeface="Comic Sans MS" charset="0"/>
                <a:ea typeface="Comic Sans MS" charset="0"/>
                <a:cs typeface="Comic Sans MS" charset="0"/>
              </a:rPr>
              <a:t>I.6.2 Exemple 2: Systèmes d</a:t>
            </a:r>
            <a:r>
              <a:rPr lang="ja-JP" altLang="fr-FR" sz="1600" b="1" dirty="0"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fr-FR" altLang="ja-JP" sz="1600" b="1" dirty="0">
                <a:latin typeface="Comic Sans MS" charset="0"/>
                <a:ea typeface="Comic Sans MS" charset="0"/>
                <a:cs typeface="Comic Sans MS" charset="0"/>
              </a:rPr>
              <a:t>électrons à 2 dimensions</a:t>
            </a:r>
          </a:p>
          <a:p>
            <a:pPr marL="342900" indent="-342900" algn="just"/>
            <a:endParaRPr lang="fr-FR" sz="1400" b="1" dirty="0">
              <a:latin typeface="Comic Sans MS" charset="0"/>
            </a:endParaRPr>
          </a:p>
          <a:p>
            <a:pPr marL="342900" indent="-342900" algn="just"/>
            <a:r>
              <a:rPr lang="fr-FR" sz="1400" b="1" dirty="0">
                <a:latin typeface="Comic Sans MS" charset="0"/>
              </a:rPr>
              <a:t>	=&gt; transistor à hétérostructure (HEMT), transistor MOS</a:t>
            </a:r>
          </a:p>
        </p:txBody>
      </p:sp>
      <p:sp>
        <p:nvSpPr>
          <p:cNvPr id="28688" name="Line 3"/>
          <p:cNvSpPr>
            <a:spLocks noChangeShapeType="1"/>
          </p:cNvSpPr>
          <p:nvPr/>
        </p:nvSpPr>
        <p:spPr bwMode="auto">
          <a:xfrm>
            <a:off x="4716016" y="2590800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9" name="Freeform 4"/>
          <p:cNvSpPr>
            <a:spLocks/>
          </p:cNvSpPr>
          <p:nvPr/>
        </p:nvSpPr>
        <p:spPr bwMode="auto">
          <a:xfrm>
            <a:off x="5868143" y="2133600"/>
            <a:ext cx="834753" cy="474663"/>
          </a:xfrm>
          <a:custGeom>
            <a:avLst/>
            <a:gdLst>
              <a:gd name="T0" fmla="*/ 0 w 720"/>
              <a:gd name="T1" fmla="*/ 288 h 299"/>
              <a:gd name="T2" fmla="*/ 368 w 720"/>
              <a:gd name="T3" fmla="*/ 251 h 299"/>
              <a:gd name="T4" fmla="*/ 720 w 720"/>
              <a:gd name="T5" fmla="*/ 0 h 299"/>
              <a:gd name="T6" fmla="*/ 0 60000 65536"/>
              <a:gd name="T7" fmla="*/ 0 60000 65536"/>
              <a:gd name="T8" fmla="*/ 0 60000 65536"/>
              <a:gd name="T9" fmla="*/ 0 w 720"/>
              <a:gd name="T10" fmla="*/ 0 h 299"/>
              <a:gd name="T11" fmla="*/ 720 w 720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99">
                <a:moveTo>
                  <a:pt x="0" y="288"/>
                </a:moveTo>
                <a:cubicBezTo>
                  <a:pt x="61" y="282"/>
                  <a:pt x="248" y="299"/>
                  <a:pt x="368" y="251"/>
                </a:cubicBezTo>
                <a:cubicBezTo>
                  <a:pt x="488" y="203"/>
                  <a:pt x="647" y="52"/>
                  <a:pt x="72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0" name="Line 5"/>
          <p:cNvSpPr>
            <a:spLocks noChangeShapeType="1"/>
          </p:cNvSpPr>
          <p:nvPr/>
        </p:nvSpPr>
        <p:spPr bwMode="auto">
          <a:xfrm>
            <a:off x="6702897" y="21336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1" name="Freeform 6"/>
          <p:cNvSpPr>
            <a:spLocks/>
          </p:cNvSpPr>
          <p:nvPr/>
        </p:nvSpPr>
        <p:spPr bwMode="auto">
          <a:xfrm>
            <a:off x="6701310" y="2227263"/>
            <a:ext cx="1901551" cy="838200"/>
          </a:xfrm>
          <a:custGeom>
            <a:avLst/>
            <a:gdLst>
              <a:gd name="T0" fmla="*/ 1942 w 1942"/>
              <a:gd name="T1" fmla="*/ 0 h 528"/>
              <a:gd name="T2" fmla="*/ 873 w 1942"/>
              <a:gd name="T3" fmla="*/ 131 h 528"/>
              <a:gd name="T4" fmla="*/ 352 w 1942"/>
              <a:gd name="T5" fmla="*/ 277 h 528"/>
              <a:gd name="T6" fmla="*/ 0 w 1942"/>
              <a:gd name="T7" fmla="*/ 528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942"/>
              <a:gd name="T13" fmla="*/ 0 h 528"/>
              <a:gd name="T14" fmla="*/ 1942 w 194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2" h="528">
                <a:moveTo>
                  <a:pt x="1942" y="0"/>
                </a:moveTo>
                <a:cubicBezTo>
                  <a:pt x="1764" y="22"/>
                  <a:pt x="1138" y="85"/>
                  <a:pt x="873" y="131"/>
                </a:cubicBezTo>
                <a:cubicBezTo>
                  <a:pt x="608" y="177"/>
                  <a:pt x="498" y="211"/>
                  <a:pt x="352" y="277"/>
                </a:cubicBezTo>
                <a:cubicBezTo>
                  <a:pt x="206" y="343"/>
                  <a:pt x="73" y="476"/>
                  <a:pt x="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3" name="Freeform 9"/>
          <p:cNvSpPr>
            <a:spLocks/>
          </p:cNvSpPr>
          <p:nvPr/>
        </p:nvSpPr>
        <p:spPr bwMode="auto">
          <a:xfrm>
            <a:off x="5868143" y="5097939"/>
            <a:ext cx="834753" cy="474663"/>
          </a:xfrm>
          <a:custGeom>
            <a:avLst/>
            <a:gdLst>
              <a:gd name="T0" fmla="*/ 0 w 720"/>
              <a:gd name="T1" fmla="*/ 288 h 299"/>
              <a:gd name="T2" fmla="*/ 368 w 720"/>
              <a:gd name="T3" fmla="*/ 251 h 299"/>
              <a:gd name="T4" fmla="*/ 720 w 720"/>
              <a:gd name="T5" fmla="*/ 0 h 299"/>
              <a:gd name="T6" fmla="*/ 0 60000 65536"/>
              <a:gd name="T7" fmla="*/ 0 60000 65536"/>
              <a:gd name="T8" fmla="*/ 0 60000 65536"/>
              <a:gd name="T9" fmla="*/ 0 w 720"/>
              <a:gd name="T10" fmla="*/ 0 h 299"/>
              <a:gd name="T11" fmla="*/ 720 w 720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99">
                <a:moveTo>
                  <a:pt x="0" y="288"/>
                </a:moveTo>
                <a:cubicBezTo>
                  <a:pt x="61" y="282"/>
                  <a:pt x="248" y="299"/>
                  <a:pt x="368" y="251"/>
                </a:cubicBezTo>
                <a:cubicBezTo>
                  <a:pt x="488" y="203"/>
                  <a:pt x="647" y="52"/>
                  <a:pt x="72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4" name="Line 10"/>
          <p:cNvSpPr>
            <a:spLocks noChangeShapeType="1"/>
          </p:cNvSpPr>
          <p:nvPr/>
        </p:nvSpPr>
        <p:spPr bwMode="auto">
          <a:xfrm>
            <a:off x="6702897" y="4564539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5" name="Line 13"/>
          <p:cNvSpPr>
            <a:spLocks noChangeShapeType="1"/>
          </p:cNvSpPr>
          <p:nvPr/>
        </p:nvSpPr>
        <p:spPr bwMode="auto">
          <a:xfrm>
            <a:off x="4716016" y="2708920"/>
            <a:ext cx="396044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6" name="Rectangle 15"/>
          <p:cNvSpPr>
            <a:spLocks noChangeArrowheads="1"/>
          </p:cNvSpPr>
          <p:nvPr/>
        </p:nvSpPr>
        <p:spPr bwMode="auto">
          <a:xfrm>
            <a:off x="6805501" y="1466200"/>
            <a:ext cx="15829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omic Sans MS" charset="0"/>
              </a:rPr>
              <a:t>Gaz quasi-bidimensionnel d'électrons</a:t>
            </a:r>
          </a:p>
        </p:txBody>
      </p:sp>
      <p:sp>
        <p:nvSpPr>
          <p:cNvPr id="28697" name="Line 16"/>
          <p:cNvSpPr>
            <a:spLocks noChangeShapeType="1"/>
          </p:cNvSpPr>
          <p:nvPr/>
        </p:nvSpPr>
        <p:spPr bwMode="auto">
          <a:xfrm flipH="1">
            <a:off x="6732240" y="2204864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99" name="Freeform 20"/>
          <p:cNvSpPr>
            <a:spLocks/>
          </p:cNvSpPr>
          <p:nvPr/>
        </p:nvSpPr>
        <p:spPr bwMode="auto">
          <a:xfrm>
            <a:off x="6702897" y="3733800"/>
            <a:ext cx="1901551" cy="838200"/>
          </a:xfrm>
          <a:custGeom>
            <a:avLst/>
            <a:gdLst>
              <a:gd name="T0" fmla="*/ 1942 w 1942"/>
              <a:gd name="T1" fmla="*/ 0 h 528"/>
              <a:gd name="T2" fmla="*/ 873 w 1942"/>
              <a:gd name="T3" fmla="*/ 131 h 528"/>
              <a:gd name="T4" fmla="*/ 352 w 1942"/>
              <a:gd name="T5" fmla="*/ 277 h 528"/>
              <a:gd name="T6" fmla="*/ 0 w 1942"/>
              <a:gd name="T7" fmla="*/ 528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1942"/>
              <a:gd name="T13" fmla="*/ 0 h 528"/>
              <a:gd name="T14" fmla="*/ 1942 w 1942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2" h="528">
                <a:moveTo>
                  <a:pt x="1942" y="0"/>
                </a:moveTo>
                <a:cubicBezTo>
                  <a:pt x="1764" y="22"/>
                  <a:pt x="1138" y="85"/>
                  <a:pt x="873" y="131"/>
                </a:cubicBezTo>
                <a:cubicBezTo>
                  <a:pt x="608" y="177"/>
                  <a:pt x="498" y="211"/>
                  <a:pt x="352" y="277"/>
                </a:cubicBezTo>
                <a:cubicBezTo>
                  <a:pt x="206" y="343"/>
                  <a:pt x="73" y="476"/>
                  <a:pt x="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0" name="Rectangle 21"/>
          <p:cNvSpPr>
            <a:spLocks noChangeArrowheads="1"/>
          </p:cNvSpPr>
          <p:nvPr/>
        </p:nvSpPr>
        <p:spPr bwMode="auto">
          <a:xfrm>
            <a:off x="6156176" y="692696"/>
            <a:ext cx="99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omic Sans MS" charset="0"/>
              </a:rPr>
              <a:t>Zone désertée (chargée &gt;0)</a:t>
            </a:r>
          </a:p>
        </p:txBody>
      </p:sp>
      <p:sp>
        <p:nvSpPr>
          <p:cNvPr id="28677" name="Text Box 23"/>
          <p:cNvSpPr txBox="1">
            <a:spLocks noChangeArrowheads="1"/>
          </p:cNvSpPr>
          <p:nvPr/>
        </p:nvSpPr>
        <p:spPr bwMode="auto">
          <a:xfrm>
            <a:off x="4118992" y="2438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C</a:t>
            </a:r>
            <a:endParaRPr lang="en-GB" sz="1400">
              <a:latin typeface="Comic Sans MS" charset="0"/>
            </a:endParaRPr>
          </a:p>
        </p:txBody>
      </p:sp>
      <p:sp>
        <p:nvSpPr>
          <p:cNvPr id="28678" name="Text Box 24"/>
          <p:cNvSpPr txBox="1">
            <a:spLocks noChangeArrowheads="1"/>
          </p:cNvSpPr>
          <p:nvPr/>
        </p:nvSpPr>
        <p:spPr bwMode="auto">
          <a:xfrm>
            <a:off x="4118992" y="54102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V</a:t>
            </a:r>
            <a:endParaRPr lang="en-GB" sz="1400">
              <a:latin typeface="Comic Sans MS" charset="0"/>
            </a:endParaRPr>
          </a:p>
        </p:txBody>
      </p:sp>
      <p:sp>
        <p:nvSpPr>
          <p:cNvPr id="28686" name="Line 29"/>
          <p:cNvSpPr>
            <a:spLocks noChangeShapeType="1"/>
          </p:cNvSpPr>
          <p:nvPr/>
        </p:nvSpPr>
        <p:spPr bwMode="auto">
          <a:xfrm>
            <a:off x="6740997" y="28575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8687" name="Oval 30"/>
          <p:cNvSpPr>
            <a:spLocks noChangeArrowheads="1"/>
          </p:cNvSpPr>
          <p:nvPr/>
        </p:nvSpPr>
        <p:spPr bwMode="auto">
          <a:xfrm>
            <a:off x="6702897" y="2819400"/>
            <a:ext cx="152400" cy="76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8680" name="Text Box 33"/>
          <p:cNvSpPr txBox="1">
            <a:spLocks noChangeArrowheads="1"/>
          </p:cNvSpPr>
          <p:nvPr/>
        </p:nvSpPr>
        <p:spPr bwMode="auto">
          <a:xfrm>
            <a:off x="6398097" y="2438400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/>
              <a:t>+</a:t>
            </a:r>
          </a:p>
        </p:txBody>
      </p:sp>
      <p:sp>
        <p:nvSpPr>
          <p:cNvPr id="28684" name="Line 46"/>
          <p:cNvSpPr>
            <a:spLocks noChangeShapeType="1"/>
          </p:cNvSpPr>
          <p:nvPr/>
        </p:nvSpPr>
        <p:spPr bwMode="auto">
          <a:xfrm>
            <a:off x="6817197" y="29337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28685" name="Oval 47"/>
          <p:cNvSpPr>
            <a:spLocks noChangeArrowheads="1"/>
          </p:cNvSpPr>
          <p:nvPr/>
        </p:nvSpPr>
        <p:spPr bwMode="auto">
          <a:xfrm>
            <a:off x="6779097" y="2895600"/>
            <a:ext cx="152400" cy="76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8682" name="Text Box 48"/>
          <p:cNvSpPr txBox="1">
            <a:spLocks noChangeArrowheads="1"/>
          </p:cNvSpPr>
          <p:nvPr/>
        </p:nvSpPr>
        <p:spPr bwMode="auto">
          <a:xfrm>
            <a:off x="6550497" y="230187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/>
              <a:t>+</a:t>
            </a:r>
          </a:p>
        </p:txBody>
      </p:sp>
      <p:sp>
        <p:nvSpPr>
          <p:cNvPr id="28683" name="Text Box 50"/>
          <p:cNvSpPr txBox="1">
            <a:spLocks noChangeArrowheads="1"/>
          </p:cNvSpPr>
          <p:nvPr/>
        </p:nvSpPr>
        <p:spPr bwMode="auto">
          <a:xfrm>
            <a:off x="4118992" y="2667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F</a:t>
            </a:r>
            <a:endParaRPr lang="en-GB" sz="1400">
              <a:latin typeface="Comic Sans MS" charset="0"/>
            </a:endParaRPr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4716016" y="5547235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H="1">
            <a:off x="6516216" y="1700808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1187624" y="2564904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632520" y="1772488"/>
            <a:ext cx="22581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Comic Sans MS" charset="0"/>
              </a:rPr>
              <a:t>Semi-conducteur à grande largeur de bande interdite dopé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11560" y="245665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C</a:t>
            </a:r>
            <a:endParaRPr lang="en-GB" sz="1400">
              <a:latin typeface="Comic Sans MS" charset="0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611560" y="542845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V</a:t>
            </a:r>
            <a:endParaRPr lang="en-GB" sz="1400">
              <a:latin typeface="Comic Sans MS" charset="0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611560" y="2685256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latin typeface="Comic Sans MS" charset="0"/>
              </a:rPr>
              <a:t>E</a:t>
            </a:r>
            <a:r>
              <a:rPr lang="en-GB" sz="1400" baseline="-25000">
                <a:latin typeface="Comic Sans MS" charset="0"/>
              </a:rPr>
              <a:t>F</a:t>
            </a:r>
            <a:endParaRPr lang="en-GB" sz="1400">
              <a:latin typeface="Comic Sans MS" charset="0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1187624" y="5565491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2339752" y="3481006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>
            <a:off x="2339752" y="5023177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2339752" y="2564904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2339752" y="5023177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2374775" y="3212976"/>
            <a:ext cx="19812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Comic Sans MS" charset="0"/>
              </a:rPr>
              <a:t>Semi-conducteur à petite largeur de bande interdite non dopé</a:t>
            </a: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>
            <a:off x="1187624" y="2708920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>
            <a:off x="2339752" y="4293096"/>
            <a:ext cx="115212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332061" y="6148536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>
                <a:latin typeface="Comic Sans MS" charset="0"/>
              </a:rPr>
              <a:t>(a) Alignement des bandes (Anderson)	(b) Equilibre thermodynamique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DB59C3-A0EC-814B-A8D5-0D99EB1F91DE}" type="slidenum">
              <a:rPr lang="fr-FR" sz="1400"/>
              <a:pPr eaLnBrk="1" hangingPunct="1"/>
              <a:t>11</a:t>
            </a:fld>
            <a:endParaRPr lang="fr-FR" sz="1400"/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2700338" y="6021288"/>
            <a:ext cx="3701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 err="1">
                <a:latin typeface="Comic Sans MS" charset="0"/>
              </a:rPr>
              <a:t>Lattice</a:t>
            </a:r>
            <a:r>
              <a:rPr lang="fr-FR" sz="1400" b="1" dirty="0">
                <a:latin typeface="Comic Sans MS" charset="0"/>
              </a:rPr>
              <a:t> constant = paramètre de maille.</a:t>
            </a:r>
          </a:p>
          <a:p>
            <a:r>
              <a:rPr lang="fr-FR" sz="1400" b="1" dirty="0">
                <a:latin typeface="Comic Sans MS" charset="0"/>
              </a:rPr>
              <a:t>Band gap : bande interdite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614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fr-FR" sz="18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 « carte du monde » des semi-conducteurs</a:t>
            </a:r>
            <a:endParaRPr lang="en-GB" sz="1800" i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7ECFA5-AA3F-614A-8F38-F155B940E236}" type="slidenum">
              <a:rPr lang="fr-FR" sz="1400"/>
              <a:pPr eaLnBrk="1" hangingPunct="1"/>
              <a:t>12</a:t>
            </a:fld>
            <a:endParaRPr lang="fr-FR" sz="1400"/>
          </a:p>
        </p:txBody>
      </p:sp>
      <p:pic>
        <p:nvPicPr>
          <p:cNvPr id="32770" name="Picture 2" descr="carte_semi_conducteu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765175"/>
            <a:ext cx="82835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1800" i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Une carte élargie aux antimoniures</a:t>
            </a:r>
            <a:endParaRPr lang="en-GB" sz="1800" i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601353-FD7E-5F40-9DFC-E71E0CF48710}" type="slidenum">
              <a:rPr lang="fr-FR" sz="1400"/>
              <a:pPr eaLnBrk="1" hangingPunct="1"/>
              <a:t>13</a:t>
            </a:fld>
            <a:endParaRPr lang="fr-FR" sz="1400"/>
          </a:p>
        </p:txBody>
      </p:sp>
      <p:pic>
        <p:nvPicPr>
          <p:cNvPr id="34818" name="Picture 2" descr="carte_semi_conducteur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49275"/>
            <a:ext cx="82835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LED_Con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066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/>
          <a:lstStyle/>
          <a:p>
            <a:pPr eaLnBrk="1" hangingPunct="1"/>
            <a:r>
              <a:rPr lang="fr-FR" sz="1800" i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 carte des nitrures d</a:t>
            </a:r>
            <a:r>
              <a:rPr lang="ja-JP" altLang="fr-FR" sz="1800" i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sz="1800" i="1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éléments III</a:t>
            </a:r>
            <a:endParaRPr lang="en-GB" sz="1800" i="1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fr-FR" sz="1800" dirty="0">
                <a:latin typeface="Comic Sans MS" charset="0"/>
                <a:ea typeface="ＭＳ Ｐゴシック" charset="0"/>
                <a:cs typeface="ＭＳ Ｐゴシック" charset="0"/>
              </a:rPr>
              <a:t>II. Les nouvelles voies pour l’électronique</a:t>
            </a:r>
          </a:p>
        </p:txBody>
      </p:sp>
      <p:sp>
        <p:nvSpPr>
          <p:cNvPr id="3789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FECF65-4119-F94C-A906-E52263F61BFD}" type="slidenum">
              <a:rPr lang="fr-FR" sz="1400"/>
              <a:pPr eaLnBrk="1" hangingPunct="1"/>
              <a:t>14</a:t>
            </a:fld>
            <a:endParaRPr lang="fr-FR" sz="1400"/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609600" y="836712"/>
            <a:ext cx="7989888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latin typeface="Comic Sans MS" charset="0"/>
              </a:rPr>
              <a:t>II.1 Nouveaux matériaux, nouvelles formes de matériaux</a:t>
            </a:r>
            <a:endParaRPr lang="fr-FR" b="1" kern="0" dirty="0">
              <a:solidFill>
                <a:srgbClr val="000000"/>
              </a:solidFill>
              <a:latin typeface="Comic Sans MS" charset="0"/>
            </a:endParaRPr>
          </a:p>
          <a:p>
            <a:pPr algn="just">
              <a:spcBef>
                <a:spcPct val="50000"/>
              </a:spcBef>
            </a:pPr>
            <a:r>
              <a:rPr lang="fr-FR" b="1" kern="0" dirty="0">
                <a:solidFill>
                  <a:srgbClr val="000000"/>
                </a:solidFill>
                <a:latin typeface="Comic Sans MS" charset="0"/>
              </a:rPr>
              <a:t>II.1.a Nouveaux matériaux: vers une diversification et une intégration</a:t>
            </a:r>
            <a:endParaRPr lang="fr-FR" sz="1600" b="1" dirty="0">
              <a:latin typeface="Comic Sans MS" charset="0"/>
            </a:endParaRPr>
          </a:p>
          <a:p>
            <a:pPr marL="285750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Semi-conducteurs à large bande interdite</a:t>
            </a:r>
          </a:p>
          <a:p>
            <a:pPr marL="342900" indent="-342900" algn="just">
              <a:spcBef>
                <a:spcPct val="50000"/>
              </a:spcBef>
              <a:buFont typeface="Arial" charset="0"/>
              <a:buNone/>
            </a:pPr>
            <a:r>
              <a:rPr lang="fr-FR" sz="1600" b="1" dirty="0">
                <a:latin typeface="Comic Sans MS" charset="0"/>
              </a:rPr>
              <a:t>	Une nouvelle classe de semi-conducteurs aux applications très nombreuses: GaN est</a:t>
            </a:r>
            <a:r>
              <a:rPr lang="fr-FR" altLang="ja-JP" sz="1600" b="1" dirty="0">
                <a:latin typeface="Comic Sans MS" charset="0"/>
              </a:rPr>
              <a:t> le second semi-conducteur produit industriellement après le Si</a:t>
            </a:r>
          </a:p>
          <a:p>
            <a:pPr marL="800100" lvl="1" indent="-342900" algn="just">
              <a:spcBef>
                <a:spcPct val="50000"/>
              </a:spcBef>
              <a:buFont typeface="Wingdings" charset="0"/>
              <a:buChar char="Ø"/>
            </a:pPr>
            <a:r>
              <a:rPr lang="fr-FR" sz="1600" b="1" dirty="0">
                <a:latin typeface="Comic Sans MS" charset="0"/>
              </a:rPr>
              <a:t>Composants hyperfréquence de forte puissance (transistors)</a:t>
            </a:r>
          </a:p>
          <a:p>
            <a:pPr marL="800100" lvl="1" indent="-342900" algn="just">
              <a:spcBef>
                <a:spcPct val="50000"/>
              </a:spcBef>
              <a:buFont typeface="Wingdings" charset="0"/>
              <a:buChar char="Ø"/>
            </a:pPr>
            <a:r>
              <a:rPr lang="fr-FR" sz="1600" b="1" dirty="0">
                <a:latin typeface="Comic Sans MS" charset="0"/>
              </a:rPr>
              <a:t>Composants </a:t>
            </a:r>
            <a:r>
              <a:rPr lang="fr-FR" sz="1600" b="1" dirty="0" err="1">
                <a:latin typeface="Comic Sans MS" charset="0"/>
              </a:rPr>
              <a:t>HEMTs</a:t>
            </a:r>
            <a:r>
              <a:rPr lang="fr-FR" sz="1600" b="1" dirty="0">
                <a:latin typeface="Comic Sans MS" charset="0"/>
              </a:rPr>
              <a:t> nanométriques</a:t>
            </a:r>
          </a:p>
          <a:p>
            <a:pPr marL="800100" lvl="1" indent="-342900" algn="just">
              <a:spcBef>
                <a:spcPct val="50000"/>
              </a:spcBef>
              <a:buFont typeface="Wingdings" charset="0"/>
              <a:buChar char="Ø"/>
            </a:pPr>
            <a:r>
              <a:rPr lang="fr-FR" sz="1600" b="1" dirty="0">
                <a:latin typeface="Comic Sans MS" charset="0"/>
              </a:rPr>
              <a:t>Cathodes froides (=&gt; tubes électroniques miniatures)</a:t>
            </a:r>
          </a:p>
          <a:p>
            <a:pPr marL="800100" lvl="1" indent="-342900" algn="just">
              <a:spcBef>
                <a:spcPct val="50000"/>
              </a:spcBef>
              <a:buFont typeface="Wingdings" charset="0"/>
              <a:buChar char="Ø"/>
            </a:pPr>
            <a:r>
              <a:rPr lang="fr-FR" sz="1600" b="1" dirty="0">
                <a:latin typeface="Comic Sans MS" charset="0"/>
              </a:rPr>
              <a:t>Capteurs pour environnement extr</a:t>
            </a:r>
            <a:r>
              <a:rPr lang="fr-FR" altLang="ja-JP" sz="1600" b="1" dirty="0">
                <a:latin typeface="Comic Sans MS" charset="0"/>
              </a:rPr>
              <a:t>êmes (haute température, haute énergie, bio)</a:t>
            </a:r>
          </a:p>
          <a:p>
            <a:pPr marL="800100" lvl="1" indent="-342900" algn="just">
              <a:spcBef>
                <a:spcPct val="50000"/>
              </a:spcBef>
              <a:buFont typeface="Wingdings" charset="0"/>
              <a:buChar char="Ø"/>
            </a:pPr>
            <a:r>
              <a:rPr lang="fr-FR" altLang="ja-JP" sz="1600" b="1" dirty="0">
                <a:latin typeface="Comic Sans MS" charset="0"/>
              </a:rPr>
              <a:t>Microsystèmes électromécaniques (MEMS) alliant les avantages des propriétés conductrices des semi-conducteurs et les propriétés piézoélectriques du semi-conducteur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diversification des matériaux pour l’électronique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4FB7E-F42E-7046-AF24-626728D433AE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100392" cy="50639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56579" y="6309320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/>
              <a:t>Source: Fraunhofer ISC </a:t>
            </a:r>
          </a:p>
        </p:txBody>
      </p:sp>
    </p:spTree>
    <p:extLst>
      <p:ext uri="{BB962C8B-B14F-4D97-AF65-F5344CB8AC3E}">
        <p14:creationId xmlns:p14="http://schemas.microsoft.com/office/powerpoint/2010/main" val="261274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4FB7E-F42E-7046-AF24-626728D433A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548680"/>
            <a:ext cx="798988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lvl="1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Oxydes : un ensemble de matériaux à explorer pour leurs propriétés électroniques (ZnO, HfO</a:t>
            </a:r>
            <a:r>
              <a:rPr lang="fr-FR" sz="1600" b="1" baseline="-25000" dirty="0">
                <a:latin typeface="Comic Sans MS" charset="0"/>
              </a:rPr>
              <a:t>2</a:t>
            </a:r>
            <a:r>
              <a:rPr lang="fr-FR" sz="1600" b="1" dirty="0">
                <a:latin typeface="Comic Sans MS" charset="0"/>
              </a:rPr>
              <a:t>, BiFeO</a:t>
            </a:r>
            <a:r>
              <a:rPr lang="fr-FR" sz="1600" b="1" baseline="-25000" dirty="0">
                <a:latin typeface="Comic Sans MS" charset="0"/>
              </a:rPr>
              <a:t>3</a:t>
            </a:r>
            <a:r>
              <a:rPr lang="fr-FR" sz="1600" b="1" dirty="0">
                <a:latin typeface="Comic Sans MS" charset="0"/>
              </a:rPr>
              <a:t>, PZT…)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Supraconductivité, Magnétorésistance, </a:t>
            </a:r>
            <a:r>
              <a:rPr lang="fr-FR" sz="1600" b="1" dirty="0" err="1">
                <a:latin typeface="Comic Sans MS" charset="0"/>
              </a:rPr>
              <a:t>Multiferroïques</a:t>
            </a:r>
            <a:endParaRPr lang="fr-FR" sz="1600" b="1" dirty="0">
              <a:latin typeface="Comic Sans MS" charset="0"/>
            </a:endParaRP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Semi-métaux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Ferro-piézoélectriques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Effets thermoélectrique, magnétocalorique géants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Transitions résistif/isolant, Isolants topologiques</a:t>
            </a:r>
          </a:p>
          <a:p>
            <a:pPr marL="285750" indent="-285750" algn="just">
              <a:spcBef>
                <a:spcPct val="50000"/>
              </a:spcBef>
              <a:buFont typeface="Wingdings" charset="2"/>
              <a:buChar char="§"/>
            </a:pPr>
            <a:endParaRPr lang="fr-FR" sz="1600" b="1" dirty="0">
              <a:latin typeface="Comic Sans MS" charset="0"/>
            </a:endParaRPr>
          </a:p>
          <a:p>
            <a:pPr marL="285750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Semi-conducteurs organiques ou organométalliques: pour une électronique souple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 err="1">
                <a:latin typeface="Comic Sans MS" charset="0"/>
              </a:rPr>
              <a:t>Pentacène</a:t>
            </a:r>
            <a:r>
              <a:rPr lang="fr-FR" sz="1600" b="1" dirty="0">
                <a:latin typeface="Comic Sans MS" charset="0"/>
              </a:rPr>
              <a:t>, </a:t>
            </a:r>
            <a:r>
              <a:rPr lang="fr-FR" sz="1600" b="1" dirty="0" err="1">
                <a:latin typeface="Comic Sans MS" charset="0"/>
              </a:rPr>
              <a:t>perovskites</a:t>
            </a:r>
            <a:endParaRPr lang="fr-FR" sz="1600" b="1" dirty="0">
              <a:latin typeface="Comic Sans MS" charset="0"/>
            </a:endParaRP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Graphène, matériaux bidimensionnels 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Couches moléculaires auto-assemblées </a:t>
            </a:r>
          </a:p>
          <a:p>
            <a:pPr marL="742950" lvl="1" indent="-285750" algn="just">
              <a:spcBef>
                <a:spcPct val="50000"/>
              </a:spcBef>
              <a:buFontTx/>
              <a:buChar char="-"/>
            </a:pPr>
            <a:endParaRPr lang="fr-FR" sz="1600" b="1" dirty="0">
              <a:latin typeface="Comic Sans MS" charset="0"/>
            </a:endParaRPr>
          </a:p>
          <a:p>
            <a:pPr marL="285750" lvl="1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Autres alliages</a:t>
            </a:r>
          </a:p>
          <a:p>
            <a:pPr marL="742950" lvl="2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Cu(</a:t>
            </a:r>
            <a:r>
              <a:rPr lang="fr-FR" sz="1600" b="1" dirty="0" err="1">
                <a:latin typeface="Comic Sans MS" charset="0"/>
              </a:rPr>
              <a:t>Ga,In</a:t>
            </a:r>
            <a:r>
              <a:rPr lang="fr-FR" sz="1600" b="1" dirty="0">
                <a:latin typeface="Comic Sans MS" charset="0"/>
              </a:rPr>
              <a:t>)Se</a:t>
            </a:r>
            <a:r>
              <a:rPr lang="fr-FR" sz="1600" b="1" baseline="-25000" dirty="0">
                <a:latin typeface="Comic Sans MS" charset="0"/>
              </a:rPr>
              <a:t>2</a:t>
            </a:r>
            <a:r>
              <a:rPr lang="fr-FR" sz="1600" b="1" dirty="0">
                <a:latin typeface="Comic Sans MS" charset="0"/>
              </a:rPr>
              <a:t> (absorbant mince et flexible pour cellules solaires)</a:t>
            </a:r>
          </a:p>
          <a:p>
            <a:pPr marL="742950" lvl="2" indent="-285750" algn="just">
              <a:spcBef>
                <a:spcPct val="50000"/>
              </a:spcBef>
              <a:buFontTx/>
              <a:buChar char="-"/>
            </a:pPr>
            <a:r>
              <a:rPr lang="fr-FR" sz="1600" b="1" dirty="0">
                <a:latin typeface="Comic Sans MS" charset="0"/>
              </a:rPr>
              <a:t>Dichalcogénures (MoS</a:t>
            </a:r>
            <a:r>
              <a:rPr lang="fr-FR" sz="1600" b="1" baseline="-25000" dirty="0">
                <a:latin typeface="Comic Sans MS" charset="0"/>
              </a:rPr>
              <a:t>2</a:t>
            </a:r>
            <a:r>
              <a:rPr lang="fr-FR" sz="1600" b="1" dirty="0">
                <a:latin typeface="Comic Sans MS" charset="0"/>
              </a:rPr>
              <a:t>, MoSe</a:t>
            </a:r>
            <a:r>
              <a:rPr lang="fr-FR" sz="1600" b="1" baseline="-25000" dirty="0">
                <a:latin typeface="Comic Sans MS" charset="0"/>
              </a:rPr>
              <a:t>2</a:t>
            </a:r>
            <a:r>
              <a:rPr lang="fr-FR" sz="1600" b="1" dirty="0">
                <a:latin typeface="Comic Sans MS" charset="0"/>
              </a:rPr>
              <a:t>, </a:t>
            </a:r>
            <a:r>
              <a:rPr lang="is-IS" sz="1600" b="1" dirty="0">
                <a:latin typeface="Comic Sans MS" charset="0"/>
              </a:rPr>
              <a:t>…)</a:t>
            </a:r>
            <a:endParaRPr lang="fr-FR" sz="1600" b="1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1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699D11-58CD-4E4D-8B8B-D571C5A5ABAE}" type="slidenum">
              <a:rPr lang="fr-FR" sz="1400"/>
              <a:pPr eaLnBrk="1" hangingPunct="1"/>
              <a:t>17</a:t>
            </a:fld>
            <a:endParaRPr lang="fr-FR" sz="140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09600" y="228600"/>
            <a:ext cx="7989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latin typeface="Comic Sans MS" charset="0"/>
              </a:rPr>
              <a:t>II.1.b Nouvelles formes, dimension réduite: matériaux 1D ou 0D</a:t>
            </a:r>
          </a:p>
          <a:p>
            <a:pPr marL="342900" indent="-342900" algn="just">
              <a:spcBef>
                <a:spcPct val="50000"/>
              </a:spcBef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Ce qui a changé en 1981: invention du </a:t>
            </a:r>
            <a:r>
              <a:rPr lang="fr-FR" sz="1400" b="1" dirty="0">
                <a:solidFill>
                  <a:srgbClr val="004080"/>
                </a:solidFill>
                <a:latin typeface="Comic Sans MS" charset="0"/>
              </a:rPr>
              <a:t>STM</a:t>
            </a:r>
            <a:r>
              <a:rPr lang="fr-FR" sz="1400" b="1" dirty="0">
                <a:latin typeface="Comic Sans MS" charset="0"/>
              </a:rPr>
              <a:t>: </a:t>
            </a:r>
          </a:p>
          <a:p>
            <a:pPr marL="342900" indent="-342900" algn="just">
              <a:spcBef>
                <a:spcPct val="50000"/>
              </a:spcBef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ouvre la voie des nanosciences et nanotechnologies.</a:t>
            </a:r>
          </a:p>
        </p:txBody>
      </p:sp>
      <p:grpSp>
        <p:nvGrpSpPr>
          <p:cNvPr id="40963" name="Group 7"/>
          <p:cNvGrpSpPr>
            <a:grpSpLocks/>
          </p:cNvGrpSpPr>
          <p:nvPr/>
        </p:nvGrpSpPr>
        <p:grpSpPr bwMode="auto">
          <a:xfrm>
            <a:off x="457200" y="5134273"/>
            <a:ext cx="2595563" cy="1371600"/>
            <a:chOff x="3168" y="2448"/>
            <a:chExt cx="1635" cy="864"/>
          </a:xfrm>
        </p:grpSpPr>
        <p:pic>
          <p:nvPicPr>
            <p:cNvPr id="4098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" y="2448"/>
              <a:ext cx="78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3" name="Rectangle 9"/>
            <p:cNvSpPr>
              <a:spLocks noChangeArrowheads="1"/>
            </p:cNvSpPr>
            <p:nvPr/>
          </p:nvSpPr>
          <p:spPr bwMode="auto">
            <a:xfrm>
              <a:off x="4128" y="2452"/>
              <a:ext cx="67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200" b="1">
                  <a:cs typeface="Arial" charset="0"/>
                </a:rPr>
                <a:t>Boites quantiques Ge/Si</a:t>
              </a:r>
            </a:p>
          </p:txBody>
        </p:sp>
        <p:sp>
          <p:nvSpPr>
            <p:cNvPr id="40984" name="Rectangle 10"/>
            <p:cNvSpPr>
              <a:spLocks noChangeArrowheads="1"/>
            </p:cNvSpPr>
            <p:nvPr/>
          </p:nvSpPr>
          <p:spPr bwMode="auto">
            <a:xfrm>
              <a:off x="3168" y="2480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200" b="1">
                  <a:cs typeface="Arial" charset="0"/>
                </a:rPr>
                <a:t>IEF</a:t>
              </a:r>
            </a:p>
          </p:txBody>
        </p:sp>
      </p:grp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46" y="4221261"/>
            <a:ext cx="16303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5482208" y="3383061"/>
            <a:ext cx="33382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b="1" dirty="0">
                <a:latin typeface="Comic Sans MS" charset="0"/>
              </a:rPr>
              <a:t>Nanotubes de carbone: molécules constituées uniquement d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atomes de carbone</a:t>
            </a:r>
            <a:endParaRPr lang="fr-FR" sz="1400" b="1" dirty="0">
              <a:latin typeface="Comic Sans MS" charset="0"/>
            </a:endParaRPr>
          </a:p>
        </p:txBody>
      </p:sp>
      <p:pic>
        <p:nvPicPr>
          <p:cNvPr id="4096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88" y="2857748"/>
            <a:ext cx="1231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685800" y="2916569"/>
            <a:ext cx="3382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b="1" dirty="0" err="1">
                <a:latin typeface="Comic Sans MS" charset="0"/>
              </a:rPr>
              <a:t>Nanofils</a:t>
            </a:r>
            <a:r>
              <a:rPr lang="fr-FR" sz="1400" b="1" dirty="0">
                <a:latin typeface="Comic Sans MS" charset="0"/>
              </a:rPr>
              <a:t>: fils de semi-conducteur obtenus par gravure ou par dépôt (épitaxie) =&gt; systèmes d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électrons à 1 dimension</a:t>
            </a:r>
            <a:endParaRPr lang="fr-FR" sz="1400" b="1" dirty="0">
              <a:latin typeface="Comic Sans MS" charset="0"/>
            </a:endParaRPr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762000" y="4725144"/>
            <a:ext cx="1364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b="1" dirty="0" err="1">
                <a:latin typeface="Comic Sans MS" charset="0"/>
              </a:rPr>
              <a:t>Nanoplots</a:t>
            </a:r>
            <a:r>
              <a:rPr lang="fr-FR" sz="1400" b="1" dirty="0">
                <a:latin typeface="Comic Sans MS" charset="0"/>
              </a:rPr>
              <a:t>:</a:t>
            </a:r>
            <a:endParaRPr lang="en-GB" sz="1400" b="1" dirty="0">
              <a:latin typeface="Comic Sans MS" charset="0"/>
            </a:endParaRPr>
          </a:p>
        </p:txBody>
      </p:sp>
      <p:sp>
        <p:nvSpPr>
          <p:cNvPr id="40970" name="Rectangle 17"/>
          <p:cNvSpPr>
            <a:spLocks noChangeArrowheads="1"/>
          </p:cNvSpPr>
          <p:nvPr/>
        </p:nvSpPr>
        <p:spPr bwMode="auto">
          <a:xfrm>
            <a:off x="5482208" y="564448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=&gt; Electronique moléculaire</a:t>
            </a:r>
          </a:p>
        </p:txBody>
      </p:sp>
      <p:sp>
        <p:nvSpPr>
          <p:cNvPr id="40971" name="Rectangle 18"/>
          <p:cNvSpPr>
            <a:spLocks noChangeArrowheads="1"/>
          </p:cNvSpPr>
          <p:nvPr/>
        </p:nvSpPr>
        <p:spPr bwMode="auto">
          <a:xfrm>
            <a:off x="2209800" y="5972473"/>
            <a:ext cx="170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latin typeface="Comic Sans MS" charset="0"/>
              </a:rPr>
              <a:t>Mémoires, Lasers</a:t>
            </a:r>
            <a:endParaRPr lang="en-GB" sz="1400" b="1">
              <a:latin typeface="Comic Sans MS" charset="0"/>
            </a:endParaRPr>
          </a:p>
        </p:txBody>
      </p:sp>
      <p:sp>
        <p:nvSpPr>
          <p:cNvPr id="40972" name="Rectangle 20"/>
          <p:cNvSpPr>
            <a:spLocks noChangeArrowheads="1"/>
          </p:cNvSpPr>
          <p:nvPr/>
        </p:nvSpPr>
        <p:spPr bwMode="auto">
          <a:xfrm>
            <a:off x="683568" y="2329716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1" indent="-285750">
              <a:spcBef>
                <a:spcPct val="50000"/>
              </a:spcBef>
              <a:buFont typeface="Arial"/>
              <a:buChar char="•"/>
            </a:pPr>
            <a:r>
              <a:rPr lang="fr-FR" sz="1400" b="1" dirty="0">
                <a:latin typeface="Comic Sans MS" charset="0"/>
              </a:rPr>
              <a:t>Nanomatériaux: augmentation relative des phénomènes de surface</a:t>
            </a:r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flipV="1">
            <a:off x="1463824" y="1637184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>
            <a:off x="1463824" y="1865784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75" name="Rectangle 23"/>
          <p:cNvSpPr>
            <a:spLocks noChangeArrowheads="1"/>
          </p:cNvSpPr>
          <p:nvPr/>
        </p:nvSpPr>
        <p:spPr bwMode="auto">
          <a:xfrm>
            <a:off x="1827362" y="1484784"/>
            <a:ext cx="1160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 dirty="0">
                <a:latin typeface="Comic Sans MS" charset="0"/>
              </a:rPr>
              <a:t>observation</a:t>
            </a:r>
            <a:endParaRPr lang="en-GB" sz="1400" b="1" dirty="0">
              <a:latin typeface="Comic Sans MS" charset="0"/>
            </a:endParaRPr>
          </a:p>
        </p:txBody>
      </p:sp>
      <p:sp>
        <p:nvSpPr>
          <p:cNvPr id="40976" name="Rectangle 24"/>
          <p:cNvSpPr>
            <a:spLocks noChangeArrowheads="1"/>
          </p:cNvSpPr>
          <p:nvPr/>
        </p:nvSpPr>
        <p:spPr bwMode="auto">
          <a:xfrm>
            <a:off x="1844824" y="1941984"/>
            <a:ext cx="112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latin typeface="Comic Sans MS" charset="0"/>
              </a:rPr>
              <a:t>fabrication</a:t>
            </a:r>
            <a:endParaRPr lang="en-GB" sz="1400" b="1">
              <a:latin typeface="Comic Sans MS" charset="0"/>
            </a:endParaRPr>
          </a:p>
        </p:txBody>
      </p:sp>
      <p:pic>
        <p:nvPicPr>
          <p:cNvPr id="40977" name="Picture 26" descr="Tete_Multimode"/>
          <p:cNvPicPr>
            <a:picLocks noChangeAspect="1" noChangeArrowheads="1"/>
          </p:cNvPicPr>
          <p:nvPr/>
        </p:nvPicPr>
        <p:blipFill>
          <a:blip r:embed="rId5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052736"/>
            <a:ext cx="1423987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7" descr="AFM_multimode"/>
          <p:cNvPicPr>
            <a:picLocks noChangeAspect="1" noChangeArrowheads="1"/>
          </p:cNvPicPr>
          <p:nvPr/>
        </p:nvPicPr>
        <p:blipFill>
          <a:blip r:embed="rId6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0" y="980728"/>
            <a:ext cx="1206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Rectangle 28"/>
          <p:cNvSpPr>
            <a:spLocks noChangeArrowheads="1"/>
          </p:cNvSpPr>
          <p:nvPr/>
        </p:nvSpPr>
        <p:spPr bwMode="auto">
          <a:xfrm>
            <a:off x="6440835" y="2199928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b="1">
                <a:latin typeface="Comic Sans MS" charset="0"/>
              </a:rPr>
              <a:t>AFM</a:t>
            </a:r>
            <a:endParaRPr lang="en-GB" sz="1400" b="1">
              <a:latin typeface="Comic Sans MS" charset="0"/>
            </a:endParaRPr>
          </a:p>
        </p:txBody>
      </p:sp>
      <p:sp>
        <p:nvSpPr>
          <p:cNvPr id="40980" name="Rectangle 29"/>
          <p:cNvSpPr>
            <a:spLocks noChangeArrowheads="1"/>
          </p:cNvSpPr>
          <p:nvPr/>
        </p:nvSpPr>
        <p:spPr bwMode="auto">
          <a:xfrm>
            <a:off x="7175500" y="2119536"/>
            <a:ext cx="15113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omic Sans MS" charset="0"/>
              </a:rPr>
              <a:t>Support de pointe AFM</a:t>
            </a:r>
            <a:endParaRPr lang="en-GB" sz="1400" b="1">
              <a:latin typeface="Comic Sans MS" charset="0"/>
            </a:endParaRPr>
          </a:p>
        </p:txBody>
      </p:sp>
      <p:sp>
        <p:nvSpPr>
          <p:cNvPr id="40981" name="Rectangle 16"/>
          <p:cNvSpPr>
            <a:spLocks noChangeArrowheads="1"/>
          </p:cNvSpPr>
          <p:nvPr/>
        </p:nvSpPr>
        <p:spPr bwMode="auto">
          <a:xfrm>
            <a:off x="1043607" y="4057908"/>
            <a:ext cx="43204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Pb de la maîtrise du dopage dans les </a:t>
            </a:r>
            <a:r>
              <a:rPr lang="fr-FR" sz="1400" b="1" dirty="0" err="1">
                <a:latin typeface="Comic Sans MS" charset="0"/>
              </a:rPr>
              <a:t>nanofils</a:t>
            </a:r>
            <a:r>
              <a:rPr lang="fr-FR" sz="1400" b="1" dirty="0">
                <a:latin typeface="Comic Sans MS" charset="0"/>
              </a:rPr>
              <a:t> et nanotubes</a:t>
            </a:r>
            <a:endParaRPr lang="en-GB" sz="1400" b="1" dirty="0">
              <a:latin typeface="Comic Sans MS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87362"/>
          </a:xfrm>
        </p:spPr>
        <p:txBody>
          <a:bodyPr/>
          <a:lstStyle/>
          <a:p>
            <a:pPr algn="just"/>
            <a:r>
              <a:rPr lang="fr-FR" dirty="0">
                <a:latin typeface="Comic Sans MS" charset="0"/>
              </a:rPr>
              <a:t>II.2 La physique</a:t>
            </a:r>
            <a:endParaRPr lang="en-GB" dirty="0"/>
          </a:p>
        </p:txBody>
      </p:sp>
      <p:sp>
        <p:nvSpPr>
          <p:cNvPr id="4198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AC1BD4B-1B58-2941-83E0-6B7D07B53CCB}" type="slidenum">
              <a:rPr lang="fr-FR" sz="1400"/>
              <a:pPr eaLnBrk="1" hangingPunct="1"/>
              <a:t>18</a:t>
            </a:fld>
            <a:endParaRPr lang="fr-FR" sz="140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09600" y="708368"/>
            <a:ext cx="798988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fr-FR" b="1" dirty="0">
                <a:latin typeface="Comic Sans MS" charset="0"/>
              </a:rPr>
              <a:t>II.2.a Explorer les possibilités offertes par les modèles connus (équations de conservation).</a:t>
            </a:r>
          </a:p>
          <a:p>
            <a:pPr marL="285750" indent="-285750" algn="just">
              <a:buFont typeface="Wingdings" charset="2"/>
              <a:buChar char="§"/>
            </a:pPr>
            <a:endParaRPr lang="fr-FR" sz="1600" b="1" dirty="0">
              <a:latin typeface="Comic Sans MS" charset="0"/>
            </a:endParaRPr>
          </a:p>
          <a:p>
            <a:pPr marL="285750" indent="-285750" algn="just"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Effets à haute fréquence en transport « classique »</a:t>
            </a:r>
          </a:p>
          <a:p>
            <a:pPr marL="342900" indent="-342900" algn="just"/>
            <a:endParaRPr lang="fr-FR" sz="1400" b="1" dirty="0">
              <a:latin typeface="Comic Sans MS" charset="0"/>
            </a:endParaRPr>
          </a:p>
          <a:p>
            <a:pPr algn="just"/>
            <a:r>
              <a:rPr lang="fr-FR" sz="1400" b="1" dirty="0">
                <a:latin typeface="Comic Sans MS" charset="0"/>
              </a:rPr>
              <a:t>Equations de conservation à haute fréquence. Effets balistiques dans les composants.</a:t>
            </a:r>
          </a:p>
          <a:p>
            <a:pPr algn="just"/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Equation de vitesse issue de l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hydrodynamique:</a:t>
            </a: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Cette équation conduit moyennant quelques approximations (négliger la diffusion et le gradient de vitesse) à la loi de Drude: </a:t>
            </a: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 = temps caractéristique des mécanismes de collision (relaxation de la vitesse des électrons accélérés dans le champ électrique)</a:t>
            </a: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Char char="—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altLang="ja-JP" sz="1400" b="1" dirty="0">
                <a:latin typeface="Comic Sans MS" charset="0"/>
                <a:sym typeface="Symbol" charset="0"/>
              </a:rPr>
              <a:t>Résistivité:</a:t>
            </a:r>
          </a:p>
          <a:p>
            <a:pPr marL="342900" indent="-342900" algn="just">
              <a:buFont typeface="Arial" charset="0"/>
              <a:buNone/>
            </a:pPr>
            <a:endParaRPr lang="fr-FR" sz="1400" b="1" dirty="0">
              <a:latin typeface="Comic Sans MS" charset="0"/>
              <a:sym typeface="Symbol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 correspond à une </a:t>
            </a:r>
            <a:r>
              <a:rPr lang="fr-FR" sz="1400" b="1" u="sng" dirty="0">
                <a:latin typeface="Comic Sans MS" charset="0"/>
                <a:sym typeface="Symbol" charset="0"/>
              </a:rPr>
              <a:t>inductance cinétique</a:t>
            </a:r>
            <a:r>
              <a:rPr lang="fr-FR" sz="1400" b="1" dirty="0">
                <a:latin typeface="Comic Sans MS" charset="0"/>
                <a:sym typeface="Symbol" charset="0"/>
              </a:rPr>
              <a:t>. Elle apparaît pour des composants dont les dimensions sont si petites que le temps de transit est inférieur à  ou si la fréquence du signal est assez élevée (attention, approche hydrodynamique: f &lt;&lt; </a:t>
            </a:r>
            <a:r>
              <a:rPr lang="fr-FR" sz="1400" b="1" dirty="0">
                <a:latin typeface="Comic Sans MS" charset="0"/>
              </a:rPr>
              <a:t>kT/h)</a:t>
            </a:r>
            <a:r>
              <a:rPr lang="fr-FR" sz="1400" b="1" dirty="0">
                <a:latin typeface="Comic Sans MS" charset="0"/>
                <a:sym typeface="Symbol" charset="0"/>
              </a:rPr>
              <a:t>.</a:t>
            </a: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Char char="—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Applications: montée en fréquence (</a:t>
            </a:r>
            <a:r>
              <a:rPr lang="fr-FR" sz="1400" b="1" dirty="0" err="1">
                <a:latin typeface="Comic Sans MS" charset="0"/>
              </a:rPr>
              <a:t>THz</a:t>
            </a:r>
            <a:r>
              <a:rPr lang="fr-FR" sz="1400" b="1" dirty="0">
                <a:latin typeface="Comic Sans MS" charset="0"/>
              </a:rPr>
              <a:t>)</a:t>
            </a:r>
          </a:p>
          <a:p>
            <a:pPr marL="342900" indent="-342900" algn="just"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Impact: imagerie, sécurité, médical, environnement, astronomie</a:t>
            </a: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024698"/>
              </p:ext>
            </p:extLst>
          </p:nvPr>
        </p:nvGraphicFramePr>
        <p:xfrm>
          <a:off x="3810000" y="3590102"/>
          <a:ext cx="5715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3" name="Équation" r:id="rId3" imgW="508000" imgH="228600" progId="Equation.3">
                  <p:embed/>
                </p:oleObj>
              </mc:Choice>
              <mc:Fallback>
                <p:oleObj name="Équation" r:id="rId3" imgW="5080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590102"/>
                        <a:ext cx="57150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53234"/>
              </p:ext>
            </p:extLst>
          </p:nvPr>
        </p:nvGraphicFramePr>
        <p:xfrm>
          <a:off x="4800600" y="3437702"/>
          <a:ext cx="1000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4" name="Équation" r:id="rId5" imgW="889000" imgH="482600" progId="Equation.3">
                  <p:embed/>
                </p:oleObj>
              </mc:Choice>
              <mc:Fallback>
                <p:oleObj name="Équation" r:id="rId5" imgW="88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37702"/>
                        <a:ext cx="1000125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76117"/>
              </p:ext>
            </p:extLst>
          </p:nvPr>
        </p:nvGraphicFramePr>
        <p:xfrm>
          <a:off x="6254750" y="3411533"/>
          <a:ext cx="9001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5" name="Équation" r:id="rId7" imgW="800100" imgH="469900" progId="Equation.3">
                  <p:embed/>
                </p:oleObj>
              </mc:Choice>
              <mc:Fallback>
                <p:oleObj name="Équation" r:id="rId7" imgW="8001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0" y="3411533"/>
                        <a:ext cx="9001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75720"/>
              </p:ext>
            </p:extLst>
          </p:nvPr>
        </p:nvGraphicFramePr>
        <p:xfrm>
          <a:off x="4881563" y="2204864"/>
          <a:ext cx="33575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6" name="Équation" r:id="rId9" imgW="2984500" imgH="482600" progId="Equation.3">
                  <p:embed/>
                </p:oleObj>
              </mc:Choice>
              <mc:Fallback>
                <p:oleObj name="Équation" r:id="rId9" imgW="29845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204864"/>
                        <a:ext cx="335756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39027"/>
              </p:ext>
            </p:extLst>
          </p:nvPr>
        </p:nvGraphicFramePr>
        <p:xfrm>
          <a:off x="1905000" y="4726529"/>
          <a:ext cx="130016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7" name="Équation" r:id="rId11" imgW="1155700" imgH="292100" progId="Equation.3">
                  <p:embed/>
                </p:oleObj>
              </mc:Choice>
              <mc:Fallback>
                <p:oleObj name="Équation" r:id="rId11" imgW="1155700" imgH="292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6529"/>
                        <a:ext cx="130016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9DB604-998D-1E42-9C7F-053D4A78A1A3}" type="slidenum">
              <a:rPr lang="fr-FR" sz="1400"/>
              <a:pPr eaLnBrk="1" hangingPunct="1"/>
              <a:t>19</a:t>
            </a:fld>
            <a:endParaRPr lang="fr-FR" sz="140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09600" y="381000"/>
            <a:ext cx="7989888" cy="5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Transport quantique</a:t>
            </a:r>
          </a:p>
          <a:p>
            <a:pPr marL="800100" lvl="1" indent="-342900" algn="just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latin typeface="Comic Sans MS" charset="0"/>
              </a:rPr>
              <a:t>Calcul du transport à partir de l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équation de Schrödinger</a:t>
            </a:r>
          </a:p>
          <a:p>
            <a:pPr marL="800100" lvl="1" indent="-342900" algn="just">
              <a:spcBef>
                <a:spcPct val="50000"/>
              </a:spcBef>
              <a:buFont typeface="Arial" charset="0"/>
              <a:buNone/>
            </a:pPr>
            <a:r>
              <a:rPr lang="fr-FR" sz="1400" b="1" dirty="0">
                <a:latin typeface="Comic Sans MS" charset="0"/>
              </a:rPr>
              <a:t>	</a:t>
            </a:r>
          </a:p>
          <a:p>
            <a:pPr marL="800100" lvl="1" indent="-342900" algn="just">
              <a:spcBef>
                <a:spcPct val="50000"/>
              </a:spcBef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800100" lvl="1" indent="-342900" algn="just">
              <a:spcBef>
                <a:spcPct val="50000"/>
              </a:spcBef>
              <a:buFont typeface="Arial" charset="0"/>
              <a:buNone/>
            </a:pPr>
            <a:endParaRPr lang="fr-FR" sz="1400" b="1" dirty="0">
              <a:latin typeface="Comic Sans MS" charset="0"/>
            </a:endParaRPr>
          </a:p>
          <a:p>
            <a:pPr marL="1200150" lvl="2" indent="-285750" algn="just">
              <a:spcBef>
                <a:spcPct val="50000"/>
              </a:spcBef>
              <a:buFont typeface="Courier New"/>
              <a:buChar char="o"/>
            </a:pPr>
            <a:r>
              <a:rPr lang="fr-FR" sz="1400" b="1" dirty="0">
                <a:latin typeface="Comic Sans MS" charset="0"/>
              </a:rPr>
              <a:t>Calcul de l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évolution temporelle des fonctions d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onde</a:t>
            </a:r>
          </a:p>
          <a:p>
            <a:pPr marL="1200150" lvl="2" indent="-285750" algn="just">
              <a:spcBef>
                <a:spcPct val="50000"/>
              </a:spcBef>
              <a:buFont typeface="Courier New"/>
              <a:buChar char="o"/>
            </a:pPr>
            <a:r>
              <a:rPr lang="fr-FR" sz="1400" b="1" dirty="0">
                <a:latin typeface="Comic Sans MS" charset="0"/>
              </a:rPr>
              <a:t>Transport à caractère balistique (vol libre - nanostructures)</a:t>
            </a:r>
          </a:p>
          <a:p>
            <a:pPr marL="1108075" lvl="2" indent="-193675" algn="just">
              <a:spcBef>
                <a:spcPct val="50000"/>
              </a:spcBef>
              <a:buFont typeface="Wingdings" charset="0"/>
              <a:buChar char="§"/>
            </a:pPr>
            <a:endParaRPr lang="fr-FR" sz="1400" b="1" dirty="0">
              <a:latin typeface="Comic Sans MS" charset="0"/>
            </a:endParaRPr>
          </a:p>
          <a:p>
            <a:pPr marL="800100" lvl="1" indent="-342900" algn="just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latin typeface="Comic Sans MS" charset="0"/>
              </a:rPr>
              <a:t>Applications</a:t>
            </a:r>
          </a:p>
          <a:p>
            <a:pPr marL="1200150" lvl="2" indent="-285750" algn="just">
              <a:spcBef>
                <a:spcPct val="50000"/>
              </a:spcBef>
              <a:buFont typeface="Courier New"/>
              <a:buChar char="o"/>
            </a:pPr>
            <a:r>
              <a:rPr lang="fr-FR" sz="1400" b="1" dirty="0">
                <a:latin typeface="Comic Sans MS" charset="0"/>
              </a:rPr>
              <a:t>Calcul du transport balistique</a:t>
            </a:r>
          </a:p>
          <a:p>
            <a:pPr marL="1200150" lvl="2" indent="-285750" algn="just">
              <a:spcBef>
                <a:spcPct val="50000"/>
              </a:spcBef>
              <a:buFont typeface="Courier New"/>
              <a:buChar char="o"/>
            </a:pPr>
            <a:r>
              <a:rPr lang="fr-FR" sz="1400" b="1" dirty="0">
                <a:latin typeface="Comic Sans MS" charset="0"/>
              </a:rPr>
              <a:t>Calcul des phénomènes de collision</a:t>
            </a:r>
          </a:p>
          <a:p>
            <a:pPr marL="1200150" lvl="2" indent="-285750">
              <a:spcBef>
                <a:spcPct val="50000"/>
              </a:spcBef>
              <a:buFont typeface="Courier New"/>
              <a:buChar char="o"/>
            </a:pPr>
            <a:r>
              <a:rPr lang="fr-FR" sz="1400" b="1" dirty="0">
                <a:latin typeface="Comic Sans MS" charset="0"/>
              </a:rPr>
              <a:t>=&gt; Simulations de composants nanométriques</a:t>
            </a:r>
          </a:p>
          <a:p>
            <a:pPr marL="650875" lvl="1" indent="-193675">
              <a:spcBef>
                <a:spcPct val="50000"/>
              </a:spcBef>
              <a:buFont typeface="Wingdings" charset="0"/>
              <a:buChar char="§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Calcul quantique</a:t>
            </a:r>
          </a:p>
          <a:p>
            <a:pPr marL="800100" lvl="1" indent="-342900" algn="just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latin typeface="Comic Sans MS" charset="0"/>
              </a:rPr>
              <a:t>A base de "q-bits": états quantiques.</a:t>
            </a:r>
          </a:p>
          <a:p>
            <a:pPr marL="800100" lvl="1" indent="-342900" algn="just">
              <a:spcBef>
                <a:spcPct val="50000"/>
              </a:spcBef>
              <a:buFont typeface="Lucida Grande"/>
              <a:buChar char="-"/>
            </a:pPr>
            <a:endParaRPr lang="fr-FR" sz="1600" b="1" dirty="0">
              <a:latin typeface="Comic Sans MS" charset="0"/>
            </a:endParaRPr>
          </a:p>
          <a:p>
            <a:pPr marL="342900" indent="-34290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Nouvelle variable d’état pour la commutation: spin, états atomiques, moléculaires, état mécanique…</a:t>
            </a: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53348"/>
              </p:ext>
            </p:extLst>
          </p:nvPr>
        </p:nvGraphicFramePr>
        <p:xfrm>
          <a:off x="2605088" y="1206500"/>
          <a:ext cx="199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4" name="…quation" r:id="rId3" imgW="1993900" imgH="482600" progId="Equation.3">
                  <p:embed/>
                </p:oleObj>
              </mc:Choice>
              <mc:Fallback>
                <p:oleObj name="…quation" r:id="rId3" imgW="19939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1206500"/>
                        <a:ext cx="1993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BD5624-ED8E-9646-B3BD-EE70964E361B}" type="slidenum">
              <a:rPr lang="fr-FR" sz="1400"/>
              <a:pPr eaLnBrk="1" hangingPunct="1"/>
              <a:t>2</a:t>
            </a:fld>
            <a:endParaRPr lang="fr-FR" sz="140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71550" y="476250"/>
            <a:ext cx="741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Table de Mendeleiev</a:t>
            </a:r>
          </a:p>
        </p:txBody>
      </p:sp>
      <p:pic>
        <p:nvPicPr>
          <p:cNvPr id="18435" name="Picture 3" descr="table_mendelei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4250"/>
            <a:ext cx="8458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30BA1-1243-964F-9421-1EDFDEA87D85}" type="slidenum">
              <a:rPr lang="fr-FR" sz="1400"/>
              <a:pPr eaLnBrk="1" hangingPunct="1"/>
              <a:t>20</a:t>
            </a:fld>
            <a:endParaRPr lang="fr-FR" sz="140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09600" y="476672"/>
            <a:ext cx="7989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kern="0" dirty="0">
                <a:solidFill>
                  <a:srgbClr val="000000"/>
                </a:solidFill>
                <a:latin typeface="Comic Sans MS"/>
                <a:ea typeface="ＭＳ Ｐゴシック" pitchFamily="-109" charset="-128"/>
                <a:cs typeface="ＭＳ Ｐゴシック" pitchFamily="-109" charset="-128"/>
              </a:rPr>
              <a:t>Physique des surfaces et interfaces: interface métal – semi-conducteur</a:t>
            </a:r>
          </a:p>
          <a:p>
            <a:pPr marL="285750" indent="-28575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kern="0" dirty="0" err="1">
                <a:solidFill>
                  <a:srgbClr val="000000"/>
                </a:solidFill>
                <a:latin typeface="Comic Sans MS"/>
                <a:ea typeface="ＭＳ Ｐゴシック" pitchFamily="-109" charset="-128"/>
                <a:cs typeface="ＭＳ Ｐゴシック" pitchFamily="-109" charset="-128"/>
              </a:rPr>
              <a:t>Plasmons</a:t>
            </a:r>
            <a:r>
              <a:rPr lang="fr-FR" sz="1600" b="1" kern="0" dirty="0">
                <a:solidFill>
                  <a:srgbClr val="000000"/>
                </a:solidFill>
                <a:latin typeface="Comic Sans MS"/>
                <a:ea typeface="ＭＳ Ｐゴシック" pitchFamily="-109" charset="-128"/>
                <a:cs typeface="ＭＳ Ｐゴシック" pitchFamily="-109" charset="-128"/>
              </a:rPr>
              <a:t> de surface ou d'interface</a:t>
            </a:r>
          </a:p>
          <a:p>
            <a:pPr marL="342900" indent="-342900" algn="just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Comportement collectif du gaz d</a:t>
            </a:r>
            <a:r>
              <a:rPr lang="ja-JP" altLang="fr-FR" sz="1600" b="1" dirty="0">
                <a:latin typeface="Comic Sans MS" charset="0"/>
              </a:rPr>
              <a:t>’</a:t>
            </a:r>
            <a:r>
              <a:rPr lang="fr-FR" altLang="ja-JP" sz="1600" b="1" dirty="0">
                <a:latin typeface="Comic Sans MS" charset="0"/>
              </a:rPr>
              <a:t>électrons </a:t>
            </a:r>
          </a:p>
          <a:p>
            <a:pPr marL="342900" indent="-342900" algn="just">
              <a:spcBef>
                <a:spcPct val="50000"/>
              </a:spcBef>
              <a:buFont typeface="Symbol" charset="0"/>
              <a:buNone/>
            </a:pPr>
            <a:r>
              <a:rPr lang="fr-FR" sz="1600" b="1" dirty="0">
                <a:latin typeface="Comic Sans MS" charset="0"/>
              </a:rPr>
              <a:t>Pour un système tridimensionnel</a:t>
            </a:r>
          </a:p>
          <a:p>
            <a:pPr marL="342900" indent="-342900" algn="just">
              <a:spcBef>
                <a:spcPct val="50000"/>
              </a:spcBef>
              <a:buFont typeface="Symbol" charset="0"/>
              <a:buNone/>
            </a:pPr>
            <a:r>
              <a:rPr lang="fr-FR" sz="1600" b="1" dirty="0">
                <a:latin typeface="Comic Sans MS" charset="0"/>
              </a:rPr>
              <a:t>Pour un système bidimensionnel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62354"/>
              </p:ext>
            </p:extLst>
          </p:nvPr>
        </p:nvGraphicFramePr>
        <p:xfrm>
          <a:off x="4025900" y="1484784"/>
          <a:ext cx="850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8" name="Équation" r:id="rId3" imgW="850900" imgH="520700" progId="Equation.3">
                  <p:embed/>
                </p:oleObj>
              </mc:Choice>
              <mc:Fallback>
                <p:oleObj name="Équation" r:id="rId3" imgW="850900" imgH="520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1484784"/>
                        <a:ext cx="850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990600" y="2638400"/>
            <a:ext cx="6934200" cy="2590800"/>
            <a:chOff x="672" y="2304"/>
            <a:chExt cx="4368" cy="1632"/>
          </a:xfrm>
        </p:grpSpPr>
        <p:grpSp>
          <p:nvGrpSpPr>
            <p:cNvPr id="38920" name="Group 10"/>
            <p:cNvGrpSpPr>
              <a:grpSpLocks/>
            </p:cNvGrpSpPr>
            <p:nvPr/>
          </p:nvGrpSpPr>
          <p:grpSpPr bwMode="auto">
            <a:xfrm>
              <a:off x="1536" y="2544"/>
              <a:ext cx="2304" cy="1392"/>
              <a:chOff x="672" y="960"/>
              <a:chExt cx="2304" cy="1392"/>
            </a:xfrm>
          </p:grpSpPr>
          <p:sp>
            <p:nvSpPr>
              <p:cNvPr id="38927" name="Rectangle 11"/>
              <p:cNvSpPr>
                <a:spLocks noChangeArrowheads="1"/>
              </p:cNvSpPr>
              <p:nvPr/>
            </p:nvSpPr>
            <p:spPr bwMode="auto">
              <a:xfrm>
                <a:off x="672" y="1152"/>
                <a:ext cx="2304" cy="4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8" name="Rectangle 12"/>
              <p:cNvSpPr>
                <a:spLocks noChangeArrowheads="1"/>
              </p:cNvSpPr>
              <p:nvPr/>
            </p:nvSpPr>
            <p:spPr bwMode="auto">
              <a:xfrm>
                <a:off x="672" y="1536"/>
                <a:ext cx="2304" cy="816"/>
              </a:xfrm>
              <a:prstGeom prst="rect">
                <a:avLst/>
              </a:prstGeom>
              <a:solidFill>
                <a:srgbClr val="CCCC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fr-FR" sz="1600">
                  <a:latin typeface="Times New Roman" charset="0"/>
                </a:endParaRPr>
              </a:p>
              <a:p>
                <a:pPr algn="ctr" eaLnBrk="0" hangingPunct="0"/>
                <a:endParaRPr lang="fr-FR" sz="1600">
                  <a:latin typeface="Times New Roman" charset="0"/>
                </a:endParaRPr>
              </a:p>
              <a:p>
                <a:pPr algn="ctr" eaLnBrk="0" hangingPunct="0"/>
                <a:endParaRPr lang="fr-FR" sz="1600">
                  <a:latin typeface="Times New Roman" charset="0"/>
                </a:endParaRPr>
              </a:p>
              <a:p>
                <a:pPr algn="ctr" eaLnBrk="0" hangingPunct="0"/>
                <a:endParaRPr lang="fr-FR" sz="1600">
                  <a:latin typeface="Times New Roman" charset="0"/>
                </a:endParaRPr>
              </a:p>
              <a:p>
                <a:pPr algn="ctr" eaLnBrk="0" hangingPunct="0"/>
                <a:r>
                  <a:rPr lang="fr-FR" sz="1600">
                    <a:latin typeface="Times New Roman" charset="0"/>
                  </a:rPr>
                  <a:t>GaN</a:t>
                </a:r>
              </a:p>
            </p:txBody>
          </p:sp>
          <p:sp>
            <p:nvSpPr>
              <p:cNvPr id="38929" name="Rectangle 13"/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2304" cy="144"/>
              </a:xfrm>
              <a:prstGeom prst="rect">
                <a:avLst/>
              </a:prstGeom>
              <a:solidFill>
                <a:srgbClr val="CC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fr-FR" sz="1600">
                    <a:latin typeface="Times New Roman" charset="0"/>
                  </a:rPr>
                  <a:t>AlGaN</a:t>
                </a:r>
              </a:p>
            </p:txBody>
          </p:sp>
          <p:sp>
            <p:nvSpPr>
              <p:cNvPr id="38930" name="Rectangle 14"/>
              <p:cNvSpPr>
                <a:spLocks noChangeArrowheads="1"/>
              </p:cNvSpPr>
              <p:nvPr/>
            </p:nvSpPr>
            <p:spPr bwMode="auto">
              <a:xfrm>
                <a:off x="672" y="1200"/>
                <a:ext cx="2304" cy="192"/>
              </a:xfrm>
              <a:prstGeom prst="rect">
                <a:avLst/>
              </a:prstGeom>
              <a:solidFill>
                <a:srgbClr val="CC66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fr-FR" sz="1600">
                    <a:latin typeface="Times New Roman" charset="0"/>
                  </a:rPr>
                  <a:t>Isolant</a:t>
                </a:r>
              </a:p>
            </p:txBody>
          </p:sp>
          <p:sp>
            <p:nvSpPr>
              <p:cNvPr id="38931" name="Text Box 15"/>
              <p:cNvSpPr txBox="1">
                <a:spLocks noChangeArrowheads="1"/>
              </p:cNvSpPr>
              <p:nvPr/>
            </p:nvSpPr>
            <p:spPr bwMode="auto">
              <a:xfrm>
                <a:off x="1594" y="960"/>
                <a:ext cx="5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fr-FR" sz="1600">
                    <a:latin typeface="Times New Roman" charset="0"/>
                  </a:rPr>
                  <a:t>Metal</a:t>
                </a:r>
              </a:p>
            </p:txBody>
          </p:sp>
          <p:sp>
            <p:nvSpPr>
              <p:cNvPr id="25616" name="AutoShape 16"/>
              <p:cNvSpPr>
                <a:spLocks noChangeArrowheads="1"/>
              </p:cNvSpPr>
              <p:nvPr/>
            </p:nvSpPr>
            <p:spPr bwMode="auto">
              <a:xfrm>
                <a:off x="1001" y="1584"/>
                <a:ext cx="1646" cy="528"/>
              </a:xfrm>
              <a:prstGeom prst="upArrowCallout">
                <a:avLst>
                  <a:gd name="adj1" fmla="val 16626"/>
                  <a:gd name="adj2" fmla="val 14808"/>
                  <a:gd name="adj3" fmla="val 16667"/>
                  <a:gd name="adj4" fmla="val 6003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81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fr-FR" sz="1600">
                    <a:latin typeface="Times New Roman" charset="0"/>
                  </a:rPr>
                  <a:t>Oscillation plasma du gaz bidimensionnel d</a:t>
                </a:r>
                <a:r>
                  <a:rPr lang="ja-JP" altLang="fr-FR" sz="1600">
                    <a:latin typeface="Times New Roman" charset="0"/>
                  </a:rPr>
                  <a:t>’</a:t>
                </a:r>
                <a:r>
                  <a:rPr lang="fr-FR" sz="1600">
                    <a:latin typeface="Times New Roman" charset="0"/>
                  </a:rPr>
                  <a:t>électrons</a:t>
                </a:r>
              </a:p>
            </p:txBody>
          </p:sp>
          <p:grpSp>
            <p:nvGrpSpPr>
              <p:cNvPr id="38933" name="Group 17"/>
              <p:cNvGrpSpPr>
                <a:grpSpLocks/>
              </p:cNvGrpSpPr>
              <p:nvPr/>
            </p:nvGrpSpPr>
            <p:grpSpPr bwMode="auto">
              <a:xfrm>
                <a:off x="672" y="1536"/>
                <a:ext cx="2304" cy="48"/>
                <a:chOff x="480" y="2928"/>
                <a:chExt cx="1344" cy="96"/>
              </a:xfrm>
            </p:grpSpPr>
            <p:sp>
              <p:nvSpPr>
                <p:cNvPr id="25618" name="Rectangle 18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336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9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9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2928"/>
                  <a:ext cx="336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9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20" name="Rectangle 20"/>
                <p:cNvSpPr>
                  <a:spLocks noChangeArrowheads="1"/>
                </p:cNvSpPr>
                <p:nvPr/>
              </p:nvSpPr>
              <p:spPr bwMode="auto">
                <a:xfrm>
                  <a:off x="1152" y="2928"/>
                  <a:ext cx="336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9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21" name="Rectangle 21"/>
                <p:cNvSpPr>
                  <a:spLocks noChangeArrowheads="1"/>
                </p:cNvSpPr>
                <p:nvPr/>
              </p:nvSpPr>
              <p:spPr bwMode="auto">
                <a:xfrm>
                  <a:off x="1488" y="2928"/>
                  <a:ext cx="336" cy="9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9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>
                <a:off x="912" y="120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35" name="Text Box 23"/>
              <p:cNvSpPr txBox="1">
                <a:spLocks noChangeArrowheads="1"/>
              </p:cNvSpPr>
              <p:nvPr/>
            </p:nvSpPr>
            <p:spPr bwMode="auto">
              <a:xfrm>
                <a:off x="912" y="124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sz="1800">
                    <a:latin typeface="Times New Roman" charset="0"/>
                  </a:rPr>
                  <a:t>d</a:t>
                </a:r>
              </a:p>
            </p:txBody>
          </p:sp>
        </p:grpSp>
        <p:sp>
          <p:nvSpPr>
            <p:cNvPr id="38921" name="AutoShape 24"/>
            <p:cNvSpPr>
              <a:spLocks noChangeArrowheads="1"/>
            </p:cNvSpPr>
            <p:nvPr/>
          </p:nvSpPr>
          <p:spPr bwMode="auto">
            <a:xfrm>
              <a:off x="1536" y="2304"/>
              <a:ext cx="672" cy="33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AutoShape 25"/>
            <p:cNvSpPr>
              <a:spLocks noChangeArrowheads="1"/>
            </p:cNvSpPr>
            <p:nvPr/>
          </p:nvSpPr>
          <p:spPr bwMode="auto">
            <a:xfrm flipH="1">
              <a:off x="3264" y="2304"/>
              <a:ext cx="672" cy="336"/>
            </a:xfrm>
            <a:prstGeom prst="lightningBol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Text Box 26"/>
            <p:cNvSpPr txBox="1">
              <a:spLocks noChangeArrowheads="1"/>
            </p:cNvSpPr>
            <p:nvPr/>
          </p:nvSpPr>
          <p:spPr bwMode="auto">
            <a:xfrm>
              <a:off x="3984" y="2304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800" b="1"/>
                <a:t>Ondes THz</a:t>
              </a:r>
            </a:p>
          </p:txBody>
        </p:sp>
        <p:sp>
          <p:nvSpPr>
            <p:cNvPr id="38924" name="Text Box 27"/>
            <p:cNvSpPr txBox="1">
              <a:spLocks noChangeArrowheads="1"/>
            </p:cNvSpPr>
            <p:nvPr/>
          </p:nvSpPr>
          <p:spPr bwMode="auto">
            <a:xfrm>
              <a:off x="672" y="2313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800" b="1"/>
                <a:t>Ondes THz</a:t>
              </a:r>
            </a:p>
          </p:txBody>
        </p:sp>
      </p:grpSp>
      <p:graphicFrame>
        <p:nvGraphicFramePr>
          <p:cNvPr id="389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51819"/>
              </p:ext>
            </p:extLst>
          </p:nvPr>
        </p:nvGraphicFramePr>
        <p:xfrm>
          <a:off x="3976688" y="2094384"/>
          <a:ext cx="508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9" name="Équation" r:id="rId5" imgW="508000" imgH="152400" progId="Equation.3">
                  <p:embed/>
                </p:oleObj>
              </mc:Choice>
              <mc:Fallback>
                <p:oleObj name="Équation" r:id="rId5" imgW="508000" imgH="15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2094384"/>
                        <a:ext cx="5080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47727"/>
              </p:ext>
            </p:extLst>
          </p:nvPr>
        </p:nvGraphicFramePr>
        <p:xfrm>
          <a:off x="4789488" y="1880072"/>
          <a:ext cx="8493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" name="Équation" r:id="rId7" imgW="850900" imgH="520700" progId="Equation.3">
                  <p:embed/>
                </p:oleObj>
              </mc:Choice>
              <mc:Fallback>
                <p:oleObj name="Équation" r:id="rId7" imgW="8509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1880072"/>
                        <a:ext cx="84931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Rectangle 50"/>
          <p:cNvSpPr>
            <a:spLocks noChangeArrowheads="1"/>
          </p:cNvSpPr>
          <p:nvPr/>
        </p:nvSpPr>
        <p:spPr bwMode="auto">
          <a:xfrm>
            <a:off x="609600" y="5427240"/>
            <a:ext cx="7989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Sources et détecteurs </a:t>
            </a:r>
            <a:r>
              <a:rPr lang="fr-FR" sz="1600" b="1" dirty="0" err="1">
                <a:latin typeface="Comic Sans MS" charset="0"/>
              </a:rPr>
              <a:t>THz</a:t>
            </a:r>
            <a:r>
              <a:rPr lang="fr-FR" sz="1600" b="1" dirty="0">
                <a:latin typeface="Comic Sans MS" charset="0"/>
              </a:rPr>
              <a:t> accordables. Détection du </a:t>
            </a:r>
            <a:r>
              <a:rPr lang="fr-FR" sz="1600" b="1" dirty="0" err="1">
                <a:latin typeface="Comic Sans MS" charset="0"/>
              </a:rPr>
              <a:t>plasmon</a:t>
            </a:r>
            <a:r>
              <a:rPr lang="fr-FR" sz="1600" b="1" dirty="0">
                <a:latin typeface="Comic Sans MS" charset="0"/>
              </a:rPr>
              <a:t>: mesure directe, hétérodyne…</a:t>
            </a:r>
          </a:p>
          <a:p>
            <a:pPr marL="342900" indent="-342900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Autre utilisation des </a:t>
            </a:r>
            <a:r>
              <a:rPr lang="fr-FR" sz="1600" b="1" dirty="0" err="1">
                <a:latin typeface="Comic Sans MS" charset="0"/>
              </a:rPr>
              <a:t>plasmons</a:t>
            </a:r>
            <a:r>
              <a:rPr lang="fr-FR" sz="1600" b="1" dirty="0">
                <a:latin typeface="Comic Sans MS" charset="0"/>
              </a:rPr>
              <a:t> de surface en optoélectronique: SPASER</a:t>
            </a:r>
            <a:endParaRPr lang="fr-FR" sz="1400" b="1" dirty="0">
              <a:latin typeface="Comic Sans MS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50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charset="2"/>
              <a:buChar char="§"/>
            </a:pPr>
            <a:r>
              <a:rPr lang="fr-FR" sz="1600" b="1" dirty="0">
                <a:latin typeface="Comic Sans MS" charset="0"/>
              </a:rPr>
              <a:t>Physique des systèmes à 2D: </a:t>
            </a:r>
            <a:r>
              <a:rPr lang="fr-FR" sz="16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résolution de l</a:t>
            </a:r>
            <a:r>
              <a:rPr lang="ja-JP" altLang="fr-FR" sz="16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’</a:t>
            </a:r>
            <a:r>
              <a:rPr lang="fr-FR" altLang="ja-JP" sz="16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équation de Schrödinger dans l’approximation de la masse effective</a:t>
            </a:r>
            <a:endParaRPr lang="fr-FR" sz="1600" b="1" dirty="0">
              <a:latin typeface="Comic Sans MS" charset="0"/>
            </a:endParaRPr>
          </a:p>
          <a:p>
            <a:pPr marL="800100" lvl="1" indent="-342900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Détermination des fonctions d</a:t>
            </a:r>
            <a:r>
              <a:rPr lang="ja-JP" alt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’</a:t>
            </a:r>
            <a:r>
              <a:rPr lang="fr-FR" altLang="ja-JP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ondes électroniques dans une bande d’indice n</a:t>
            </a:r>
          </a:p>
          <a:p>
            <a:pPr marL="800100" lvl="1" indent="-342900">
              <a:spcBef>
                <a:spcPct val="50000"/>
              </a:spcBef>
              <a:buFont typeface="Lucida Grande"/>
              <a:buChar char="-"/>
            </a:pPr>
            <a:endParaRPr lang="fr-FR" altLang="ja-JP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800100" lvl="1" indent="-342900">
              <a:spcBef>
                <a:spcPct val="50000"/>
              </a:spcBef>
              <a:buFont typeface="Lucida Grande"/>
              <a:buChar char="-"/>
            </a:pPr>
            <a:endParaRPr lang="fr-FR" altLang="ja-JP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800100" lvl="1" indent="-342900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V(z) se limite aux variations de potentiel dans la </a:t>
            </a:r>
            <a:b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</a:br>
            <a: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direction z. –</a:t>
            </a:r>
            <a:r>
              <a:rPr lang="fr-FR" sz="1400" b="1" dirty="0" err="1">
                <a:solidFill>
                  <a:srgbClr val="000000"/>
                </a:solidFill>
                <a:latin typeface="Comic Sans MS" charset="0"/>
                <a:cs typeface="Comic Sans MS" charset="0"/>
              </a:rPr>
              <a:t>qV</a:t>
            </a:r>
            <a: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(z) caractérise le profil de la bande de conduction. </a:t>
            </a:r>
          </a:p>
          <a:p>
            <a:pPr marL="800100" lvl="1" indent="-342900">
              <a:spcBef>
                <a:spcPct val="50000"/>
              </a:spcBef>
              <a:buFont typeface="Lucida Grande"/>
              <a:buChar char="-"/>
            </a:pPr>
            <a:r>
              <a:rPr lang="fr-FR" sz="1400" b="1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Exemples: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</a:pPr>
            <a:endParaRPr lang="fr-FR" sz="1400" b="1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79085"/>
              </p:ext>
            </p:extLst>
          </p:nvPr>
        </p:nvGraphicFramePr>
        <p:xfrm>
          <a:off x="1619672" y="1353716"/>
          <a:ext cx="316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…quation" r:id="rId3" imgW="3162300" imgH="419100" progId="Equation.3">
                  <p:embed/>
                </p:oleObj>
              </mc:Choice>
              <mc:Fallback>
                <p:oleObj name="…quation" r:id="rId3" imgW="3162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53716"/>
                        <a:ext cx="3162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1F1E4-7CA3-524C-AFF2-DA2B3EA2E851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1331640" y="2924941"/>
            <a:ext cx="2520280" cy="3063800"/>
            <a:chOff x="1331640" y="2420888"/>
            <a:chExt cx="2520280" cy="3063800"/>
          </a:xfrm>
        </p:grpSpPr>
        <p:sp>
          <p:nvSpPr>
            <p:cNvPr id="69" name="Rectangle 17"/>
            <p:cNvSpPr>
              <a:spLocks noChangeArrowheads="1"/>
            </p:cNvSpPr>
            <p:nvPr/>
          </p:nvSpPr>
          <p:spPr bwMode="auto">
            <a:xfrm>
              <a:off x="1340768" y="2420888"/>
              <a:ext cx="128701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latin typeface="Comic Sans MS" charset="0"/>
                </a:rPr>
                <a:t>Semi-conducteur à grande largeur de bande interdite</a:t>
              </a:r>
            </a:p>
          </p:txBody>
        </p:sp>
        <p:grpSp>
          <p:nvGrpSpPr>
            <p:cNvPr id="5" name="Grouper 4"/>
            <p:cNvGrpSpPr/>
            <p:nvPr/>
          </p:nvGrpSpPr>
          <p:grpSpPr>
            <a:xfrm>
              <a:off x="1331640" y="3784276"/>
              <a:ext cx="2520280" cy="1700412"/>
              <a:chOff x="1331640" y="3784276"/>
              <a:chExt cx="2520280" cy="1700412"/>
            </a:xfrm>
          </p:grpSpPr>
          <p:sp>
            <p:nvSpPr>
              <p:cNvPr id="61" name="Line 5"/>
              <p:cNvSpPr>
                <a:spLocks noChangeShapeType="1"/>
              </p:cNvSpPr>
              <p:nvPr/>
            </p:nvSpPr>
            <p:spPr bwMode="auto">
              <a:xfrm>
                <a:off x="2411934" y="3861243"/>
                <a:ext cx="0" cy="4316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2411934" y="5085571"/>
                <a:ext cx="0" cy="2880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1907704" y="4653136"/>
                <a:ext cx="19442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4" name="Text Box 23"/>
              <p:cNvSpPr txBox="1">
                <a:spLocks noChangeArrowheads="1"/>
              </p:cNvSpPr>
              <p:nvPr/>
            </p:nvSpPr>
            <p:spPr bwMode="auto">
              <a:xfrm>
                <a:off x="1331640" y="3784276"/>
                <a:ext cx="28803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 dirty="0">
                    <a:latin typeface="Comic Sans MS" charset="0"/>
                  </a:rPr>
                  <a:t>E</a:t>
                </a:r>
                <a:r>
                  <a:rPr lang="en-GB" sz="800" baseline="-25000" dirty="0">
                    <a:latin typeface="Comic Sans MS" charset="0"/>
                  </a:rPr>
                  <a:t>C</a:t>
                </a:r>
                <a:endParaRPr lang="en-GB" sz="800" dirty="0">
                  <a:latin typeface="Comic Sans MS" charset="0"/>
                </a:endParaRPr>
              </a:p>
            </p:txBody>
          </p:sp>
          <p:sp>
            <p:nvSpPr>
              <p:cNvPr id="55" name="Text Box 24"/>
              <p:cNvSpPr txBox="1">
                <a:spLocks noChangeArrowheads="1"/>
              </p:cNvSpPr>
              <p:nvPr/>
            </p:nvSpPr>
            <p:spPr bwMode="auto">
              <a:xfrm>
                <a:off x="1331640" y="5269657"/>
                <a:ext cx="381000" cy="215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>
                    <a:latin typeface="Comic Sans MS" charset="0"/>
                  </a:rPr>
                  <a:t>E</a:t>
                </a:r>
                <a:r>
                  <a:rPr lang="en-GB" sz="800" baseline="-25000">
                    <a:latin typeface="Comic Sans MS" charset="0"/>
                  </a:rPr>
                  <a:t>V</a:t>
                </a:r>
                <a:endParaRPr lang="en-GB" sz="800">
                  <a:latin typeface="Comic Sans MS" charset="0"/>
                </a:endParaRPr>
              </a:p>
            </p:txBody>
          </p:sp>
          <p:sp>
            <p:nvSpPr>
              <p:cNvPr id="58" name="Text Box 50"/>
              <p:cNvSpPr txBox="1">
                <a:spLocks noChangeArrowheads="1"/>
              </p:cNvSpPr>
              <p:nvPr/>
            </p:nvSpPr>
            <p:spPr bwMode="auto">
              <a:xfrm>
                <a:off x="1331640" y="4510113"/>
                <a:ext cx="304800" cy="215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 dirty="0">
                    <a:latin typeface="Comic Sans MS" charset="0"/>
                  </a:rPr>
                  <a:t>E</a:t>
                </a:r>
                <a:r>
                  <a:rPr lang="en-GB" sz="800" baseline="-25000" dirty="0">
                    <a:latin typeface="Comic Sans MS" charset="0"/>
                  </a:rPr>
                  <a:t>F</a:t>
                </a:r>
                <a:endParaRPr lang="en-GB" sz="800" dirty="0">
                  <a:latin typeface="Comic Sans MS" charset="0"/>
                </a:endParaRPr>
              </a:p>
            </p:txBody>
          </p:sp>
          <p:sp>
            <p:nvSpPr>
              <p:cNvPr id="72" name="Line 3"/>
              <p:cNvSpPr>
                <a:spLocks noChangeShapeType="1"/>
              </p:cNvSpPr>
              <p:nvPr/>
            </p:nvSpPr>
            <p:spPr bwMode="auto">
              <a:xfrm>
                <a:off x="2627784" y="3861048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2627784" y="3861048"/>
                <a:ext cx="0" cy="4316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Line 3"/>
              <p:cNvSpPr>
                <a:spLocks noChangeShapeType="1"/>
              </p:cNvSpPr>
              <p:nvPr/>
            </p:nvSpPr>
            <p:spPr bwMode="auto">
              <a:xfrm>
                <a:off x="2411760" y="4293096"/>
                <a:ext cx="216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5" name="Line 3"/>
              <p:cNvSpPr>
                <a:spLocks noChangeShapeType="1"/>
              </p:cNvSpPr>
              <p:nvPr/>
            </p:nvSpPr>
            <p:spPr bwMode="auto">
              <a:xfrm>
                <a:off x="2411760" y="5085184"/>
                <a:ext cx="216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2627784" y="5085184"/>
                <a:ext cx="0" cy="2880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" name="Line 8"/>
              <p:cNvSpPr>
                <a:spLocks noChangeShapeType="1"/>
              </p:cNvSpPr>
              <p:nvPr/>
            </p:nvSpPr>
            <p:spPr bwMode="auto">
              <a:xfrm>
                <a:off x="2627784" y="5373216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8" name="Line 5"/>
              <p:cNvSpPr>
                <a:spLocks noChangeShapeType="1"/>
              </p:cNvSpPr>
              <p:nvPr/>
            </p:nvSpPr>
            <p:spPr bwMode="auto">
              <a:xfrm>
                <a:off x="3132014" y="3861243"/>
                <a:ext cx="0" cy="4316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3132014" y="5085571"/>
                <a:ext cx="0" cy="2880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>
                <a:off x="3347864" y="3861048"/>
                <a:ext cx="0" cy="4316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1" name="Line 3"/>
              <p:cNvSpPr>
                <a:spLocks noChangeShapeType="1"/>
              </p:cNvSpPr>
              <p:nvPr/>
            </p:nvSpPr>
            <p:spPr bwMode="auto">
              <a:xfrm>
                <a:off x="3131840" y="4293096"/>
                <a:ext cx="216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" name="Line 3"/>
              <p:cNvSpPr>
                <a:spLocks noChangeShapeType="1"/>
              </p:cNvSpPr>
              <p:nvPr/>
            </p:nvSpPr>
            <p:spPr bwMode="auto">
              <a:xfrm>
                <a:off x="3131840" y="5085184"/>
                <a:ext cx="2160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" name="Line 10"/>
              <p:cNvSpPr>
                <a:spLocks noChangeShapeType="1"/>
              </p:cNvSpPr>
              <p:nvPr/>
            </p:nvSpPr>
            <p:spPr bwMode="auto">
              <a:xfrm>
                <a:off x="3347864" y="5085184"/>
                <a:ext cx="0" cy="2880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1907704" y="5373216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" name="Line 8"/>
              <p:cNvSpPr>
                <a:spLocks noChangeShapeType="1"/>
              </p:cNvSpPr>
              <p:nvPr/>
            </p:nvSpPr>
            <p:spPr bwMode="auto">
              <a:xfrm>
                <a:off x="1907704" y="3861048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>
                <a:off x="3347864" y="5373216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" name="Line 8"/>
              <p:cNvSpPr>
                <a:spLocks noChangeShapeType="1"/>
              </p:cNvSpPr>
              <p:nvPr/>
            </p:nvSpPr>
            <p:spPr bwMode="auto">
              <a:xfrm>
                <a:off x="3347864" y="3861048"/>
                <a:ext cx="5040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8" name="Rectangle 17"/>
            <p:cNvSpPr>
              <a:spLocks noChangeArrowheads="1"/>
            </p:cNvSpPr>
            <p:nvPr/>
          </p:nvSpPr>
          <p:spPr bwMode="auto">
            <a:xfrm>
              <a:off x="2564904" y="2420888"/>
              <a:ext cx="128701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latin typeface="Comic Sans MS" charset="0"/>
                </a:rPr>
                <a:t>Semi-conducteur à petite largeur de bande interdite</a:t>
              </a:r>
            </a:p>
          </p:txBody>
        </p:sp>
        <p:sp>
          <p:nvSpPr>
            <p:cNvPr id="89" name="Line 16"/>
            <p:cNvSpPr>
              <a:spLocks noChangeShapeType="1"/>
            </p:cNvSpPr>
            <p:nvPr/>
          </p:nvSpPr>
          <p:spPr bwMode="auto">
            <a:xfrm flipH="1">
              <a:off x="2555776" y="3429000"/>
              <a:ext cx="322262" cy="392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2123728" y="3324263"/>
              <a:ext cx="72008" cy="464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3131840" y="3396271"/>
              <a:ext cx="72008" cy="464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4572000" y="2885483"/>
            <a:ext cx="3528219" cy="3135805"/>
            <a:chOff x="4572000" y="2597452"/>
            <a:chExt cx="3528219" cy="3135805"/>
          </a:xfrm>
        </p:grpSpPr>
        <p:sp>
          <p:nvSpPr>
            <p:cNvPr id="39961" name="Rectangle 15"/>
            <p:cNvSpPr>
              <a:spLocks noChangeArrowheads="1"/>
            </p:cNvSpPr>
            <p:nvPr/>
          </p:nvSpPr>
          <p:spPr bwMode="auto">
            <a:xfrm>
              <a:off x="6634956" y="3070362"/>
              <a:ext cx="1465263" cy="64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dirty="0">
                  <a:latin typeface="Comic Sans MS" charset="0"/>
                </a:rPr>
                <a:t>Gaz quasi-bidimensionnel d'électrons</a:t>
              </a:r>
            </a:p>
          </p:txBody>
        </p:sp>
        <p:sp>
          <p:nvSpPr>
            <p:cNvPr id="39962" name="Line 16"/>
            <p:cNvSpPr>
              <a:spLocks noChangeShapeType="1"/>
            </p:cNvSpPr>
            <p:nvPr/>
          </p:nvSpPr>
          <p:spPr bwMode="auto">
            <a:xfrm flipH="1">
              <a:off x="6324600" y="3828922"/>
              <a:ext cx="322263" cy="3927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63" name="Rectangle 17"/>
            <p:cNvSpPr>
              <a:spLocks noChangeArrowheads="1"/>
            </p:cNvSpPr>
            <p:nvPr/>
          </p:nvSpPr>
          <p:spPr bwMode="auto">
            <a:xfrm>
              <a:off x="4572000" y="2597452"/>
              <a:ext cx="1143000" cy="1384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fr-FR" sz="1200" b="1" dirty="0">
                  <a:latin typeface="Comic Sans MS" charset="0"/>
                </a:rPr>
                <a:t>Semi-conducteur à grande largeur de bande interdite dopé</a:t>
              </a:r>
            </a:p>
          </p:txBody>
        </p:sp>
        <p:sp>
          <p:nvSpPr>
            <p:cNvPr id="39965" name="Rectangle 21"/>
            <p:cNvSpPr>
              <a:spLocks noChangeArrowheads="1"/>
            </p:cNvSpPr>
            <p:nvPr/>
          </p:nvSpPr>
          <p:spPr bwMode="auto">
            <a:xfrm>
              <a:off x="5715000" y="2670452"/>
              <a:ext cx="945356" cy="830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latin typeface="Comic Sans MS" charset="0"/>
                </a:rPr>
                <a:t>Zone désertée (chargée &gt;0)</a:t>
              </a:r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4572000" y="3880498"/>
              <a:ext cx="3217863" cy="1852759"/>
              <a:chOff x="4572000" y="3880498"/>
              <a:chExt cx="3217863" cy="1852759"/>
            </a:xfrm>
          </p:grpSpPr>
          <p:sp>
            <p:nvSpPr>
              <p:cNvPr id="39953" name="Line 3"/>
              <p:cNvSpPr>
                <a:spLocks noChangeShapeType="1"/>
              </p:cNvSpPr>
              <p:nvPr/>
            </p:nvSpPr>
            <p:spPr bwMode="auto">
              <a:xfrm>
                <a:off x="4800600" y="4109018"/>
                <a:ext cx="876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4" name="Freeform 4"/>
              <p:cNvSpPr>
                <a:spLocks/>
              </p:cNvSpPr>
              <p:nvPr/>
            </p:nvSpPr>
            <p:spPr bwMode="auto">
              <a:xfrm>
                <a:off x="5676900" y="3880498"/>
                <a:ext cx="571500" cy="237248"/>
              </a:xfrm>
              <a:custGeom>
                <a:avLst/>
                <a:gdLst>
                  <a:gd name="T0" fmla="*/ 0 w 720"/>
                  <a:gd name="T1" fmla="*/ 288 h 299"/>
                  <a:gd name="T2" fmla="*/ 368 w 720"/>
                  <a:gd name="T3" fmla="*/ 251 h 299"/>
                  <a:gd name="T4" fmla="*/ 720 w 720"/>
                  <a:gd name="T5" fmla="*/ 0 h 299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299"/>
                  <a:gd name="T11" fmla="*/ 720 w 720"/>
                  <a:gd name="T12" fmla="*/ 299 h 2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299">
                    <a:moveTo>
                      <a:pt x="0" y="288"/>
                    </a:moveTo>
                    <a:cubicBezTo>
                      <a:pt x="61" y="282"/>
                      <a:pt x="248" y="299"/>
                      <a:pt x="368" y="251"/>
                    </a:cubicBezTo>
                    <a:cubicBezTo>
                      <a:pt x="488" y="203"/>
                      <a:pt x="647" y="52"/>
                      <a:pt x="72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5" name="Line 5"/>
              <p:cNvSpPr>
                <a:spLocks noChangeShapeType="1"/>
              </p:cNvSpPr>
              <p:nvPr/>
            </p:nvSpPr>
            <p:spPr bwMode="auto">
              <a:xfrm>
                <a:off x="6248400" y="3880498"/>
                <a:ext cx="0" cy="4570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6" name="Freeform 6"/>
              <p:cNvSpPr>
                <a:spLocks/>
              </p:cNvSpPr>
              <p:nvPr/>
            </p:nvSpPr>
            <p:spPr bwMode="auto">
              <a:xfrm>
                <a:off x="6247606" y="3927313"/>
                <a:ext cx="1541463" cy="418954"/>
              </a:xfrm>
              <a:custGeom>
                <a:avLst/>
                <a:gdLst>
                  <a:gd name="T0" fmla="*/ 1942 w 1942"/>
                  <a:gd name="T1" fmla="*/ 0 h 528"/>
                  <a:gd name="T2" fmla="*/ 873 w 1942"/>
                  <a:gd name="T3" fmla="*/ 131 h 528"/>
                  <a:gd name="T4" fmla="*/ 352 w 1942"/>
                  <a:gd name="T5" fmla="*/ 277 h 528"/>
                  <a:gd name="T6" fmla="*/ 0 w 194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2"/>
                  <a:gd name="T13" fmla="*/ 0 h 528"/>
                  <a:gd name="T14" fmla="*/ 1942 w 194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2" h="528">
                    <a:moveTo>
                      <a:pt x="1942" y="0"/>
                    </a:moveTo>
                    <a:cubicBezTo>
                      <a:pt x="1764" y="22"/>
                      <a:pt x="1138" y="85"/>
                      <a:pt x="873" y="131"/>
                    </a:cubicBezTo>
                    <a:cubicBezTo>
                      <a:pt x="608" y="177"/>
                      <a:pt x="498" y="211"/>
                      <a:pt x="352" y="277"/>
                    </a:cubicBezTo>
                    <a:cubicBezTo>
                      <a:pt x="206" y="343"/>
                      <a:pt x="73" y="476"/>
                      <a:pt x="0" y="52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7" name="Line 8"/>
              <p:cNvSpPr>
                <a:spLocks noChangeShapeType="1"/>
              </p:cNvSpPr>
              <p:nvPr/>
            </p:nvSpPr>
            <p:spPr bwMode="auto">
              <a:xfrm>
                <a:off x="4800600" y="5585671"/>
                <a:ext cx="8763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8" name="Freeform 9"/>
              <p:cNvSpPr>
                <a:spLocks/>
              </p:cNvSpPr>
              <p:nvPr/>
            </p:nvSpPr>
            <p:spPr bwMode="auto">
              <a:xfrm>
                <a:off x="5676900" y="5357151"/>
                <a:ext cx="571500" cy="237248"/>
              </a:xfrm>
              <a:custGeom>
                <a:avLst/>
                <a:gdLst>
                  <a:gd name="T0" fmla="*/ 0 w 720"/>
                  <a:gd name="T1" fmla="*/ 288 h 299"/>
                  <a:gd name="T2" fmla="*/ 368 w 720"/>
                  <a:gd name="T3" fmla="*/ 251 h 299"/>
                  <a:gd name="T4" fmla="*/ 720 w 720"/>
                  <a:gd name="T5" fmla="*/ 0 h 299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299"/>
                  <a:gd name="T11" fmla="*/ 720 w 720"/>
                  <a:gd name="T12" fmla="*/ 299 h 2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299">
                    <a:moveTo>
                      <a:pt x="0" y="288"/>
                    </a:moveTo>
                    <a:cubicBezTo>
                      <a:pt x="61" y="282"/>
                      <a:pt x="248" y="299"/>
                      <a:pt x="368" y="251"/>
                    </a:cubicBezTo>
                    <a:cubicBezTo>
                      <a:pt x="488" y="203"/>
                      <a:pt x="647" y="52"/>
                      <a:pt x="720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59" name="Line 10"/>
              <p:cNvSpPr>
                <a:spLocks noChangeShapeType="1"/>
              </p:cNvSpPr>
              <p:nvPr/>
            </p:nvSpPr>
            <p:spPr bwMode="auto">
              <a:xfrm>
                <a:off x="6248400" y="5090544"/>
                <a:ext cx="0" cy="2666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60" name="Line 13"/>
              <p:cNvSpPr>
                <a:spLocks noChangeShapeType="1"/>
              </p:cNvSpPr>
              <p:nvPr/>
            </p:nvSpPr>
            <p:spPr bwMode="auto">
              <a:xfrm>
                <a:off x="4800600" y="4185191"/>
                <a:ext cx="28956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64" name="Freeform 20"/>
              <p:cNvSpPr>
                <a:spLocks/>
              </p:cNvSpPr>
              <p:nvPr/>
            </p:nvSpPr>
            <p:spPr bwMode="auto">
              <a:xfrm>
                <a:off x="6248400" y="4680318"/>
                <a:ext cx="1541463" cy="418954"/>
              </a:xfrm>
              <a:custGeom>
                <a:avLst/>
                <a:gdLst>
                  <a:gd name="T0" fmla="*/ 1942 w 1942"/>
                  <a:gd name="T1" fmla="*/ 0 h 528"/>
                  <a:gd name="T2" fmla="*/ 873 w 1942"/>
                  <a:gd name="T3" fmla="*/ 131 h 528"/>
                  <a:gd name="T4" fmla="*/ 352 w 1942"/>
                  <a:gd name="T5" fmla="*/ 277 h 528"/>
                  <a:gd name="T6" fmla="*/ 0 w 1942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2"/>
                  <a:gd name="T13" fmla="*/ 0 h 528"/>
                  <a:gd name="T14" fmla="*/ 1942 w 1942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2" h="528">
                    <a:moveTo>
                      <a:pt x="1942" y="0"/>
                    </a:moveTo>
                    <a:cubicBezTo>
                      <a:pt x="1764" y="22"/>
                      <a:pt x="1138" y="85"/>
                      <a:pt x="873" y="131"/>
                    </a:cubicBezTo>
                    <a:cubicBezTo>
                      <a:pt x="608" y="177"/>
                      <a:pt x="498" y="211"/>
                      <a:pt x="352" y="277"/>
                    </a:cubicBezTo>
                    <a:cubicBezTo>
                      <a:pt x="206" y="343"/>
                      <a:pt x="73" y="476"/>
                      <a:pt x="0" y="52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948" name="Text Box 23"/>
              <p:cNvSpPr txBox="1">
                <a:spLocks noChangeArrowheads="1"/>
              </p:cNvSpPr>
              <p:nvPr/>
            </p:nvSpPr>
            <p:spPr bwMode="auto">
              <a:xfrm>
                <a:off x="4572000" y="4032845"/>
                <a:ext cx="431800" cy="21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 dirty="0">
                    <a:latin typeface="Comic Sans MS" charset="0"/>
                  </a:rPr>
                  <a:t>E</a:t>
                </a:r>
                <a:r>
                  <a:rPr lang="en-GB" sz="800" baseline="-25000" dirty="0">
                    <a:latin typeface="Comic Sans MS" charset="0"/>
                  </a:rPr>
                  <a:t>C</a:t>
                </a:r>
                <a:endParaRPr lang="en-GB" sz="800" dirty="0">
                  <a:latin typeface="Comic Sans MS" charset="0"/>
                </a:endParaRPr>
              </a:p>
            </p:txBody>
          </p:sp>
          <p:sp>
            <p:nvSpPr>
              <p:cNvPr id="39949" name="Text Box 24"/>
              <p:cNvSpPr txBox="1">
                <a:spLocks noChangeArrowheads="1"/>
              </p:cNvSpPr>
              <p:nvPr/>
            </p:nvSpPr>
            <p:spPr bwMode="auto">
              <a:xfrm>
                <a:off x="4572000" y="5518226"/>
                <a:ext cx="381000" cy="215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>
                    <a:latin typeface="Comic Sans MS" charset="0"/>
                  </a:rPr>
                  <a:t>E</a:t>
                </a:r>
                <a:r>
                  <a:rPr lang="en-GB" sz="800" baseline="-25000">
                    <a:latin typeface="Comic Sans MS" charset="0"/>
                  </a:rPr>
                  <a:t>V</a:t>
                </a:r>
                <a:endParaRPr lang="en-GB" sz="800">
                  <a:latin typeface="Comic Sans MS" charset="0"/>
                </a:endParaRPr>
              </a:p>
            </p:txBody>
          </p:sp>
          <p:sp>
            <p:nvSpPr>
              <p:cNvPr id="39950" name="Text Box 33"/>
              <p:cNvSpPr txBox="1">
                <a:spLocks noChangeArrowheads="1"/>
              </p:cNvSpPr>
              <p:nvPr/>
            </p:nvSpPr>
            <p:spPr bwMode="auto">
              <a:xfrm>
                <a:off x="6096000" y="4032845"/>
                <a:ext cx="64294" cy="12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/>
                  <a:t>+</a:t>
                </a:r>
              </a:p>
            </p:txBody>
          </p:sp>
          <p:sp>
            <p:nvSpPr>
              <p:cNvPr id="39951" name="Text Box 48"/>
              <p:cNvSpPr txBox="1">
                <a:spLocks noChangeArrowheads="1"/>
              </p:cNvSpPr>
              <p:nvPr/>
            </p:nvSpPr>
            <p:spPr bwMode="auto">
              <a:xfrm>
                <a:off x="6172200" y="3964606"/>
                <a:ext cx="64294" cy="122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800"/>
                  <a:t>+</a:t>
                </a:r>
              </a:p>
            </p:txBody>
          </p:sp>
          <p:sp>
            <p:nvSpPr>
              <p:cNvPr id="39952" name="Text Box 50"/>
              <p:cNvSpPr txBox="1">
                <a:spLocks noChangeArrowheads="1"/>
              </p:cNvSpPr>
              <p:nvPr/>
            </p:nvSpPr>
            <p:spPr bwMode="auto">
              <a:xfrm>
                <a:off x="4572000" y="4147105"/>
                <a:ext cx="304800" cy="215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800">
                    <a:latin typeface="Comic Sans MS" charset="0"/>
                  </a:rPr>
                  <a:t>E</a:t>
                </a:r>
                <a:r>
                  <a:rPr lang="en-GB" sz="800" baseline="-25000">
                    <a:latin typeface="Comic Sans MS" charset="0"/>
                  </a:rPr>
                  <a:t>F</a:t>
                </a:r>
                <a:endParaRPr lang="en-GB" sz="800">
                  <a:latin typeface="Comic Sans MS" charset="0"/>
                </a:endParaRPr>
              </a:p>
            </p:txBody>
          </p:sp>
        </p:grpSp>
        <p:sp>
          <p:nvSpPr>
            <p:cNvPr id="95" name="Line 16"/>
            <p:cNvSpPr>
              <a:spLocks noChangeShapeType="1"/>
            </p:cNvSpPr>
            <p:nvPr/>
          </p:nvSpPr>
          <p:spPr bwMode="auto">
            <a:xfrm>
              <a:off x="6012160" y="3501008"/>
              <a:ext cx="0" cy="4647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5096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C7F7B4-1FE8-294A-B107-361709813D55}" type="slidenum">
              <a:rPr lang="fr-FR" sz="1400"/>
              <a:pPr eaLnBrk="1" hangingPunct="1"/>
              <a:t>22</a:t>
            </a:fld>
            <a:endParaRPr 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ChangeArrowheads="1"/>
              </p:cNvSpPr>
              <p:nvPr/>
            </p:nvSpPr>
            <p:spPr bwMode="auto">
              <a:xfrm>
                <a:off x="609600" y="381000"/>
                <a:ext cx="8229600" cy="5693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Résolution de l</a:t>
                </a:r>
                <a:r>
                  <a:rPr lang="ja-JP" alt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équation de Schrödinger. </a:t>
                </a:r>
              </a:p>
              <a:p>
                <a:pPr>
                  <a:spcBef>
                    <a:spcPct val="50000"/>
                  </a:spcBef>
                </a:pP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On décompose la fonction d’onde: 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 charset="0"/>
                          </a:rPr>
                        </m:ctrlPr>
                      </m:sSubPr>
                      <m:e>
                        <m:r>
                          <a:rPr lang="fr-FR" altLang="ja-JP" sz="1400" b="1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omic Sans MS" charset="0"/>
                          </a:rPr>
                          <m:t>𝒆</m:t>
                        </m:r>
                      </m:e>
                      <m:sub>
                        <m:r>
                          <a:rPr lang="fr-FR" altLang="ja-JP" sz="1400" b="1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omic Sans MS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fr-FR" altLang="ja-JP" sz="1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mic Sans MS" charset="0"/>
                          </a:rPr>
                        </m:ctrlPr>
                      </m:dPr>
                      <m:e>
                        <m:r>
                          <a:rPr lang="fr-FR" altLang="ja-JP" sz="1400" b="1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omic Sans MS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 est la fonction enveloppe.</a:t>
                </a:r>
              </a:p>
              <a:p>
                <a:pPr marL="742950" lvl="1" indent="-28575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On montre que</a:t>
                </a:r>
                <a:endParaRPr lang="fr-FR" sz="1400" b="1" dirty="0">
                  <a:solidFill>
                    <a:srgbClr val="000000"/>
                  </a:solidFill>
                  <a:latin typeface="Comic Sans MS" charset="0"/>
                  <a:cs typeface="Comic Sans MS" charset="0"/>
                </a:endParaRPr>
              </a:p>
              <a:p>
                <a:pPr marL="800100" lvl="1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m* rend compte de l</a:t>
                </a:r>
                <a:r>
                  <a:rPr lang="ja-JP" alt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effet des autres potentiels électrostatiques</a:t>
                </a:r>
              </a:p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L’énergie s’écrit au voisinage d’un min (ou max) de bande: 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Char char="•"/>
                </a:pPr>
                <a:endParaRPr lang="fr-FR" altLang="ja-JP" sz="1400" b="1" dirty="0">
                  <a:solidFill>
                    <a:srgbClr val="000000"/>
                  </a:solidFill>
                  <a:latin typeface="Comic Sans MS" charset="0"/>
                  <a:cs typeface="Comic Sans MS" charset="0"/>
                </a:endParaRPr>
              </a:p>
              <a:p>
                <a:pPr marL="342900" indent="-342900">
                  <a:spcBef>
                    <a:spcPct val="50000"/>
                  </a:spcBef>
                  <a:buFontTx/>
                  <a:buChar char="•"/>
                </a:pPr>
                <a:endParaRPr lang="fr-FR" sz="1400" b="1" dirty="0">
                  <a:solidFill>
                    <a:srgbClr val="000000"/>
                  </a:solidFill>
                  <a:latin typeface="Comic Sans MS" charset="0"/>
                  <a:cs typeface="Comic Sans MS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Puits triangulaire:</a:t>
                </a:r>
              </a:p>
              <a:p>
                <a:pPr marL="800100" lvl="1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Solutions : fonctions d</a:t>
                </a:r>
                <a:r>
                  <a:rPr lang="ja-JP" alt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Airy, niveaux d</a:t>
                </a:r>
                <a:r>
                  <a:rPr lang="ja-JP" alt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énergie de confinement quantifiés E</a:t>
                </a:r>
                <a:r>
                  <a:rPr lang="fr-FR" altLang="ja-JP" sz="1400" b="1" baseline="-25000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0,conf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, E</a:t>
                </a:r>
                <a:r>
                  <a:rPr lang="fr-FR" altLang="ja-JP" sz="1400" b="1" baseline="-25000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1,conf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, E</a:t>
                </a:r>
                <a:r>
                  <a:rPr lang="fr-FR" altLang="ja-JP" sz="1400" b="1" baseline="-25000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2,conf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…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Char char="•"/>
                </a:pPr>
                <a:endParaRPr lang="fr-FR" sz="1400" b="1" dirty="0">
                  <a:solidFill>
                    <a:srgbClr val="000000"/>
                  </a:solidFill>
                  <a:latin typeface="Comic Sans MS" charset="0"/>
                  <a:cs typeface="Comic Sans MS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Densité d</a:t>
                </a:r>
                <a:r>
                  <a:rPr lang="ja-JP" altLang="fr-FR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états à 2 dimensions</a:t>
                </a:r>
                <a:b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</a:br>
                <a:r>
                  <a:rPr lang="fr-FR" altLang="ja-JP" sz="1400" b="1" dirty="0">
                    <a:solidFill>
                      <a:srgbClr val="000000"/>
                    </a:solidFill>
                    <a:latin typeface="Comic Sans MS" charset="0"/>
                    <a:cs typeface="Comic Sans MS" charset="0"/>
                  </a:rPr>
                  <a:t>par unité de volume: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Char char="•"/>
                </a:pPr>
                <a:endParaRPr lang="fr-FR" sz="1400" b="1" dirty="0">
                  <a:latin typeface="Comic Sans MS" charset="0"/>
                  <a:cs typeface="Comic Sans MS" charset="0"/>
                </a:endParaRPr>
              </a:p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sz="1400" b="1" dirty="0">
                    <a:latin typeface="Comic Sans MS" charset="0"/>
                    <a:cs typeface="Comic Sans MS" charset="0"/>
                  </a:rPr>
                  <a:t>En général seuls un ou 2 niveaux sont occupés. Chaque </a:t>
                </a:r>
                <a:br>
                  <a:rPr lang="fr-FR" sz="1400" b="1" dirty="0">
                    <a:latin typeface="Comic Sans MS" charset="0"/>
                    <a:cs typeface="Comic Sans MS" charset="0"/>
                  </a:rPr>
                </a:br>
                <a:r>
                  <a:rPr lang="fr-FR" sz="1400" b="1" dirty="0">
                    <a:latin typeface="Comic Sans MS" charset="0"/>
                    <a:cs typeface="Comic Sans MS" charset="0"/>
                  </a:rPr>
                  <a:t>niveau contient un système d</a:t>
                </a:r>
                <a:r>
                  <a:rPr lang="ja-JP" altLang="fr-FR" sz="1400" b="1" dirty="0">
                    <a:latin typeface="Comic Sans MS" charset="0"/>
                    <a:cs typeface="Comic Sans MS" charset="0"/>
                  </a:rPr>
                  <a:t>’</a:t>
                </a:r>
                <a:r>
                  <a:rPr lang="fr-FR" altLang="ja-JP" sz="1400" b="1" dirty="0">
                    <a:latin typeface="Comic Sans MS" charset="0"/>
                    <a:cs typeface="Comic Sans MS" charset="0"/>
                  </a:rPr>
                  <a:t>électrons bidimensionnel. </a:t>
                </a:r>
                <a:br>
                  <a:rPr lang="fr-FR" altLang="ja-JP" sz="1400" b="1" dirty="0">
                    <a:latin typeface="Comic Sans MS" charset="0"/>
                    <a:cs typeface="Comic Sans MS" charset="0"/>
                  </a:rPr>
                </a:br>
                <a:r>
                  <a:rPr lang="fr-FR" altLang="ja-JP" sz="1400" b="1" dirty="0">
                    <a:latin typeface="Comic Sans MS" charset="0"/>
                    <a:cs typeface="Comic Sans MS" charset="0"/>
                  </a:rPr>
                  <a:t>La masse effective joue un rôle important.</a:t>
                </a:r>
              </a:p>
              <a:p>
                <a:pPr marL="342900" indent="-342900">
                  <a:spcBef>
                    <a:spcPct val="50000"/>
                  </a:spcBef>
                  <a:buFont typeface="Lucida Grande"/>
                  <a:buChar char="-"/>
                </a:pPr>
                <a:r>
                  <a:rPr lang="fr-FR" altLang="ja-JP" sz="1400" b="1" dirty="0">
                    <a:latin typeface="Comic Sans MS" charset="0"/>
                    <a:cs typeface="Comic Sans MS" charset="0"/>
                  </a:rPr>
                  <a:t>Densité totale:</a:t>
                </a:r>
                <a:endParaRPr lang="fr-FR" sz="1400" b="1" dirty="0">
                  <a:latin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993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81000"/>
                <a:ext cx="8229600" cy="5693864"/>
              </a:xfrm>
              <a:prstGeom prst="rect">
                <a:avLst/>
              </a:prstGeom>
              <a:blipFill rotWithShape="0">
                <a:blip r:embed="rId3"/>
                <a:stretch>
                  <a:fillRect l="-222" t="-428" b="-10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28535"/>
              </p:ext>
            </p:extLst>
          </p:nvPr>
        </p:nvGraphicFramePr>
        <p:xfrm>
          <a:off x="2555776" y="5661248"/>
          <a:ext cx="2336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6" name="…quation" r:id="rId4" imgW="2336800" imgH="520700" progId="Equation.3">
                  <p:embed/>
                </p:oleObj>
              </mc:Choice>
              <mc:Fallback>
                <p:oleObj name="…quation" r:id="rId4" imgW="23368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661248"/>
                        <a:ext cx="2336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3" name="Group 30"/>
          <p:cNvGrpSpPr>
            <a:grpSpLocks noChangeAspect="1"/>
          </p:cNvGrpSpPr>
          <p:nvPr/>
        </p:nvGrpSpPr>
        <p:grpSpPr bwMode="auto">
          <a:xfrm>
            <a:off x="6012160" y="4149080"/>
            <a:ext cx="2286000" cy="1346200"/>
            <a:chOff x="912" y="3312"/>
            <a:chExt cx="2304" cy="1357"/>
          </a:xfrm>
        </p:grpSpPr>
        <p:sp>
          <p:nvSpPr>
            <p:cNvPr id="39966" name="Line 15"/>
            <p:cNvSpPr>
              <a:spLocks noChangeShapeType="1"/>
            </p:cNvSpPr>
            <p:nvPr/>
          </p:nvSpPr>
          <p:spPr bwMode="auto">
            <a:xfrm flipV="1">
              <a:off x="1008" y="3312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67" name="Line 16"/>
            <p:cNvSpPr>
              <a:spLocks noChangeShapeType="1"/>
            </p:cNvSpPr>
            <p:nvPr/>
          </p:nvSpPr>
          <p:spPr bwMode="auto">
            <a:xfrm flipV="1">
              <a:off x="1008" y="4320"/>
              <a:ext cx="22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68" name="Text Box 17"/>
            <p:cNvSpPr txBox="1">
              <a:spLocks noChangeArrowheads="1"/>
            </p:cNvSpPr>
            <p:nvPr/>
          </p:nvSpPr>
          <p:spPr bwMode="auto">
            <a:xfrm>
              <a:off x="912" y="4320"/>
              <a:ext cx="19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>
                  <a:latin typeface="Comic Sans MS" charset="0"/>
                  <a:cs typeface="Comic Sans MS" charset="0"/>
                </a:rPr>
                <a:t>0</a:t>
              </a:r>
            </a:p>
          </p:txBody>
        </p:sp>
        <p:sp>
          <p:nvSpPr>
            <p:cNvPr id="39969" name="Text Box 18"/>
            <p:cNvSpPr txBox="1">
              <a:spLocks noChangeArrowheads="1"/>
            </p:cNvSpPr>
            <p:nvPr/>
          </p:nvSpPr>
          <p:spPr bwMode="auto">
            <a:xfrm>
              <a:off x="1130" y="4320"/>
              <a:ext cx="72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dirty="0">
                  <a:latin typeface="Comic Sans MS" charset="0"/>
                  <a:cs typeface="Comic Sans MS" charset="0"/>
                </a:rPr>
                <a:t>E</a:t>
              </a:r>
              <a:r>
                <a:rPr lang="fr-FR" sz="1200" baseline="-25000" dirty="0">
                  <a:latin typeface="Comic Sans MS" charset="0"/>
                  <a:cs typeface="Comic Sans MS" charset="0"/>
                </a:rPr>
                <a:t>0,conf</a:t>
              </a:r>
              <a:endParaRPr lang="fr-FR" sz="12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39970" name="Text Box 19"/>
            <p:cNvSpPr txBox="1">
              <a:spLocks noChangeArrowheads="1"/>
            </p:cNvSpPr>
            <p:nvPr/>
          </p:nvSpPr>
          <p:spPr bwMode="auto">
            <a:xfrm>
              <a:off x="1638" y="4320"/>
              <a:ext cx="62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dirty="0">
                  <a:latin typeface="Comic Sans MS" charset="0"/>
                  <a:cs typeface="Comic Sans MS" charset="0"/>
                </a:rPr>
                <a:t>E</a:t>
              </a:r>
              <a:r>
                <a:rPr lang="fr-FR" sz="1200" baseline="-25000" dirty="0">
                  <a:latin typeface="Comic Sans MS" charset="0"/>
                  <a:cs typeface="Comic Sans MS" charset="0"/>
                </a:rPr>
                <a:t>1,conf</a:t>
              </a:r>
              <a:endParaRPr lang="fr-FR" sz="12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39971" name="Text Box 20"/>
            <p:cNvSpPr txBox="1">
              <a:spLocks noChangeArrowheads="1"/>
            </p:cNvSpPr>
            <p:nvPr/>
          </p:nvSpPr>
          <p:spPr bwMode="auto">
            <a:xfrm>
              <a:off x="2160" y="4320"/>
              <a:ext cx="63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 dirty="0">
                  <a:latin typeface="Comic Sans MS" charset="0"/>
                  <a:cs typeface="Comic Sans MS" charset="0"/>
                </a:rPr>
                <a:t>E</a:t>
              </a:r>
              <a:r>
                <a:rPr lang="fr-FR" sz="1200" baseline="-25000" dirty="0">
                  <a:latin typeface="Comic Sans MS" charset="0"/>
                  <a:cs typeface="Comic Sans MS" charset="0"/>
                </a:rPr>
                <a:t>2,conf</a:t>
              </a:r>
              <a:endParaRPr lang="fr-FR" sz="1200" dirty="0">
                <a:latin typeface="Comic Sans MS" charset="0"/>
                <a:cs typeface="Comic Sans MS" charset="0"/>
              </a:endParaRPr>
            </a:p>
          </p:txBody>
        </p:sp>
        <p:sp>
          <p:nvSpPr>
            <p:cNvPr id="39972" name="Line 21"/>
            <p:cNvSpPr>
              <a:spLocks noChangeShapeType="1"/>
            </p:cNvSpPr>
            <p:nvPr/>
          </p:nvSpPr>
          <p:spPr bwMode="auto">
            <a:xfrm flipV="1">
              <a:off x="1392" y="412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3" name="Line 22"/>
            <p:cNvSpPr>
              <a:spLocks noChangeShapeType="1"/>
            </p:cNvSpPr>
            <p:nvPr/>
          </p:nvSpPr>
          <p:spPr bwMode="auto">
            <a:xfrm flipV="1">
              <a:off x="1872" y="393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4" name="Line 23"/>
            <p:cNvSpPr>
              <a:spLocks noChangeShapeType="1"/>
            </p:cNvSpPr>
            <p:nvPr/>
          </p:nvSpPr>
          <p:spPr bwMode="auto">
            <a:xfrm>
              <a:off x="1392" y="4128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5" name="Line 24"/>
            <p:cNvSpPr>
              <a:spLocks noChangeShapeType="1"/>
            </p:cNvSpPr>
            <p:nvPr/>
          </p:nvSpPr>
          <p:spPr bwMode="auto">
            <a:xfrm>
              <a:off x="1872" y="39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6" name="Line 25"/>
            <p:cNvSpPr>
              <a:spLocks noChangeShapeType="1"/>
            </p:cNvSpPr>
            <p:nvPr/>
          </p:nvSpPr>
          <p:spPr bwMode="auto">
            <a:xfrm flipV="1">
              <a:off x="2256" y="374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7" name="Line 26"/>
            <p:cNvSpPr>
              <a:spLocks noChangeShapeType="1"/>
            </p:cNvSpPr>
            <p:nvPr/>
          </p:nvSpPr>
          <p:spPr bwMode="auto">
            <a:xfrm>
              <a:off x="2256" y="374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8" name="Line 28"/>
            <p:cNvSpPr>
              <a:spLocks noChangeShapeType="1"/>
            </p:cNvSpPr>
            <p:nvPr/>
          </p:nvSpPr>
          <p:spPr bwMode="auto">
            <a:xfrm>
              <a:off x="1968" y="345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79" name="Text Box 29"/>
            <p:cNvSpPr txBox="1">
              <a:spLocks noChangeArrowheads="1"/>
            </p:cNvSpPr>
            <p:nvPr/>
          </p:nvSpPr>
          <p:spPr bwMode="auto">
            <a:xfrm>
              <a:off x="1920" y="3360"/>
              <a:ext cx="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>
                  <a:latin typeface="Comic Sans MS" charset="0"/>
                  <a:cs typeface="Comic Sans MS" charset="0"/>
                </a:rPr>
                <a:t>E</a:t>
              </a:r>
              <a:r>
                <a:rPr lang="fr-FR" sz="1200" baseline="-25000">
                  <a:latin typeface="Comic Sans MS" charset="0"/>
                  <a:cs typeface="Comic Sans MS" charset="0"/>
                </a:rPr>
                <a:t>F</a:t>
              </a:r>
              <a:endParaRPr lang="fr-FR" sz="1200">
                <a:latin typeface="Comic Sans MS" charset="0"/>
                <a:cs typeface="Comic Sans MS" charset="0"/>
              </a:endParaRPr>
            </a:p>
          </p:txBody>
        </p:sp>
      </p:grpSp>
      <p:graphicFrame>
        <p:nvGraphicFramePr>
          <p:cNvPr id="399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371282"/>
              </p:ext>
            </p:extLst>
          </p:nvPr>
        </p:nvGraphicFramePr>
        <p:xfrm>
          <a:off x="4211960" y="4221088"/>
          <a:ext cx="850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7" name="Équation" r:id="rId6" imgW="850900" imgH="482600" progId="Equation.3">
                  <p:embed/>
                </p:oleObj>
              </mc:Choice>
              <mc:Fallback>
                <p:oleObj name="Équation" r:id="rId6" imgW="8509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221088"/>
                        <a:ext cx="850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472284"/>
              </p:ext>
            </p:extLst>
          </p:nvPr>
        </p:nvGraphicFramePr>
        <p:xfrm>
          <a:off x="2987824" y="4314180"/>
          <a:ext cx="977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8" name="Équation" r:id="rId8" imgW="977900" imgH="317500" progId="Equation.3">
                  <p:embed/>
                </p:oleObj>
              </mc:Choice>
              <mc:Fallback>
                <p:oleObj name="Équation" r:id="rId8" imgW="977900" imgH="317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14180"/>
                        <a:ext cx="977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66604"/>
              </p:ext>
            </p:extLst>
          </p:nvPr>
        </p:nvGraphicFramePr>
        <p:xfrm>
          <a:off x="1115616" y="2421136"/>
          <a:ext cx="1638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9" name="…quation" r:id="rId10" imgW="1638300" imgH="431800" progId="Equation.3">
                  <p:embed/>
                </p:oleObj>
              </mc:Choice>
              <mc:Fallback>
                <p:oleObj name="…quation" r:id="rId10" imgW="1638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5616" y="2421136"/>
                        <a:ext cx="1638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139376"/>
              </p:ext>
            </p:extLst>
          </p:nvPr>
        </p:nvGraphicFramePr>
        <p:xfrm>
          <a:off x="2843808" y="1268760"/>
          <a:ext cx="2514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0" name="…quation" r:id="rId12" imgW="2514600" imgH="419100" progId="Equation.3">
                  <p:embed/>
                </p:oleObj>
              </mc:Choice>
              <mc:Fallback>
                <p:oleObj name="…quation" r:id="rId12" imgW="2514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43808" y="1268760"/>
                        <a:ext cx="2514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2541"/>
              </p:ext>
            </p:extLst>
          </p:nvPr>
        </p:nvGraphicFramePr>
        <p:xfrm>
          <a:off x="3851920" y="663228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91" name="…quation" r:id="rId14" imgW="1727200" imgH="317500" progId="Equation.3">
                  <p:embed/>
                </p:oleObj>
              </mc:Choice>
              <mc:Fallback>
                <p:oleObj name="…quation" r:id="rId14" imgW="17272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63228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54E2F5-17AA-9044-9BEF-89BB34AA4152}" type="slidenum">
              <a:rPr lang="fr-FR" sz="1400"/>
              <a:pPr eaLnBrk="1" hangingPunct="1"/>
              <a:t>3</a:t>
            </a:fld>
            <a:endParaRPr lang="fr-FR" sz="1400"/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76250" y="228600"/>
            <a:ext cx="819943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0925" indent="-136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600" b="1" dirty="0">
                <a:latin typeface="Comic Sans MS" charset="0"/>
                <a:sym typeface="Symbol" charset="0"/>
              </a:rPr>
              <a:t>I.3 Technologie – matériaux.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  <a:sym typeface="Symbol" charset="0"/>
              </a:rPr>
              <a:t>Fabrication : cristaux  ajustement du paramètre de maille (dépôt </a:t>
            </a:r>
            <a:r>
              <a:rPr lang="fr-FR" sz="1400" b="1" dirty="0" err="1">
                <a:latin typeface="Comic Sans MS" charset="0"/>
                <a:sym typeface="Symbol" charset="0"/>
              </a:rPr>
              <a:t>pseudomorphique</a:t>
            </a:r>
            <a:r>
              <a:rPr lang="fr-FR" sz="1400" b="1" dirty="0">
                <a:latin typeface="Comic Sans MS" charset="0"/>
                <a:sym typeface="Symbol" charset="0"/>
              </a:rPr>
              <a:t>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  <a:sym typeface="Symbol" charset="0"/>
              </a:rPr>
              <a:t>Contraintes mécaniques : écart relatif de paramètre de maille </a:t>
            </a:r>
            <a:r>
              <a:rPr lang="el-GR" sz="1400" b="1" dirty="0">
                <a:latin typeface="Lucida Grande" charset="0"/>
                <a:sym typeface="Symbol" charset="0"/>
              </a:rPr>
              <a:t>Δ</a:t>
            </a:r>
            <a:r>
              <a:rPr lang="fr-FR" sz="1400" b="1" dirty="0">
                <a:latin typeface="Comic Sans MS" charset="0"/>
                <a:sym typeface="Symbol" charset="0"/>
              </a:rPr>
              <a:t>a/a &lt; valeur fonction des propriétés élastiques du </a:t>
            </a:r>
            <a:r>
              <a:rPr lang="fr-FR" sz="1400" b="1" dirty="0">
                <a:latin typeface="Comic Sans MS" charset="0"/>
              </a:rPr>
              <a:t>semi-conducteur et de l</a:t>
            </a:r>
            <a:r>
              <a:rPr lang="ja-JP" altLang="fr-FR" sz="1400" b="1" dirty="0">
                <a:latin typeface="Comic Sans MS" charset="0"/>
              </a:rPr>
              <a:t>’</a:t>
            </a:r>
            <a:r>
              <a:rPr lang="fr-FR" altLang="ja-JP" sz="1400" b="1" dirty="0">
                <a:latin typeface="Comic Sans MS" charset="0"/>
              </a:rPr>
              <a:t>épaisseur voulue.</a:t>
            </a:r>
          </a:p>
          <a:p>
            <a:pPr lvl="2"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  <a:sym typeface="Symbol" charset="0"/>
              </a:rPr>
              <a:t>Oui  contrainte non relaxée.</a:t>
            </a:r>
          </a:p>
          <a:p>
            <a:pPr lvl="2"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  <a:sym typeface="Symbol" charset="0"/>
              </a:rPr>
              <a:t>Non  apparition de dislocations pour relaxer et retrouver le paramètre de maille à l</a:t>
            </a:r>
            <a:r>
              <a:rPr lang="ja-JP" altLang="fr-FR" sz="1400" b="1" dirty="0">
                <a:latin typeface="Comic Sans MS" charset="0"/>
                <a:sym typeface="Symbol" charset="0"/>
              </a:rPr>
              <a:t>’</a:t>
            </a:r>
            <a:r>
              <a:rPr lang="fr-FR" altLang="ja-JP" sz="1400" b="1" dirty="0">
                <a:latin typeface="Comic Sans MS" charset="0"/>
                <a:sym typeface="Symbol" charset="0"/>
              </a:rPr>
              <a:t>équilibre.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  <a:sym typeface="Symbol" charset="0"/>
              </a:rPr>
              <a:t>Intérêt des quaternaires : pour un même paramètre de maille : variation de la bande interdite.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fr-FR" sz="1400" b="1" dirty="0">
                <a:latin typeface="Comic Sans MS" charset="0"/>
                <a:sym typeface="Symbol" charset="0"/>
              </a:rPr>
              <a:t>Epitaxie : dépôt de films minces monocristallins contrôlés à la monocouche atomique près.</a:t>
            </a:r>
          </a:p>
          <a:p>
            <a:pPr lvl="2"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Source : solide, liquide ou gaz</a:t>
            </a:r>
          </a:p>
          <a:p>
            <a:pPr lvl="2"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Température : 400-1000 °C (phénomènes de dilatation à prendre en compte)</a:t>
            </a:r>
          </a:p>
          <a:p>
            <a:pPr lvl="2" eaLnBrk="1" hangingPunct="1">
              <a:spcBef>
                <a:spcPct val="50000"/>
              </a:spcBef>
              <a:buFont typeface="Symbol" charset="0"/>
              <a:buNone/>
            </a:pPr>
            <a:r>
              <a:rPr lang="fr-FR" sz="1400" b="1" dirty="0">
                <a:latin typeface="Comic Sans MS" charset="0"/>
                <a:sym typeface="Symbol" charset="0"/>
              </a:rPr>
              <a:t>Substrats : Si, </a:t>
            </a:r>
            <a:r>
              <a:rPr lang="fr-FR" sz="1400" b="1" dirty="0" err="1">
                <a:latin typeface="Comic Sans MS" charset="0"/>
                <a:sym typeface="Symbol" charset="0"/>
              </a:rPr>
              <a:t>GaAs</a:t>
            </a:r>
            <a:r>
              <a:rPr lang="fr-FR" sz="1400" b="1" dirty="0">
                <a:latin typeface="Comic Sans MS" charset="0"/>
                <a:sym typeface="Symbol" charset="0"/>
              </a:rPr>
              <a:t>, </a:t>
            </a:r>
            <a:r>
              <a:rPr lang="fr-FR" sz="1400" b="1" dirty="0" err="1">
                <a:latin typeface="Comic Sans MS" charset="0"/>
                <a:sym typeface="Symbol" charset="0"/>
              </a:rPr>
              <a:t>InP</a:t>
            </a:r>
            <a:r>
              <a:rPr lang="fr-FR" sz="1400" b="1" dirty="0">
                <a:latin typeface="Comic Sans MS" charset="0"/>
                <a:sym typeface="Symbol" charset="0"/>
              </a:rPr>
              <a:t>, Saphir (Al</a:t>
            </a:r>
            <a:r>
              <a:rPr lang="fr-FR" sz="1400" b="1" baseline="-25000" dirty="0">
                <a:latin typeface="Comic Sans MS" charset="0"/>
                <a:sym typeface="Symbol" charset="0"/>
              </a:rPr>
              <a:t>2</a:t>
            </a:r>
            <a:r>
              <a:rPr lang="fr-FR" sz="1400" b="1" dirty="0">
                <a:latin typeface="Comic Sans MS" charset="0"/>
                <a:sym typeface="Symbol" charset="0"/>
              </a:rPr>
              <a:t>O</a:t>
            </a:r>
            <a:r>
              <a:rPr lang="fr-FR" sz="1400" b="1" baseline="-25000" dirty="0">
                <a:latin typeface="Comic Sans MS" charset="0"/>
                <a:sym typeface="Symbol" charset="0"/>
              </a:rPr>
              <a:t>3</a:t>
            </a:r>
            <a:r>
              <a:rPr lang="fr-FR" sz="1400" b="1" dirty="0">
                <a:latin typeface="Comic Sans MS" charset="0"/>
                <a:sym typeface="Symbol" charset="0"/>
              </a:rPr>
              <a:t>)</a:t>
            </a:r>
          </a:p>
          <a:p>
            <a:pPr lvl="2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fr-FR" sz="1400" b="1" dirty="0">
                <a:latin typeface="Comic Sans MS" charset="0"/>
                <a:sym typeface="Symbol" charset="0"/>
              </a:rPr>
              <a:t>Epitaxie par jets moléculaires (EJM)</a:t>
            </a:r>
          </a:p>
          <a:p>
            <a:pPr lvl="2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fr-FR" sz="1400" b="1" dirty="0">
                <a:latin typeface="Comic Sans MS" charset="0"/>
                <a:sym typeface="Symbol" charset="0"/>
              </a:rPr>
              <a:t>Epitaxie en phase vapeur (EPVOM)</a:t>
            </a:r>
            <a:br>
              <a:rPr lang="fr-FR" sz="1400" b="1" dirty="0">
                <a:latin typeface="Comic Sans MS" charset="0"/>
                <a:sym typeface="Symbol" charset="0"/>
              </a:rPr>
            </a:br>
            <a:r>
              <a:rPr lang="fr-FR" sz="1400" b="1" dirty="0">
                <a:latin typeface="Comic Sans MS" charset="0"/>
                <a:sym typeface="Symbol" charset="0"/>
              </a:rPr>
              <a:t>d</a:t>
            </a:r>
            <a:r>
              <a:rPr lang="ja-JP" altLang="fr-FR" sz="1400" b="1" dirty="0">
                <a:latin typeface="Comic Sans MS" charset="0"/>
                <a:sym typeface="Symbol" charset="0"/>
              </a:rPr>
              <a:t>’</a:t>
            </a:r>
            <a:r>
              <a:rPr lang="fr-FR" altLang="ja-JP" sz="1400" b="1" dirty="0">
                <a:latin typeface="Comic Sans MS" charset="0"/>
                <a:sym typeface="Symbol" charset="0"/>
              </a:rPr>
              <a:t>organométalliques</a:t>
            </a:r>
          </a:p>
          <a:p>
            <a:pPr lvl="1" eaLnBrk="1" hangingPunct="1">
              <a:spcBef>
                <a:spcPct val="50000"/>
              </a:spcBef>
              <a:buFont typeface="Symbol" charset="0"/>
              <a:buNone/>
            </a:pPr>
            <a:endParaRPr lang="fr-FR" sz="1400" b="1" dirty="0">
              <a:latin typeface="Comic Sans MS" charset="0"/>
              <a:sym typeface="Symbol" charset="0"/>
            </a:endParaRPr>
          </a:p>
        </p:txBody>
      </p:sp>
      <p:pic>
        <p:nvPicPr>
          <p:cNvPr id="16387" name="Picture 6" descr="mbe_600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56" y="4323680"/>
            <a:ext cx="2692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RTEmagicC_353-syst200RF-S_140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02" y="5399360"/>
            <a:ext cx="1803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350-reac200RF-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02560"/>
            <a:ext cx="1377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868144" y="5962273"/>
            <a:ext cx="2463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</a:rPr>
              <a:t>Epitaxie par jets moléculaires (EJM, MBE)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822502" y="5535523"/>
            <a:ext cx="191734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</a:rPr>
              <a:t>Dépôt en phase vapeur d’organométalliques</a:t>
            </a:r>
          </a:p>
          <a:p>
            <a:pPr eaLnBrk="1" hangingPunct="1">
              <a:spcBef>
                <a:spcPct val="50000"/>
              </a:spcBef>
            </a:pPr>
            <a:r>
              <a:rPr lang="fr-FR" sz="1400" b="1" dirty="0">
                <a:latin typeface="Comic Sans MS" charset="0"/>
              </a:rPr>
              <a:t>(EPVOM, MOCVD)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0BFF05-0D4E-044F-8FEC-E52A4129EBF7}" type="slidenum">
              <a:rPr lang="fr-FR" sz="1400"/>
              <a:pPr eaLnBrk="1" hangingPunct="1"/>
              <a:t>4</a:t>
            </a:fld>
            <a:endParaRPr lang="fr-FR" sz="1400"/>
          </a:p>
        </p:txBody>
      </p:sp>
      <p:pic>
        <p:nvPicPr>
          <p:cNvPr id="29698" name="Picture 2" descr="Meta_buf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7775"/>
            <a:ext cx="37322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953000" y="4341813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sz="1800" b="1">
                <a:latin typeface="Comic Sans MS" charset="0"/>
              </a:rPr>
              <a:t>InAlAs sur substrat GaAs</a:t>
            </a:r>
            <a:br>
              <a:rPr lang="fr-FR" sz="1800" b="1">
                <a:latin typeface="Comic Sans MS" charset="0"/>
              </a:rPr>
            </a:br>
            <a:r>
              <a:rPr lang="fr-FR" sz="1800" b="1">
                <a:latin typeface="Comic Sans MS" charset="0"/>
              </a:rPr>
              <a:t>(environ 30% In)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fr-FR" sz="1600" kern="1200" dirty="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I.4 Adaptation des </a:t>
            </a:r>
            <a:r>
              <a:rPr lang="fr-FR" sz="1600" kern="12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mailles cristallines</a:t>
            </a:r>
            <a:endParaRPr lang="fr-FR" sz="1600" kern="1200" dirty="0">
              <a:solidFill>
                <a:schemeClr val="tx1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685800" y="914400"/>
            <a:ext cx="480060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Symbol" charset="0"/>
              <a:buNone/>
            </a:pPr>
            <a:r>
              <a:rPr lang="fr-FR" b="1" dirty="0">
                <a:latin typeface="Comic Sans MS" charset="0"/>
              </a:rPr>
              <a:t>Les différents cas: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fr-FR" b="1" dirty="0">
                <a:latin typeface="Comic Sans MS" charset="0"/>
              </a:rPr>
              <a:t>Matériaux adaptés en maille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fr-FR" b="1" dirty="0">
              <a:latin typeface="Comic Sans MS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fr-FR" b="1" dirty="0">
                <a:latin typeface="Comic Sans MS" charset="0"/>
              </a:rPr>
              <a:t>Matériaux </a:t>
            </a:r>
            <a:r>
              <a:rPr lang="fr-FR" b="1" dirty="0" err="1">
                <a:latin typeface="Comic Sans MS" charset="0"/>
              </a:rPr>
              <a:t>pseudomorphiques</a:t>
            </a:r>
            <a:endParaRPr lang="fr-FR" b="1" dirty="0">
              <a:latin typeface="Comic Sans MS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endParaRPr lang="fr-FR" b="1" dirty="0">
              <a:latin typeface="Comic Sans MS" charset="0"/>
            </a:endParaRP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fr-FR" b="1" dirty="0">
                <a:latin typeface="Comic Sans MS" charset="0"/>
              </a:rPr>
              <a:t>Matériaux métamorphiques</a:t>
            </a:r>
          </a:p>
        </p:txBody>
      </p:sp>
      <p:grpSp>
        <p:nvGrpSpPr>
          <p:cNvPr id="29702" name="Grouper 21"/>
          <p:cNvGrpSpPr>
            <a:grpSpLocks/>
          </p:cNvGrpSpPr>
          <p:nvPr/>
        </p:nvGrpSpPr>
        <p:grpSpPr bwMode="auto">
          <a:xfrm>
            <a:off x="5029200" y="1600200"/>
            <a:ext cx="2438400" cy="304800"/>
            <a:chOff x="5029200" y="1828800"/>
            <a:chExt cx="2438400" cy="304800"/>
          </a:xfrm>
        </p:grpSpPr>
        <p:sp>
          <p:nvSpPr>
            <p:cNvPr id="29751" name="Rectangle 6"/>
            <p:cNvSpPr>
              <a:spLocks noChangeArrowheads="1"/>
            </p:cNvSpPr>
            <p:nvPr/>
          </p:nvSpPr>
          <p:spPr bwMode="auto">
            <a:xfrm>
              <a:off x="5029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Rectangle 7"/>
            <p:cNvSpPr>
              <a:spLocks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Rectangle 8"/>
            <p:cNvSpPr>
              <a:spLocks noChangeArrowheads="1"/>
            </p:cNvSpPr>
            <p:nvPr/>
          </p:nvSpPr>
          <p:spPr bwMode="auto">
            <a:xfrm>
              <a:off x="5334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Rectangle 9"/>
            <p:cNvSpPr>
              <a:spLocks noChangeArrowheads="1"/>
            </p:cNvSpPr>
            <p:nvPr/>
          </p:nvSpPr>
          <p:spPr bwMode="auto">
            <a:xfrm>
              <a:off x="59436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Rectangle 17"/>
            <p:cNvSpPr>
              <a:spLocks noChangeArrowheads="1"/>
            </p:cNvSpPr>
            <p:nvPr/>
          </p:nvSpPr>
          <p:spPr bwMode="auto">
            <a:xfrm>
              <a:off x="6248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Rectangle 18"/>
            <p:cNvSpPr>
              <a:spLocks noChangeArrowheads="1"/>
            </p:cNvSpPr>
            <p:nvPr/>
          </p:nvSpPr>
          <p:spPr bwMode="auto">
            <a:xfrm>
              <a:off x="6858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19"/>
            <p:cNvSpPr>
              <a:spLocks noChangeArrowheads="1"/>
            </p:cNvSpPr>
            <p:nvPr/>
          </p:nvSpPr>
          <p:spPr bwMode="auto">
            <a:xfrm>
              <a:off x="6553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20"/>
            <p:cNvSpPr>
              <a:spLocks noChangeArrowheads="1"/>
            </p:cNvSpPr>
            <p:nvPr/>
          </p:nvSpPr>
          <p:spPr bwMode="auto">
            <a:xfrm>
              <a:off x="7162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3" name="Grouper 22"/>
          <p:cNvGrpSpPr>
            <a:grpSpLocks/>
          </p:cNvGrpSpPr>
          <p:nvPr/>
        </p:nvGrpSpPr>
        <p:grpSpPr bwMode="auto">
          <a:xfrm>
            <a:off x="5029200" y="1219200"/>
            <a:ext cx="2438400" cy="304800"/>
            <a:chOff x="5029200" y="1828800"/>
            <a:chExt cx="2438400" cy="304800"/>
          </a:xfrm>
        </p:grpSpPr>
        <p:sp>
          <p:nvSpPr>
            <p:cNvPr id="29743" name="Rectangle 23"/>
            <p:cNvSpPr>
              <a:spLocks noChangeArrowheads="1"/>
            </p:cNvSpPr>
            <p:nvPr/>
          </p:nvSpPr>
          <p:spPr bwMode="auto">
            <a:xfrm>
              <a:off x="5029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Rectangle 24"/>
            <p:cNvSpPr>
              <a:spLocks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Rectangle 25"/>
            <p:cNvSpPr>
              <a:spLocks noChangeArrowheads="1"/>
            </p:cNvSpPr>
            <p:nvPr/>
          </p:nvSpPr>
          <p:spPr bwMode="auto">
            <a:xfrm>
              <a:off x="5334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Rectangle 26"/>
            <p:cNvSpPr>
              <a:spLocks noChangeArrowheads="1"/>
            </p:cNvSpPr>
            <p:nvPr/>
          </p:nvSpPr>
          <p:spPr bwMode="auto">
            <a:xfrm>
              <a:off x="59436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Rectangle 27"/>
            <p:cNvSpPr>
              <a:spLocks noChangeArrowheads="1"/>
            </p:cNvSpPr>
            <p:nvPr/>
          </p:nvSpPr>
          <p:spPr bwMode="auto">
            <a:xfrm>
              <a:off x="6248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Rectangle 28"/>
            <p:cNvSpPr>
              <a:spLocks noChangeArrowheads="1"/>
            </p:cNvSpPr>
            <p:nvPr/>
          </p:nvSpPr>
          <p:spPr bwMode="auto">
            <a:xfrm>
              <a:off x="6858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Rectangle 29"/>
            <p:cNvSpPr>
              <a:spLocks noChangeArrowheads="1"/>
            </p:cNvSpPr>
            <p:nvPr/>
          </p:nvSpPr>
          <p:spPr bwMode="auto">
            <a:xfrm>
              <a:off x="6553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Rectangle 30"/>
            <p:cNvSpPr>
              <a:spLocks noChangeArrowheads="1"/>
            </p:cNvSpPr>
            <p:nvPr/>
          </p:nvSpPr>
          <p:spPr bwMode="auto">
            <a:xfrm>
              <a:off x="7162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4" name="Grouper 31"/>
          <p:cNvGrpSpPr>
            <a:grpSpLocks/>
          </p:cNvGrpSpPr>
          <p:nvPr/>
        </p:nvGrpSpPr>
        <p:grpSpPr bwMode="auto">
          <a:xfrm>
            <a:off x="5029200" y="2514600"/>
            <a:ext cx="2438400" cy="304800"/>
            <a:chOff x="5029200" y="1828800"/>
            <a:chExt cx="2438400" cy="304800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5029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Rectangle 33"/>
            <p:cNvSpPr>
              <a:spLocks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Rectangle 34"/>
            <p:cNvSpPr>
              <a:spLocks noChangeArrowheads="1"/>
            </p:cNvSpPr>
            <p:nvPr/>
          </p:nvSpPr>
          <p:spPr bwMode="auto">
            <a:xfrm>
              <a:off x="5334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Rectangle 35"/>
            <p:cNvSpPr>
              <a:spLocks noChangeArrowheads="1"/>
            </p:cNvSpPr>
            <p:nvPr/>
          </p:nvSpPr>
          <p:spPr bwMode="auto">
            <a:xfrm>
              <a:off x="59436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Rectangle 36"/>
            <p:cNvSpPr>
              <a:spLocks noChangeArrowheads="1"/>
            </p:cNvSpPr>
            <p:nvPr/>
          </p:nvSpPr>
          <p:spPr bwMode="auto">
            <a:xfrm>
              <a:off x="6248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Rectangle 37"/>
            <p:cNvSpPr>
              <a:spLocks noChangeArrowheads="1"/>
            </p:cNvSpPr>
            <p:nvPr/>
          </p:nvSpPr>
          <p:spPr bwMode="auto">
            <a:xfrm>
              <a:off x="6858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Rectangle 38"/>
            <p:cNvSpPr>
              <a:spLocks noChangeArrowheads="1"/>
            </p:cNvSpPr>
            <p:nvPr/>
          </p:nvSpPr>
          <p:spPr bwMode="auto">
            <a:xfrm>
              <a:off x="6553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Rectangle 39"/>
            <p:cNvSpPr>
              <a:spLocks noChangeArrowheads="1"/>
            </p:cNvSpPr>
            <p:nvPr/>
          </p:nvSpPr>
          <p:spPr bwMode="auto">
            <a:xfrm>
              <a:off x="7162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5" name="Grouper 40"/>
          <p:cNvGrpSpPr>
            <a:grpSpLocks/>
          </p:cNvGrpSpPr>
          <p:nvPr/>
        </p:nvGrpSpPr>
        <p:grpSpPr bwMode="auto">
          <a:xfrm>
            <a:off x="5029200" y="2209800"/>
            <a:ext cx="2438400" cy="228600"/>
            <a:chOff x="5029200" y="1828800"/>
            <a:chExt cx="2438400" cy="304800"/>
          </a:xfrm>
        </p:grpSpPr>
        <p:sp>
          <p:nvSpPr>
            <p:cNvPr id="29727" name="Rectangle 41"/>
            <p:cNvSpPr>
              <a:spLocks noChangeArrowheads="1"/>
            </p:cNvSpPr>
            <p:nvPr/>
          </p:nvSpPr>
          <p:spPr bwMode="auto">
            <a:xfrm>
              <a:off x="5029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42"/>
            <p:cNvSpPr>
              <a:spLocks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Rectangle 43"/>
            <p:cNvSpPr>
              <a:spLocks noChangeArrowheads="1"/>
            </p:cNvSpPr>
            <p:nvPr/>
          </p:nvSpPr>
          <p:spPr bwMode="auto">
            <a:xfrm>
              <a:off x="5334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Rectangle 44"/>
            <p:cNvSpPr>
              <a:spLocks noChangeArrowheads="1"/>
            </p:cNvSpPr>
            <p:nvPr/>
          </p:nvSpPr>
          <p:spPr bwMode="auto">
            <a:xfrm>
              <a:off x="59436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Rectangle 45"/>
            <p:cNvSpPr>
              <a:spLocks noChangeArrowheads="1"/>
            </p:cNvSpPr>
            <p:nvPr/>
          </p:nvSpPr>
          <p:spPr bwMode="auto">
            <a:xfrm>
              <a:off x="6248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Rectangle 46"/>
            <p:cNvSpPr>
              <a:spLocks noChangeArrowheads="1"/>
            </p:cNvSpPr>
            <p:nvPr/>
          </p:nvSpPr>
          <p:spPr bwMode="auto">
            <a:xfrm>
              <a:off x="6858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47"/>
            <p:cNvSpPr>
              <a:spLocks noChangeArrowheads="1"/>
            </p:cNvSpPr>
            <p:nvPr/>
          </p:nvSpPr>
          <p:spPr bwMode="auto">
            <a:xfrm>
              <a:off x="6553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Rectangle 48"/>
            <p:cNvSpPr>
              <a:spLocks noChangeArrowheads="1"/>
            </p:cNvSpPr>
            <p:nvPr/>
          </p:nvSpPr>
          <p:spPr bwMode="auto">
            <a:xfrm>
              <a:off x="7162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6" name="Grouper 49"/>
          <p:cNvGrpSpPr>
            <a:grpSpLocks/>
          </p:cNvGrpSpPr>
          <p:nvPr/>
        </p:nvGrpSpPr>
        <p:grpSpPr bwMode="auto">
          <a:xfrm>
            <a:off x="5029200" y="3429000"/>
            <a:ext cx="2438400" cy="304800"/>
            <a:chOff x="5029200" y="1828800"/>
            <a:chExt cx="2438400" cy="304800"/>
          </a:xfrm>
        </p:grpSpPr>
        <p:sp>
          <p:nvSpPr>
            <p:cNvPr id="29719" name="Rectangle 50"/>
            <p:cNvSpPr>
              <a:spLocks noChangeArrowheads="1"/>
            </p:cNvSpPr>
            <p:nvPr/>
          </p:nvSpPr>
          <p:spPr bwMode="auto">
            <a:xfrm>
              <a:off x="5029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51"/>
            <p:cNvSpPr>
              <a:spLocks noChangeArrowheads="1"/>
            </p:cNvSpPr>
            <p:nvPr/>
          </p:nvSpPr>
          <p:spPr bwMode="auto">
            <a:xfrm>
              <a:off x="5638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Rectangle 52"/>
            <p:cNvSpPr>
              <a:spLocks noChangeArrowheads="1"/>
            </p:cNvSpPr>
            <p:nvPr/>
          </p:nvSpPr>
          <p:spPr bwMode="auto">
            <a:xfrm>
              <a:off x="5334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Rectangle 53"/>
            <p:cNvSpPr>
              <a:spLocks noChangeArrowheads="1"/>
            </p:cNvSpPr>
            <p:nvPr/>
          </p:nvSpPr>
          <p:spPr bwMode="auto">
            <a:xfrm>
              <a:off x="59436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Rectangle 54"/>
            <p:cNvSpPr>
              <a:spLocks noChangeArrowheads="1"/>
            </p:cNvSpPr>
            <p:nvPr/>
          </p:nvSpPr>
          <p:spPr bwMode="auto">
            <a:xfrm>
              <a:off x="62484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Rectangle 55"/>
            <p:cNvSpPr>
              <a:spLocks noChangeArrowheads="1"/>
            </p:cNvSpPr>
            <p:nvPr/>
          </p:nvSpPr>
          <p:spPr bwMode="auto">
            <a:xfrm>
              <a:off x="68580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Rectangle 56"/>
            <p:cNvSpPr>
              <a:spLocks noChangeArrowheads="1"/>
            </p:cNvSpPr>
            <p:nvPr/>
          </p:nvSpPr>
          <p:spPr bwMode="auto">
            <a:xfrm>
              <a:off x="65532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Rectangle 57"/>
            <p:cNvSpPr>
              <a:spLocks noChangeArrowheads="1"/>
            </p:cNvSpPr>
            <p:nvPr/>
          </p:nvSpPr>
          <p:spPr bwMode="auto">
            <a:xfrm>
              <a:off x="7162800" y="1828800"/>
              <a:ext cx="3048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er 71"/>
          <p:cNvGrpSpPr>
            <a:grpSpLocks/>
          </p:cNvGrpSpPr>
          <p:nvPr/>
        </p:nvGrpSpPr>
        <p:grpSpPr bwMode="auto">
          <a:xfrm>
            <a:off x="5029200" y="3124200"/>
            <a:ext cx="2619375" cy="228600"/>
            <a:chOff x="5029200" y="3352800"/>
            <a:chExt cx="2619375" cy="228600"/>
          </a:xfrm>
        </p:grpSpPr>
        <p:sp>
          <p:nvSpPr>
            <p:cNvPr id="29708" name="Rectangle 59"/>
            <p:cNvSpPr>
              <a:spLocks noChangeArrowheads="1"/>
            </p:cNvSpPr>
            <p:nvPr/>
          </p:nvSpPr>
          <p:spPr bwMode="auto">
            <a:xfrm>
              <a:off x="502920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Rectangle 60"/>
            <p:cNvSpPr>
              <a:spLocks noChangeArrowheads="1"/>
            </p:cNvSpPr>
            <p:nvPr/>
          </p:nvSpPr>
          <p:spPr bwMode="auto">
            <a:xfrm>
              <a:off x="550545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Rectangle 61"/>
            <p:cNvSpPr>
              <a:spLocks noChangeArrowheads="1"/>
            </p:cNvSpPr>
            <p:nvPr/>
          </p:nvSpPr>
          <p:spPr bwMode="auto">
            <a:xfrm>
              <a:off x="5267325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Rectangle 62"/>
            <p:cNvSpPr>
              <a:spLocks noChangeArrowheads="1"/>
            </p:cNvSpPr>
            <p:nvPr/>
          </p:nvSpPr>
          <p:spPr bwMode="auto">
            <a:xfrm>
              <a:off x="5743575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Rectangle 63"/>
            <p:cNvSpPr>
              <a:spLocks noChangeArrowheads="1"/>
            </p:cNvSpPr>
            <p:nvPr/>
          </p:nvSpPr>
          <p:spPr bwMode="auto">
            <a:xfrm>
              <a:off x="598170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Rectangle 64"/>
            <p:cNvSpPr>
              <a:spLocks noChangeArrowheads="1"/>
            </p:cNvSpPr>
            <p:nvPr/>
          </p:nvSpPr>
          <p:spPr bwMode="auto">
            <a:xfrm>
              <a:off x="645795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Rectangle 65"/>
            <p:cNvSpPr>
              <a:spLocks noChangeArrowheads="1"/>
            </p:cNvSpPr>
            <p:nvPr/>
          </p:nvSpPr>
          <p:spPr bwMode="auto">
            <a:xfrm>
              <a:off x="6219825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Rectangle 66"/>
            <p:cNvSpPr>
              <a:spLocks noChangeArrowheads="1"/>
            </p:cNvSpPr>
            <p:nvPr/>
          </p:nvSpPr>
          <p:spPr bwMode="auto">
            <a:xfrm>
              <a:off x="6696075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Rectangle 67"/>
            <p:cNvSpPr>
              <a:spLocks noChangeArrowheads="1"/>
            </p:cNvSpPr>
            <p:nvPr/>
          </p:nvSpPr>
          <p:spPr bwMode="auto">
            <a:xfrm>
              <a:off x="693420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Rectangle 68"/>
            <p:cNvSpPr>
              <a:spLocks noChangeArrowheads="1"/>
            </p:cNvSpPr>
            <p:nvPr/>
          </p:nvSpPr>
          <p:spPr bwMode="auto">
            <a:xfrm>
              <a:off x="7410450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Rectangle 69"/>
            <p:cNvSpPr>
              <a:spLocks noChangeArrowheads="1"/>
            </p:cNvSpPr>
            <p:nvPr/>
          </p:nvSpPr>
          <p:spPr bwMode="auto">
            <a:xfrm>
              <a:off x="7172325" y="3352800"/>
              <a:ext cx="238125" cy="228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1EE94-F74A-DD4A-9579-3AEE18E48159}" type="slidenum">
              <a:rPr lang="fr-FR" sz="1400"/>
              <a:pPr eaLnBrk="1" hangingPunct="1"/>
              <a:t>5</a:t>
            </a:fld>
            <a:endParaRPr lang="fr-FR" sz="140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533400"/>
            <a:ext cx="76320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I.5 Alignement des bandes à l</a:t>
            </a:r>
            <a:r>
              <a:rPr lang="ja-JP" altLang="fr-FR" sz="1600" b="1" dirty="0">
                <a:latin typeface="Comic Sans MS" charset="0"/>
              </a:rPr>
              <a:t>’</a:t>
            </a:r>
            <a:r>
              <a:rPr lang="fr-FR" altLang="ja-JP" sz="1600" b="1" dirty="0">
                <a:latin typeface="Comic Sans MS" charset="0"/>
              </a:rPr>
              <a:t>interface: d</a:t>
            </a:r>
            <a:r>
              <a:rPr lang="fr-FR" sz="1600" b="1" dirty="0">
                <a:latin typeface="Comic Sans MS" charset="0"/>
              </a:rPr>
              <a:t>ifférents cas possibles</a:t>
            </a:r>
            <a:r>
              <a:rPr lang="fr-FR" altLang="ja-JP" sz="1600" b="1" dirty="0">
                <a:latin typeface="Comic Sans MS" charset="0"/>
              </a:rPr>
              <a:t>.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altLang="ja-JP" sz="1600" b="1" dirty="0">
                <a:latin typeface="Comic Sans MS" charset="0"/>
              </a:rPr>
              <a:t>. </a:t>
            </a:r>
            <a:r>
              <a:rPr lang="fr-FR" sz="1600" b="1" dirty="0">
                <a:latin typeface="Comic Sans MS" charset="0"/>
              </a:rPr>
              <a:t>3 sortes d</a:t>
            </a:r>
            <a:r>
              <a:rPr lang="ja-JP" altLang="fr-FR" sz="1600" b="1" dirty="0">
                <a:latin typeface="Comic Sans MS" charset="0"/>
              </a:rPr>
              <a:t>’</a:t>
            </a:r>
            <a:r>
              <a:rPr lang="fr-FR" altLang="ja-JP" sz="1600" b="1" dirty="0">
                <a:latin typeface="Comic Sans MS" charset="0"/>
              </a:rPr>
              <a:t>alignement possible : type I, II et III</a:t>
            </a:r>
            <a:endParaRPr lang="fr-FR" sz="1600" b="1" dirty="0">
              <a:latin typeface="Comic Sans MS" charset="0"/>
            </a:endParaRPr>
          </a:p>
        </p:txBody>
      </p:sp>
      <p:grpSp>
        <p:nvGrpSpPr>
          <p:cNvPr id="20483" name="Group 36"/>
          <p:cNvGrpSpPr>
            <a:grpSpLocks/>
          </p:cNvGrpSpPr>
          <p:nvPr/>
        </p:nvGrpSpPr>
        <p:grpSpPr bwMode="auto">
          <a:xfrm>
            <a:off x="1143000" y="1893888"/>
            <a:ext cx="6381750" cy="3835400"/>
            <a:chOff x="720" y="1193"/>
            <a:chExt cx="4020" cy="2416"/>
          </a:xfrm>
        </p:grpSpPr>
        <p:sp>
          <p:nvSpPr>
            <p:cNvPr id="20484" name="Text Box 3"/>
            <p:cNvSpPr txBox="1">
              <a:spLocks noChangeArrowheads="1"/>
            </p:cNvSpPr>
            <p:nvPr/>
          </p:nvSpPr>
          <p:spPr bwMode="auto">
            <a:xfrm>
              <a:off x="974" y="3216"/>
              <a:ext cx="3538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47888" algn="l"/>
                  <a:tab pos="4310063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400" b="1">
                  <a:latin typeface="Comic Sans MS" charset="0"/>
                </a:rPr>
                <a:t>Exemple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fr-FR" sz="1400" b="1">
                  <a:latin typeface="Comic Sans MS" charset="0"/>
                </a:rPr>
                <a:t>AlGaAs/GaAs	GaAs/InP	GaSb/InAs</a:t>
              </a:r>
            </a:p>
          </p:txBody>
        </p:sp>
        <p:grpSp>
          <p:nvGrpSpPr>
            <p:cNvPr id="20485" name="Group 4"/>
            <p:cNvGrpSpPr>
              <a:grpSpLocks/>
            </p:cNvGrpSpPr>
            <p:nvPr/>
          </p:nvGrpSpPr>
          <p:grpSpPr bwMode="auto">
            <a:xfrm>
              <a:off x="748" y="1193"/>
              <a:ext cx="3992" cy="1874"/>
              <a:chOff x="73" y="1066"/>
              <a:chExt cx="3992" cy="1874"/>
            </a:xfrm>
          </p:grpSpPr>
          <p:grpSp>
            <p:nvGrpSpPr>
              <p:cNvPr id="20488" name="Group 5"/>
              <p:cNvGrpSpPr>
                <a:grpSpLocks/>
              </p:cNvGrpSpPr>
              <p:nvPr/>
            </p:nvGrpSpPr>
            <p:grpSpPr bwMode="auto">
              <a:xfrm>
                <a:off x="435" y="1897"/>
                <a:ext cx="999" cy="681"/>
                <a:chOff x="435" y="1564"/>
                <a:chExt cx="999" cy="681"/>
              </a:xfrm>
            </p:grpSpPr>
            <p:sp>
              <p:nvSpPr>
                <p:cNvPr id="20511" name="Line 6"/>
                <p:cNvSpPr>
                  <a:spLocks noChangeShapeType="1"/>
                </p:cNvSpPr>
                <p:nvPr/>
              </p:nvSpPr>
              <p:spPr bwMode="auto">
                <a:xfrm>
                  <a:off x="435" y="1564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2" name="Line 7"/>
                <p:cNvSpPr>
                  <a:spLocks noChangeShapeType="1"/>
                </p:cNvSpPr>
                <p:nvPr/>
              </p:nvSpPr>
              <p:spPr bwMode="auto">
                <a:xfrm>
                  <a:off x="436" y="2245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3" name="Line 8"/>
                <p:cNvSpPr>
                  <a:spLocks noChangeShapeType="1"/>
                </p:cNvSpPr>
                <p:nvPr/>
              </p:nvSpPr>
              <p:spPr bwMode="auto">
                <a:xfrm>
                  <a:off x="935" y="2109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4" name="Line 9"/>
                <p:cNvSpPr>
                  <a:spLocks noChangeShapeType="1"/>
                </p:cNvSpPr>
                <p:nvPr/>
              </p:nvSpPr>
              <p:spPr bwMode="auto">
                <a:xfrm>
                  <a:off x="935" y="1746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5" name="Line 10"/>
                <p:cNvSpPr>
                  <a:spLocks noChangeShapeType="1"/>
                </p:cNvSpPr>
                <p:nvPr/>
              </p:nvSpPr>
              <p:spPr bwMode="auto">
                <a:xfrm>
                  <a:off x="935" y="1565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6" name="Line 11"/>
                <p:cNvSpPr>
                  <a:spLocks noChangeShapeType="1"/>
                </p:cNvSpPr>
                <p:nvPr/>
              </p:nvSpPr>
              <p:spPr bwMode="auto">
                <a:xfrm>
                  <a:off x="935" y="2109"/>
                  <a:ext cx="0" cy="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0489" name="Line 12"/>
              <p:cNvSpPr>
                <a:spLocks noChangeShapeType="1"/>
              </p:cNvSpPr>
              <p:nvPr/>
            </p:nvSpPr>
            <p:spPr bwMode="auto">
              <a:xfrm flipV="1">
                <a:off x="300" y="1247"/>
                <a:ext cx="0" cy="1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0" name="Text Box 13"/>
              <p:cNvSpPr txBox="1">
                <a:spLocks noChangeArrowheads="1"/>
              </p:cNvSpPr>
              <p:nvPr/>
            </p:nvSpPr>
            <p:spPr bwMode="auto">
              <a:xfrm>
                <a:off x="73" y="1066"/>
                <a:ext cx="5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b="1">
                    <a:latin typeface="Comic Sans MS" charset="0"/>
                  </a:rPr>
                  <a:t>Energie</a:t>
                </a:r>
              </a:p>
            </p:txBody>
          </p:sp>
          <p:grpSp>
            <p:nvGrpSpPr>
              <p:cNvPr id="20491" name="Group 14"/>
              <p:cNvGrpSpPr>
                <a:grpSpLocks/>
              </p:cNvGrpSpPr>
              <p:nvPr/>
            </p:nvGrpSpPr>
            <p:grpSpPr bwMode="auto">
              <a:xfrm>
                <a:off x="1752" y="1897"/>
                <a:ext cx="1000" cy="681"/>
                <a:chOff x="1887" y="1519"/>
                <a:chExt cx="1000" cy="681"/>
              </a:xfrm>
            </p:grpSpPr>
            <p:sp>
              <p:nvSpPr>
                <p:cNvPr id="20505" name="Line 15"/>
                <p:cNvSpPr>
                  <a:spLocks noChangeShapeType="1"/>
                </p:cNvSpPr>
                <p:nvPr/>
              </p:nvSpPr>
              <p:spPr bwMode="auto">
                <a:xfrm>
                  <a:off x="1887" y="1519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6" name="Line 16"/>
                <p:cNvSpPr>
                  <a:spLocks noChangeShapeType="1"/>
                </p:cNvSpPr>
                <p:nvPr/>
              </p:nvSpPr>
              <p:spPr bwMode="auto">
                <a:xfrm>
                  <a:off x="2387" y="1701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7" name="Line 17"/>
                <p:cNvSpPr>
                  <a:spLocks noChangeShapeType="1"/>
                </p:cNvSpPr>
                <p:nvPr/>
              </p:nvSpPr>
              <p:spPr bwMode="auto">
                <a:xfrm>
                  <a:off x="2387" y="1520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8" name="Line 18"/>
                <p:cNvSpPr>
                  <a:spLocks noChangeShapeType="1"/>
                </p:cNvSpPr>
                <p:nvPr/>
              </p:nvSpPr>
              <p:spPr bwMode="auto">
                <a:xfrm>
                  <a:off x="1888" y="2018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9" name="Line 19"/>
                <p:cNvSpPr>
                  <a:spLocks noChangeShapeType="1"/>
                </p:cNvSpPr>
                <p:nvPr/>
              </p:nvSpPr>
              <p:spPr bwMode="auto">
                <a:xfrm>
                  <a:off x="2388" y="2200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10" name="Line 20"/>
                <p:cNvSpPr>
                  <a:spLocks noChangeShapeType="1"/>
                </p:cNvSpPr>
                <p:nvPr/>
              </p:nvSpPr>
              <p:spPr bwMode="auto">
                <a:xfrm>
                  <a:off x="2388" y="2019"/>
                  <a:ext cx="0" cy="18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0492" name="Group 21"/>
              <p:cNvGrpSpPr>
                <a:grpSpLocks/>
              </p:cNvGrpSpPr>
              <p:nvPr/>
            </p:nvGrpSpPr>
            <p:grpSpPr bwMode="auto">
              <a:xfrm>
                <a:off x="3065" y="1897"/>
                <a:ext cx="1000" cy="726"/>
                <a:chOff x="3065" y="1519"/>
                <a:chExt cx="1000" cy="726"/>
              </a:xfrm>
            </p:grpSpPr>
            <p:sp>
              <p:nvSpPr>
                <p:cNvPr id="20500" name="Line 22"/>
                <p:cNvSpPr>
                  <a:spLocks noChangeShapeType="1"/>
                </p:cNvSpPr>
                <p:nvPr/>
              </p:nvSpPr>
              <p:spPr bwMode="auto">
                <a:xfrm>
                  <a:off x="3065" y="1519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1" name="Line 23"/>
                <p:cNvSpPr>
                  <a:spLocks noChangeShapeType="1"/>
                </p:cNvSpPr>
                <p:nvPr/>
              </p:nvSpPr>
              <p:spPr bwMode="auto">
                <a:xfrm>
                  <a:off x="3565" y="2064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2" name="Line 24"/>
                <p:cNvSpPr>
                  <a:spLocks noChangeShapeType="1"/>
                </p:cNvSpPr>
                <p:nvPr/>
              </p:nvSpPr>
              <p:spPr bwMode="auto">
                <a:xfrm>
                  <a:off x="3565" y="1520"/>
                  <a:ext cx="1" cy="7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066" y="1927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50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566" y="2245"/>
                  <a:ext cx="4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0493" name="Text Box 27"/>
              <p:cNvSpPr txBox="1">
                <a:spLocks noChangeArrowheads="1"/>
              </p:cNvSpPr>
              <p:nvPr/>
            </p:nvSpPr>
            <p:spPr bwMode="auto">
              <a:xfrm>
                <a:off x="346" y="2713"/>
                <a:ext cx="367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147888" algn="l"/>
                    <a:tab pos="43100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b="1">
                    <a:latin typeface="Comic Sans MS" charset="0"/>
                  </a:rPr>
                  <a:t>Type I	Type II	Type III</a:t>
                </a:r>
              </a:p>
            </p:txBody>
          </p:sp>
          <p:sp>
            <p:nvSpPr>
              <p:cNvPr id="20494" name="Line 28"/>
              <p:cNvSpPr>
                <a:spLocks noChangeShapeType="1"/>
              </p:cNvSpPr>
              <p:nvPr/>
            </p:nvSpPr>
            <p:spPr bwMode="auto">
              <a:xfrm flipV="1">
                <a:off x="799" y="1398"/>
                <a:ext cx="0" cy="4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5" name="Line 29"/>
              <p:cNvSpPr>
                <a:spLocks noChangeShapeType="1"/>
              </p:cNvSpPr>
              <p:nvPr/>
            </p:nvSpPr>
            <p:spPr bwMode="auto">
              <a:xfrm>
                <a:off x="482" y="1398"/>
                <a:ext cx="34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6" name="Text Box 30"/>
              <p:cNvSpPr txBox="1">
                <a:spLocks noChangeArrowheads="1"/>
              </p:cNvSpPr>
              <p:nvPr/>
            </p:nvSpPr>
            <p:spPr bwMode="auto">
              <a:xfrm>
                <a:off x="346" y="1474"/>
                <a:ext cx="81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b="1" dirty="0">
                    <a:latin typeface="Comic Sans MS" charset="0"/>
                    <a:sym typeface="Symbol" charset="0"/>
                  </a:rPr>
                  <a:t></a:t>
                </a:r>
                <a:r>
                  <a:rPr lang="fr-FR" sz="1400" b="1" baseline="-25000" dirty="0">
                    <a:latin typeface="Comic Sans MS" charset="0"/>
                    <a:sym typeface="Symbol" charset="0"/>
                  </a:rPr>
                  <a:t>1</a:t>
                </a:r>
                <a:endParaRPr lang="fr-FR" sz="1400" b="1" dirty="0">
                  <a:latin typeface="Comic Sans MS" charset="0"/>
                  <a:sym typeface="Symbol" charset="0"/>
                </a:endParaRPr>
              </a:p>
            </p:txBody>
          </p:sp>
          <p:sp>
            <p:nvSpPr>
              <p:cNvPr id="20497" name="Line 31"/>
              <p:cNvSpPr>
                <a:spLocks noChangeShapeType="1"/>
              </p:cNvSpPr>
              <p:nvPr/>
            </p:nvSpPr>
            <p:spPr bwMode="auto">
              <a:xfrm flipV="1">
                <a:off x="1344" y="1394"/>
                <a:ext cx="0" cy="6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98" name="Text Box 32"/>
              <p:cNvSpPr txBox="1">
                <a:spLocks noChangeArrowheads="1"/>
              </p:cNvSpPr>
              <p:nvPr/>
            </p:nvSpPr>
            <p:spPr bwMode="auto">
              <a:xfrm>
                <a:off x="1344" y="1474"/>
                <a:ext cx="167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b="1">
                    <a:latin typeface="Comic Sans MS" charset="0"/>
                    <a:sym typeface="Symbol" charset="0"/>
                  </a:rPr>
                  <a:t></a:t>
                </a:r>
                <a:r>
                  <a:rPr lang="fr-FR" sz="1400" b="1" baseline="-25000">
                    <a:latin typeface="Comic Sans MS" charset="0"/>
                    <a:sym typeface="Symbol" charset="0"/>
                  </a:rPr>
                  <a:t>2</a:t>
                </a:r>
                <a:r>
                  <a:rPr lang="fr-FR" sz="1400" b="1">
                    <a:latin typeface="Comic Sans MS" charset="0"/>
                    <a:sym typeface="Symbol" charset="0"/>
                  </a:rPr>
                  <a:t> : affinité électronique</a:t>
                </a:r>
              </a:p>
            </p:txBody>
          </p:sp>
          <p:sp>
            <p:nvSpPr>
              <p:cNvPr id="20499" name="Text Box 33"/>
              <p:cNvSpPr txBox="1">
                <a:spLocks noChangeArrowheads="1"/>
              </p:cNvSpPr>
              <p:nvPr/>
            </p:nvSpPr>
            <p:spPr bwMode="auto">
              <a:xfrm>
                <a:off x="2296" y="1202"/>
                <a:ext cx="145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b="1">
                    <a:latin typeface="Comic Sans MS" charset="0"/>
                  </a:rPr>
                  <a:t>Energie du vide</a:t>
                </a:r>
              </a:p>
            </p:txBody>
          </p:sp>
        </p:grpSp>
        <p:sp>
          <p:nvSpPr>
            <p:cNvPr id="20486" name="Text Box 34"/>
            <p:cNvSpPr txBox="1">
              <a:spLocks noChangeArrowheads="1"/>
            </p:cNvSpPr>
            <p:nvPr/>
          </p:nvSpPr>
          <p:spPr bwMode="auto">
            <a:xfrm>
              <a:off x="720" y="192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charset="0"/>
                </a:rPr>
                <a:t>E</a:t>
              </a:r>
              <a:r>
                <a:rPr lang="en-GB" sz="1400" baseline="-25000">
                  <a:latin typeface="Comic Sans MS" charset="0"/>
                </a:rPr>
                <a:t>C</a:t>
              </a:r>
              <a:endParaRPr lang="en-GB" sz="1400">
                <a:latin typeface="Comic Sans MS" charset="0"/>
              </a:endParaRPr>
            </a:p>
          </p:txBody>
        </p:sp>
        <p:sp>
          <p:nvSpPr>
            <p:cNvPr id="20487" name="Text Box 35"/>
            <p:cNvSpPr txBox="1">
              <a:spLocks noChangeArrowheads="1"/>
            </p:cNvSpPr>
            <p:nvPr/>
          </p:nvSpPr>
          <p:spPr bwMode="auto">
            <a:xfrm>
              <a:off x="720" y="259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400">
                  <a:latin typeface="Comic Sans MS" charset="0"/>
                </a:rPr>
                <a:t>E</a:t>
              </a:r>
              <a:r>
                <a:rPr lang="en-GB" sz="1400" baseline="-25000">
                  <a:latin typeface="Comic Sans MS" charset="0"/>
                </a:rPr>
                <a:t>V</a:t>
              </a:r>
              <a:endParaRPr lang="en-GB" sz="1400">
                <a:latin typeface="Comic Sans MS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23C182-A558-674A-8CF0-CBEAC69BB56C}" type="slidenum">
              <a:rPr lang="fr-FR" sz="1400"/>
              <a:pPr eaLnBrk="1" hangingPunct="1"/>
              <a:t>6</a:t>
            </a:fld>
            <a:endParaRPr 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Text Box 2"/>
              <p:cNvSpPr txBox="1">
                <a:spLocks noChangeArrowheads="1"/>
              </p:cNvSpPr>
              <p:nvPr/>
            </p:nvSpPr>
            <p:spPr bwMode="auto">
              <a:xfrm>
                <a:off x="323850" y="304800"/>
                <a:ext cx="849630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600" b="1" dirty="0">
                    <a:latin typeface="Comic Sans MS" charset="0"/>
                  </a:rPr>
                  <a:t>I.5.1 Modélisation du décalage (offset) de bandes.</a:t>
                </a: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600" b="1" dirty="0">
                    <a:latin typeface="Comic Sans MS" charset="0"/>
                    <a:sym typeface="Symbol" charset="0"/>
                  </a:rPr>
                  <a:t>Phénomène intrinsèque.</a:t>
                </a:r>
                <a:endParaRPr lang="fr-FR" sz="1600" b="1" dirty="0">
                  <a:latin typeface="Comic Sans MS" charset="0"/>
                </a:endParaRPr>
              </a:p>
              <a:p>
                <a:pPr marL="742950" lvl="1" indent="-285750"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fr-FR" sz="1600" b="1" dirty="0">
                    <a:latin typeface="Comic Sans MS" charset="0"/>
                  </a:rPr>
                  <a:t>Anderson : </a:t>
                </a:r>
                <a14:m>
                  <m:oMath xmlns:m="http://schemas.openxmlformats.org/officeDocument/2006/math">
                    <m:r>
                      <a:rPr lang="fr-FR" sz="1600" b="1" i="1" dirty="0" smtClean="0">
                        <a:latin typeface="Cambria Math" charset="0"/>
                        <a:sym typeface="Symbol" charset="0"/>
                      </a:rPr>
                      <m:t></m:t>
                    </m:r>
                    <m:r>
                      <a:rPr lang="fr-FR" sz="1600" b="1" i="1" dirty="0" err="1">
                        <a:latin typeface="Cambria Math" charset="0"/>
                      </a:rPr>
                      <m:t>𝑬</m:t>
                    </m:r>
                    <m:r>
                      <a:rPr lang="fr-FR" sz="1600" b="1" i="1" baseline="-25000" dirty="0" err="1">
                        <a:latin typeface="Cambria Math" charset="0"/>
                      </a:rPr>
                      <m:t>𝒄</m:t>
                    </m:r>
                    <m:r>
                      <a:rPr lang="fr-FR" sz="1600" b="1" i="1" dirty="0">
                        <a:latin typeface="Cambria Math" charset="0"/>
                      </a:rPr>
                      <m:t> = </m:t>
                    </m:r>
                    <m:r>
                      <a:rPr lang="fr-FR" sz="1600" b="1" i="1" dirty="0">
                        <a:latin typeface="Cambria Math" charset="0"/>
                        <a:sym typeface="Symbol" charset="0"/>
                      </a:rPr>
                      <m:t></m:t>
                    </m:r>
                    <m:r>
                      <a:rPr lang="fr-FR" sz="1600" b="1" i="1" baseline="-25000" dirty="0">
                        <a:latin typeface="Cambria Math" charset="0"/>
                        <a:sym typeface="Symbol" charset="0"/>
                      </a:rPr>
                      <m:t>𝟐</m:t>
                    </m:r>
                    <m:r>
                      <a:rPr lang="fr-FR" sz="1600" b="1" i="1" dirty="0">
                        <a:latin typeface="Cambria Math" charset="0"/>
                        <a:sym typeface="Symbol" charset="0"/>
                      </a:rPr>
                      <m:t>− </m:t>
                    </m:r>
                    <m:r>
                      <a:rPr lang="fr-FR" sz="1600" b="1" i="1" baseline="-25000" dirty="0" smtClean="0">
                        <a:latin typeface="Cambria Math" charset="0"/>
                        <a:sym typeface="Symbol" charset="0"/>
                      </a:rPr>
                      <m:t>𝟏</m:t>
                    </m:r>
                  </m:oMath>
                </a14:m>
                <a:r>
                  <a:rPr lang="fr-FR" sz="1600" b="1" dirty="0">
                    <a:latin typeface="Comic Sans MS" charset="0"/>
                    <a:sym typeface="Symbol" charset="0"/>
                  </a:rPr>
                  <a:t>: écart des affinités électroniques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fr-FR" sz="1600" b="1" dirty="0">
                    <a:latin typeface="Comic Sans MS" charset="0"/>
                    <a:sym typeface="Symbol" charset="0"/>
                  </a:rPr>
                  <a:t>Anderson + dipôle à l</a:t>
                </a:r>
                <a:r>
                  <a:rPr lang="ja-JP" altLang="fr-FR" sz="1600" b="1" dirty="0">
                    <a:latin typeface="Comic Sans MS" charset="0"/>
                    <a:sym typeface="Symbol" charset="0"/>
                  </a:rPr>
                  <a:t>’</a:t>
                </a:r>
                <a:r>
                  <a:rPr lang="fr-FR" altLang="ja-JP" sz="1600" b="1" dirty="0">
                    <a:latin typeface="Comic Sans MS" charset="0"/>
                    <a:sym typeface="Symbol" charset="0"/>
                  </a:rPr>
                  <a:t>interface.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Symbol" charset="2"/>
                  <a:buChar char="Þ"/>
                </a:pPr>
                <a:r>
                  <a:rPr lang="fr-FR" sz="1600" b="1" dirty="0">
                    <a:latin typeface="Comic Sans MS" charset="0"/>
                    <a:sym typeface="Symbol" charset="0"/>
                  </a:rPr>
                  <a:t>Discontinuité fixée par les énergies des liaisons inter atomiques.</a:t>
                </a: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600" b="1" dirty="0">
                  <a:latin typeface="Comic Sans MS" charset="0"/>
                  <a:sym typeface="Symbol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600" b="1" dirty="0">
                  <a:latin typeface="Comic Sans MS" charset="0"/>
                  <a:sym typeface="Symbol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600" b="1" dirty="0">
                    <a:latin typeface="Comic Sans MS" charset="0"/>
                    <a:sym typeface="Symbol" charset="0"/>
                  </a:rPr>
                  <a:t>On rajoute ensuite les autres effets que sont le dopage et le champ électrique externe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Symbol" charset="2"/>
                  <a:buChar char="Þ"/>
                </a:pPr>
                <a:r>
                  <a:rPr lang="fr-FR" sz="1600" b="1" dirty="0">
                    <a:latin typeface="Comic Sans MS" charset="0"/>
                    <a:sym typeface="Symbol" charset="0"/>
                  </a:rPr>
                  <a:t>redistribution des charges libres (électrons et trous) : uniformisation du niveau de Fermi pour l’équilibre thermodynamique.</a:t>
                </a:r>
              </a:p>
            </p:txBody>
          </p:sp>
        </mc:Choice>
        <mc:Fallback xmlns="">
          <p:sp>
            <p:nvSpPr>
              <p:cNvPr id="2253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304800"/>
                <a:ext cx="8496300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359" t="-322" b="-128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23C182-A558-674A-8CF0-CBEAC69BB56C}" type="slidenum">
              <a:rPr lang="fr-FR" sz="1400"/>
              <a:pPr eaLnBrk="1" hangingPunct="1"/>
              <a:t>7</a:t>
            </a:fld>
            <a:endParaRPr lang="fr-FR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0" name="Text Box 2"/>
              <p:cNvSpPr txBox="1">
                <a:spLocks noChangeArrowheads="1"/>
              </p:cNvSpPr>
              <p:nvPr/>
            </p:nvSpPr>
            <p:spPr bwMode="auto">
              <a:xfrm>
                <a:off x="323850" y="304800"/>
                <a:ext cx="8496300" cy="6304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600" b="1" dirty="0">
                    <a:latin typeface="Comic Sans MS" charset="0"/>
                  </a:rPr>
                  <a:t>I.5.2 Relations de continuité aux interfaces.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fr-FR" sz="1400" b="1" dirty="0">
                    <a:latin typeface="Comic Sans MS" charset="0"/>
                  </a:rPr>
                  <a:t>Fonctions d’ondes sont dérivables de dérivée continue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fr-FR" sz="1400" b="1" dirty="0">
                    <a:latin typeface="Comic Sans MS" charset="0"/>
                  </a:rPr>
                  <a:t>Charge : possibilité de charges en surface et aux interfaces</a:t>
                </a:r>
              </a:p>
              <a:p>
                <a:pPr marL="742950" lvl="1" indent="-285750" eaLnBrk="1" hangingPunct="1">
                  <a:spcBef>
                    <a:spcPct val="50000"/>
                  </a:spcBef>
                  <a:buFont typeface="Arial" charset="0"/>
                  <a:buChar char="•"/>
                </a:pPr>
                <a:r>
                  <a:rPr lang="fr-FR" sz="1400" b="1" dirty="0">
                    <a:latin typeface="Comic Sans MS" charset="0"/>
                  </a:rPr>
                  <a:t>Champ électrique:</a:t>
                </a: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bg-BG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bg-BG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r>
                  <a:rPr lang="fr-FR" sz="1400" b="1" dirty="0">
                    <a:latin typeface="Comic Sans MS" charset="0"/>
                  </a:rPr>
                  <a:t> somme des charges « + » - somme des charges « - »</a:t>
                </a: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bg-BG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𝝆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𝒂𝒕𝒐𝒎𝒆𝒔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𝒍𝒊𝒃𝒓𝒆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𝒅𝒐𝒑𝒂𝒏𝒕𝒔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𝒅𝒊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𝒑𝒊𝒆𝒛𝒐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𝒔𝒑𝒐𝒏𝒕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</a:p>
              <a:p>
                <a:pPr lvl="1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𝒂𝒕𝒐𝒎𝒆𝒔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fr-FR" sz="1400" b="1" dirty="0"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𝒍𝒊𝒃𝒓𝒆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𝒅𝒐𝒑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𝒒</m:t>
                    </m:r>
                    <m:d>
                      <m:d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𝑫</m:t>
                            </m:r>
                          </m:sub>
                          <m:sup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</m:sup>
                        </m:sSubSup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𝒅𝒊𝒆𝒍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𝒅𝒊𝒆𝒍</m:t>
                        </m:r>
                      </m:sub>
                    </m:sSub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,</a:t>
                </a:r>
                <a:r>
                  <a:rPr lang="fr-FR" sz="1400" b="1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𝒑𝒊𝒆𝒛𝒐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𝒊𝒋</m:t>
                        </m:r>
                      </m:sub>
                    </m:sSub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.</a:t>
                </a: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400" b="1" dirty="0">
                  <a:latin typeface="Comic Sans MS" charset="0"/>
                </a:endParaRPr>
              </a:p>
              <a:p>
                <a:pPr marL="742950" lvl="1" indent="-285750" eaLnBrk="1" hangingPunct="1">
                  <a:spcBef>
                    <a:spcPct val="50000"/>
                  </a:spcBef>
                  <a:buFont typeface="Symbol" charset="2"/>
                  <a:buChar char="Þ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𝛁</m:t>
                        </m:r>
                      </m:e>
                    </m:acc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</m:acc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𝒍𝒊𝒃𝒓𝒆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𝒅𝒐𝒑𝒂𝒏𝒕𝒔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400" b="1" dirty="0">
                    <a:latin typeface="Comic Sans MS" charset="0"/>
                  </a:rPr>
                  <a:t>avec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</m:acc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</m:acc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𝒆𝒍𝒆𝒄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𝒊𝒋</m:t>
                        </m:r>
                      </m:sub>
                    </m:sSub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𝒔𝒑𝒐𝒏𝒕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𝒓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𝒅𝒊𝒆𝒍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𝑻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 tenseur des contraintes,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 tenseur </a:t>
                </a:r>
                <a:r>
                  <a:rPr lang="fr-FR" sz="1400" b="1" dirty="0" err="1">
                    <a:latin typeface="Comic Sans MS" charset="0"/>
                  </a:rPr>
                  <a:t>piézo</a:t>
                </a:r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400" b="1" dirty="0">
                    <a:latin typeface="Comic Sans MS" charset="0"/>
                  </a:rPr>
                  <a:t>Continuité à l’interface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𝒍𝒊𝒃𝒓𝒆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bg-BG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𝝆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𝒅𝒐𝒑𝒂𝒏𝒕𝒔</m:t>
                        </m:r>
                      </m:sub>
                    </m:sSub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Comic Sans MS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𝑫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unc>
                      <m:funcPr>
                        <m:ctrlPr>
                          <a:rPr lang="en-US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lim</m:t>
                            </m:r>
                          </m:e>
                          <m:lim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</m:t>
                            </m:r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is-IS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fr-FR" sz="14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m:rPr>
                                <m:brk m:alnAt="23"/>
                              </m:rP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</m:sub>
                          <m:sup>
                            <m:sSub>
                              <m:sSubPr>
                                <m:ctrlPr>
                                  <a:rPr lang="fr-FR" sz="14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𝝐</m:t>
                            </m:r>
                          </m:sup>
                          <m:e>
                            <m:f>
                              <m:fPr>
                                <m:ctrlPr>
                                  <a:rPr lang="bg-BG" sz="1400" b="1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fr-FR" sz="1400" b="1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400" b="1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fr-FR" sz="1400" b="1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𝝏</m:t>
                                </m:r>
                                <m:r>
                                  <a:rPr lang="fr-FR" sz="14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𝒛</m:t>
                                </m:r>
                              </m:den>
                            </m:f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𝒅𝒛</m:t>
                            </m:r>
                          </m:e>
                        </m:nary>
                      </m:e>
                    </m:func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Comic Sans MS" charset="0"/>
                  </a:rPr>
                  <a:t> </a:t>
                </a: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400" b="1" dirty="0">
                    <a:latin typeface="Comic Sans MS" charset="0"/>
                  </a:rPr>
                  <a:t>	=&gt;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d>
                      <m:d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bg-BG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bg-BG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</m:t>
                    </m:r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𝒑𝒊𝒆𝒛𝒐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𝒔𝒑𝒐𝒏𝒕</m:t>
                        </m:r>
                      </m:sub>
                    </m:sSub>
                  </m:oMath>
                </a14:m>
                <a:endParaRPr lang="fr-FR" sz="1400" b="1" dirty="0">
                  <a:latin typeface="Comic Sans MS" charset="0"/>
                </a:endParaRPr>
              </a:p>
              <a:p>
                <a:pPr lvl="1" eaLnBrk="1" hangingPunct="1">
                  <a:spcBef>
                    <a:spcPct val="50000"/>
                  </a:spcBef>
                </a:pPr>
                <a:r>
                  <a:rPr lang="fr-FR" sz="1400" b="1" dirty="0">
                    <a:latin typeface="Comic Sans MS" charset="0"/>
                  </a:rPr>
                  <a:t>	ou </a:t>
                </a:r>
                <a14:m>
                  <m:oMath xmlns:m="http://schemas.openxmlformats.org/officeDocument/2006/math"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d>
                      <m:d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bg-BG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fr-FR" sz="14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𝓔</m:t>
                            </m:r>
                          </m:e>
                          <m:sub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𝒛</m:t>
                            </m:r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fr-FR" sz="14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𝒆𝒍𝒆𝒄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𝝈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𝒊𝒏𝒕𝒆𝒓𝒇𝒂𝒄𝒆</m:t>
                        </m:r>
                      </m:sub>
                    </m:sSub>
                    <m:r>
                      <a:rPr lang="fr-FR" sz="14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=−∆</m:t>
                    </m:r>
                    <m:sSub>
                      <m:sSubPr>
                        <m:ctrlPr>
                          <a:rPr lang="fr-FR" sz="14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fr-FR" sz="1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𝒅𝒊𝒆𝒍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−∆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𝒑𝒊𝒆𝒛𝒐</m:t>
                        </m:r>
                      </m:sub>
                    </m:sSub>
                    <m:r>
                      <a:rPr lang="fr-FR" sz="1400" b="1" i="1">
                        <a:latin typeface="Cambria Math" charset="0"/>
                        <a:ea typeface="Cambria Math" charset="0"/>
                        <a:cs typeface="Cambria Math" charset="0"/>
                      </a:rPr>
                      <m:t>−∆</m:t>
                    </m:r>
                    <m:sSub>
                      <m:sSubPr>
                        <m:ctrlPr>
                          <a:rPr lang="fr-FR" sz="14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𝑷</m:t>
                        </m:r>
                      </m:e>
                      <m:sub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𝒛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fr-FR" sz="1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𝒔𝒑𝒐𝒏𝒕</m:t>
                        </m:r>
                      </m:sub>
                    </m:sSub>
                  </m:oMath>
                </a14:m>
                <a:r>
                  <a:rPr lang="fr-FR" sz="1400" b="1" dirty="0">
                    <a:latin typeface="Comic Sans MS" charset="0"/>
                  </a:rPr>
                  <a:t>. </a:t>
                </a:r>
              </a:p>
            </p:txBody>
          </p:sp>
        </mc:Choice>
        <mc:Fallback>
          <p:sp>
            <p:nvSpPr>
              <p:cNvPr id="22530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304800"/>
                <a:ext cx="8496300" cy="6304290"/>
              </a:xfrm>
              <a:prstGeom prst="rect">
                <a:avLst/>
              </a:prstGeom>
              <a:blipFill>
                <a:blip r:embed="rId3"/>
                <a:stretch>
                  <a:fillRect l="-299" t="-403" b="-605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AB6B03-BBD4-634F-BFCF-A8F930CFDB3B}" type="slidenum">
              <a:rPr lang="fr-FR" sz="1400"/>
              <a:pPr eaLnBrk="1" hangingPunct="1"/>
              <a:t>8</a:t>
            </a:fld>
            <a:endParaRPr lang="fr-FR" sz="140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20713" y="539750"/>
            <a:ext cx="79898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Symbol" charset="0"/>
              <a:buNone/>
            </a:pPr>
            <a:r>
              <a:rPr lang="fr-FR" sz="1600" b="1" dirty="0">
                <a:latin typeface="Comic Sans MS" charset="0"/>
              </a:rPr>
              <a:t>I.6 Application des hétérostructures: </a:t>
            </a:r>
            <a:r>
              <a:rPr lang="fr-FR" sz="1600" b="1" i="1" dirty="0">
                <a:solidFill>
                  <a:srgbClr val="002060"/>
                </a:solidFill>
                <a:latin typeface="Comic Sans MS" charset="0"/>
              </a:rPr>
              <a:t>Ingénierie de la structure de bande</a:t>
            </a:r>
            <a:r>
              <a:rPr lang="fr-FR" sz="1600" b="1" i="1" dirty="0">
                <a:latin typeface="Comic Sans MS" charset="0"/>
              </a:rPr>
              <a:t>.</a:t>
            </a:r>
          </a:p>
          <a:p>
            <a:pPr marL="342900" indent="-342900" algn="just">
              <a:buFont typeface="Arial" charset="0"/>
              <a:buAutoNum type="arabicPeriod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AutoNum type="arabicPeriod"/>
            </a:pPr>
            <a:r>
              <a:rPr lang="fr-FR" sz="1400" b="1" dirty="0">
                <a:latin typeface="Comic Sans MS" charset="0"/>
              </a:rPr>
              <a:t>Composants électroniques et optoélectroniques.</a:t>
            </a:r>
          </a:p>
          <a:p>
            <a:pPr marL="342900" indent="-342900" algn="just">
              <a:buFont typeface="Arial" charset="0"/>
              <a:buChar char="•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Char char="—"/>
            </a:pPr>
            <a:r>
              <a:rPr lang="fr-FR" sz="1400" b="1" dirty="0">
                <a:latin typeface="Comic Sans MS" charset="0"/>
              </a:rPr>
              <a:t>Microélectronique : Transistors fonctionnant à très haute fréquence au-delà de celles accessibles à la technologie silicium.</a:t>
            </a:r>
          </a:p>
          <a:p>
            <a:pPr marL="876300" lvl="1" indent="-342900" algn="just">
              <a:buFont typeface="Times" charset="0"/>
              <a:buChar char="•"/>
            </a:pPr>
            <a:r>
              <a:rPr lang="fr-FR" sz="1400" b="1" dirty="0">
                <a:latin typeface="Comic Sans MS" charset="0"/>
              </a:rPr>
              <a:t>Transistors de la filière HEMT sur </a:t>
            </a:r>
            <a:r>
              <a:rPr lang="fr-FR" sz="1400" b="1" dirty="0" err="1">
                <a:latin typeface="Comic Sans MS" charset="0"/>
              </a:rPr>
              <a:t>GaAs</a:t>
            </a:r>
            <a:r>
              <a:rPr lang="fr-FR" sz="1400" b="1" dirty="0">
                <a:latin typeface="Comic Sans MS" charset="0"/>
              </a:rPr>
              <a:t>, </a:t>
            </a:r>
            <a:r>
              <a:rPr lang="fr-FR" sz="1400" b="1" dirty="0" err="1">
                <a:latin typeface="Comic Sans MS" charset="0"/>
              </a:rPr>
              <a:t>InP</a:t>
            </a:r>
            <a:endParaRPr lang="fr-FR" sz="1400" b="1" dirty="0">
              <a:latin typeface="Comic Sans MS" charset="0"/>
            </a:endParaRPr>
          </a:p>
          <a:p>
            <a:pPr marL="876300" lvl="1" indent="-342900">
              <a:buFont typeface="Times" charset="0"/>
              <a:buChar char="•"/>
            </a:pPr>
            <a:r>
              <a:rPr lang="fr-FR" sz="1400" b="1" dirty="0">
                <a:latin typeface="Comic Sans MS" charset="0"/>
              </a:rPr>
              <a:t>Transistors de la filière HEMT en GaN </a:t>
            </a:r>
            <a:br>
              <a:rPr lang="fr-FR" sz="1400" b="1" dirty="0">
                <a:latin typeface="Comic Sans MS" charset="0"/>
              </a:rPr>
            </a:br>
            <a:r>
              <a:rPr lang="fr-FR" sz="1400" b="1" dirty="0">
                <a:latin typeface="Comic Sans MS" charset="0"/>
              </a:rPr>
              <a:t>(sur saphir ou SiC ou Si) pour la puissance.</a:t>
            </a:r>
          </a:p>
          <a:p>
            <a:pPr marL="342900" indent="-342900" algn="just">
              <a:buFont typeface="Arial" charset="0"/>
              <a:buChar char="—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Char char="—"/>
            </a:pPr>
            <a:r>
              <a:rPr lang="fr-FR" sz="1400" b="1" dirty="0">
                <a:latin typeface="Comic Sans MS" charset="0"/>
              </a:rPr>
              <a:t>Optoélectronique : utilisation des différents indices de réfraction qui permettent de confiner la lumière ou de la réfléchir</a:t>
            </a:r>
          </a:p>
          <a:p>
            <a:pPr marL="876300" lvl="1" indent="-342900" algn="just">
              <a:buFont typeface="Times" charset="0"/>
              <a:buChar char="•"/>
            </a:pPr>
            <a:r>
              <a:rPr lang="fr-FR" sz="1400" b="1" dirty="0">
                <a:latin typeface="Comic Sans MS" charset="0"/>
              </a:rPr>
              <a:t>guides d'onde.</a:t>
            </a:r>
          </a:p>
          <a:p>
            <a:pPr marL="876300" lvl="1" indent="-342900" algn="just">
              <a:buFont typeface="Times" charset="0"/>
              <a:buChar char="•"/>
            </a:pPr>
            <a:r>
              <a:rPr lang="fr-FR" sz="1400" b="1" dirty="0">
                <a:latin typeface="Comic Sans MS" charset="0"/>
              </a:rPr>
              <a:t>modulateurs</a:t>
            </a:r>
          </a:p>
          <a:p>
            <a:pPr marL="876300" lvl="1" indent="-342900" algn="just">
              <a:buFont typeface="Times" charset="0"/>
              <a:buChar char="•"/>
            </a:pPr>
            <a:r>
              <a:rPr lang="fr-FR" sz="1400" b="1" dirty="0" err="1">
                <a:latin typeface="Comic Sans MS" charset="0"/>
              </a:rPr>
              <a:t>LEDs</a:t>
            </a:r>
            <a:r>
              <a:rPr lang="fr-FR" sz="1400" b="1" dirty="0">
                <a:latin typeface="Comic Sans MS" charset="0"/>
              </a:rPr>
              <a:t> et lasers (IR au bleu/UV). =&gt; éclairage blanc à </a:t>
            </a:r>
            <a:r>
              <a:rPr lang="fr-FR" sz="1400" b="1" dirty="0" err="1">
                <a:latin typeface="Comic Sans MS" charset="0"/>
              </a:rPr>
              <a:t>LEDs</a:t>
            </a: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AutoNum type="arabicPeriod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AutoNum type="arabicPeriod" startAt="2"/>
            </a:pPr>
            <a:r>
              <a:rPr lang="fr-FR" sz="1400" b="1" dirty="0">
                <a:latin typeface="Comic Sans MS" charset="0"/>
              </a:rPr>
              <a:t>Semi-conducteurs ont des propriétés qui dépendent des matériaux qui les composent. Par exemple la mobilité des électrons dans </a:t>
            </a:r>
            <a:r>
              <a:rPr lang="fr-FR" sz="1400" b="1" dirty="0" err="1">
                <a:latin typeface="Comic Sans MS" charset="0"/>
              </a:rPr>
              <a:t>InGaAs</a:t>
            </a:r>
            <a:r>
              <a:rPr lang="fr-FR" sz="1400" b="1" dirty="0">
                <a:latin typeface="Comic Sans MS" charset="0"/>
              </a:rPr>
              <a:t> varie de 8000 à 33000 cm</a:t>
            </a:r>
            <a:r>
              <a:rPr lang="fr-FR" sz="1400" b="1" baseline="30000" dirty="0">
                <a:latin typeface="Comic Sans MS" charset="0"/>
              </a:rPr>
              <a:t>2</a:t>
            </a:r>
            <a:r>
              <a:rPr lang="fr-FR" sz="1400" b="1" dirty="0">
                <a:latin typeface="Comic Sans MS" charset="0"/>
              </a:rPr>
              <a:t>/Vs lorsque la composition en indium varie de 0 à 100 %. Très grand gap des nitrures bons pour la tenue en tension</a:t>
            </a:r>
          </a:p>
          <a:p>
            <a:pPr marL="342900" indent="-342900" algn="just">
              <a:buFont typeface="Arial" charset="0"/>
              <a:buAutoNum type="arabicPeriod" startAt="2"/>
            </a:pPr>
            <a:endParaRPr lang="fr-FR" sz="1400" b="1" dirty="0">
              <a:latin typeface="Comic Sans MS" charset="0"/>
            </a:endParaRPr>
          </a:p>
          <a:p>
            <a:pPr marL="342900" indent="-342900" algn="just">
              <a:buFont typeface="Arial" charset="0"/>
              <a:buAutoNum type="arabicPeriod" startAt="2"/>
            </a:pPr>
            <a:r>
              <a:rPr lang="fr-FR" sz="1400" b="1" dirty="0">
                <a:latin typeface="Comic Sans MS" charset="0"/>
              </a:rPr>
              <a:t>Performances des composants améliorées en utilisant des semi-conducteurs particuliers dans certaines régions. Exemple : transistor bipolaire à hétérojonction pour lequel il est utile de remplacer le semi-conducteur utilisé pour l'émetteur par un autre disposant d'une largeur de bande interdite plus grande que dans la base. On peut ainsi démontrer que le gain est considérablement amélioré.</a:t>
            </a:r>
          </a:p>
          <a:p>
            <a:pPr marL="342900" indent="-342900" algn="just"/>
            <a:endParaRPr lang="fr-FR" sz="1400" b="1" dirty="0">
              <a:latin typeface="Comic Sans MS" charset="0"/>
            </a:endParaRPr>
          </a:p>
        </p:txBody>
      </p:sp>
      <p:pic>
        <p:nvPicPr>
          <p:cNvPr id="24579" name="Picture 3" descr="products_ac780B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362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924800" y="1905000"/>
            <a:ext cx="76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b="1" dirty="0">
                <a:latin typeface="Comic Sans MS" charset="0"/>
              </a:rPr>
              <a:t>HEMT</a:t>
            </a:r>
            <a:br>
              <a:rPr lang="en-GB" sz="1400" b="1" dirty="0">
                <a:latin typeface="Comic Sans MS" charset="0"/>
              </a:rPr>
            </a:br>
            <a:r>
              <a:rPr lang="en-GB" sz="1400" b="1" dirty="0">
                <a:latin typeface="Comic Sans MS" charset="0"/>
              </a:rPr>
              <a:t>GaN</a:t>
            </a:r>
          </a:p>
        </p:txBody>
      </p:sp>
      <p:pic>
        <p:nvPicPr>
          <p:cNvPr id="24581" name="Picture 5" descr="LED_Conr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05188"/>
            <a:ext cx="609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electro_optic_modulators_p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838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DCC1F3-01E4-064F-8F2C-B83839257686}" type="slidenum">
              <a:rPr lang="fr-FR" sz="1400"/>
              <a:pPr eaLnBrk="1" hangingPunct="1"/>
              <a:t>9</a:t>
            </a:fld>
            <a:endParaRPr lang="fr-FR" sz="140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552" y="332656"/>
            <a:ext cx="80642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Comic Sans MS" charset="0"/>
              </a:rPr>
              <a:t>I.6.1 Exemple 1: </a:t>
            </a:r>
            <a:r>
              <a:rPr lang="fr-FR" sz="1600" b="1" dirty="0">
                <a:latin typeface="Comic Sans MS" charset="0"/>
                <a:sym typeface="Symbol" charset="0"/>
              </a:rPr>
              <a:t>Hétérojonction PN.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Comic Sans MS" charset="0"/>
                <a:sym typeface="Symbol" charset="0"/>
              </a:rPr>
              <a:t>	=&gt; Bipolaire à hétérojonction</a:t>
            </a:r>
          </a:p>
        </p:txBody>
      </p:sp>
      <p:pic>
        <p:nvPicPr>
          <p:cNvPr id="26627" name="Picture 3" descr="hété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34" y="1447800"/>
            <a:ext cx="497363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90600" y="5029200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15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>
                <a:latin typeface="Comic Sans MS" charset="0"/>
              </a:rPr>
              <a:t>(a) Alignement des bandes (Anderson)	(b) Equilibre thermodynamique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1191</Words>
  <Application>Microsoft Macintosh PowerPoint</Application>
  <PresentationFormat>Affichage à l'écran (4:3)</PresentationFormat>
  <Paragraphs>300</Paragraphs>
  <Slides>22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ＭＳ Ｐゴシック</vt:lpstr>
      <vt:lpstr>Arial</vt:lpstr>
      <vt:lpstr>Cambria Math</vt:lpstr>
      <vt:lpstr>Comic Sans MS</vt:lpstr>
      <vt:lpstr>Courier New</vt:lpstr>
      <vt:lpstr>Lucida Grande</vt:lpstr>
      <vt:lpstr>Symbol</vt:lpstr>
      <vt:lpstr>Times</vt:lpstr>
      <vt:lpstr>Times New Roman</vt:lpstr>
      <vt:lpstr>Wingdings</vt:lpstr>
      <vt:lpstr>Modèle par défaut</vt:lpstr>
      <vt:lpstr>Équation</vt:lpstr>
      <vt:lpstr>…quation</vt:lpstr>
      <vt:lpstr>Présentation PowerPoint</vt:lpstr>
      <vt:lpstr>Présentation PowerPoint</vt:lpstr>
      <vt:lpstr>Présentation PowerPoint</vt:lpstr>
      <vt:lpstr>I.4 Adaptation des mailles cristallines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« carte du monde » des semi-conducteurs</vt:lpstr>
      <vt:lpstr>Une carte élargie aux antimoniures</vt:lpstr>
      <vt:lpstr>La carte des nitrures d’éléments III</vt:lpstr>
      <vt:lpstr>II. Les nouvelles voies pour l’électronique</vt:lpstr>
      <vt:lpstr>La diversification des matériaux pour l’électronique</vt:lpstr>
      <vt:lpstr>Présentation PowerPoint</vt:lpstr>
      <vt:lpstr>Présentation PowerPoint</vt:lpstr>
      <vt:lpstr>II.2 La physique</vt:lpstr>
      <vt:lpstr>Présentation PowerPoint</vt:lpstr>
      <vt:lpstr>Présentation PowerPoint</vt:lpstr>
      <vt:lpstr>Présentation PowerPoint</vt:lpstr>
      <vt:lpstr>Présentation PowerPoint</vt:lpstr>
    </vt:vector>
  </TitlesOfParts>
  <Company>I.E.M.N. C.N.R.S.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Théron</dc:creator>
  <cp:lastModifiedBy>Didier Theron</cp:lastModifiedBy>
  <cp:revision>338</cp:revision>
  <cp:lastPrinted>2017-02-21T10:29:24Z</cp:lastPrinted>
  <dcterms:created xsi:type="dcterms:W3CDTF">2011-12-05T10:56:53Z</dcterms:created>
  <dcterms:modified xsi:type="dcterms:W3CDTF">2019-01-08T06:37:18Z</dcterms:modified>
</cp:coreProperties>
</file>