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6" r:id="rId2"/>
    <p:sldId id="288" r:id="rId3"/>
    <p:sldId id="258" r:id="rId4"/>
    <p:sldId id="259" r:id="rId5"/>
    <p:sldId id="260" r:id="rId6"/>
    <p:sldId id="293" r:id="rId7"/>
    <p:sldId id="261" r:id="rId8"/>
    <p:sldId id="262" r:id="rId9"/>
    <p:sldId id="263" r:id="rId10"/>
    <p:sldId id="264" r:id="rId11"/>
    <p:sldId id="265" r:id="rId12"/>
    <p:sldId id="266" r:id="rId13"/>
    <p:sldId id="267" r:id="rId14"/>
    <p:sldId id="268" r:id="rId15"/>
    <p:sldId id="289" r:id="rId16"/>
    <p:sldId id="287" r:id="rId17"/>
    <p:sldId id="281" r:id="rId18"/>
    <p:sldId id="282" r:id="rId19"/>
    <p:sldId id="283" r:id="rId20"/>
    <p:sldId id="285" r:id="rId21"/>
    <p:sldId id="276" r:id="rId22"/>
    <p:sldId id="277" r:id="rId23"/>
    <p:sldId id="278" r:id="rId24"/>
    <p:sldId id="294" r:id="rId25"/>
    <p:sldId id="291" r:id="rId26"/>
    <p:sldId id="284" r:id="rId27"/>
    <p:sldId id="286" r:id="rId28"/>
    <p:sldId id="272" r:id="rId29"/>
    <p:sldId id="273" r:id="rId30"/>
    <p:sldId id="290" r:id="rId31"/>
    <p:sldId id="274" r:id="rId32"/>
    <p:sldId id="292" r:id="rId33"/>
  </p:sldIdLst>
  <p:sldSz cx="6858000" cy="9144000" type="screen4x3"/>
  <p:notesSz cx="6797675" cy="9926638"/>
  <p:defaultTextStyle>
    <a:defPPr>
      <a:defRPr lang="fr-FR"/>
    </a:defPPr>
    <a:lvl1pPr algn="l" rtl="0" fontAlgn="base">
      <a:spcBef>
        <a:spcPct val="0"/>
      </a:spcBef>
      <a:spcAft>
        <a:spcPct val="0"/>
      </a:spcAft>
      <a:defRPr sz="1400" b="1" kern="1200">
        <a:solidFill>
          <a:schemeClr val="tx1"/>
        </a:solidFill>
        <a:latin typeface="Comic Sans MS"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Comic Sans MS"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Comic Sans MS"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Comic Sans MS"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Comic Sans MS" charset="0"/>
        <a:ea typeface="ＭＳ Ｐゴシック" charset="0"/>
        <a:cs typeface="ＭＳ Ｐゴシック" charset="0"/>
      </a:defRPr>
    </a:lvl5pPr>
    <a:lvl6pPr marL="2286000" algn="l" defTabSz="457200" rtl="0" eaLnBrk="1" latinLnBrk="0" hangingPunct="1">
      <a:defRPr sz="1400" b="1" kern="1200">
        <a:solidFill>
          <a:schemeClr val="tx1"/>
        </a:solidFill>
        <a:latin typeface="Comic Sans MS" charset="0"/>
        <a:ea typeface="ＭＳ Ｐゴシック" charset="0"/>
        <a:cs typeface="ＭＳ Ｐゴシック" charset="0"/>
      </a:defRPr>
    </a:lvl6pPr>
    <a:lvl7pPr marL="2743200" algn="l" defTabSz="457200" rtl="0" eaLnBrk="1" latinLnBrk="0" hangingPunct="1">
      <a:defRPr sz="1400" b="1" kern="1200">
        <a:solidFill>
          <a:schemeClr val="tx1"/>
        </a:solidFill>
        <a:latin typeface="Comic Sans MS" charset="0"/>
        <a:ea typeface="ＭＳ Ｐゴシック" charset="0"/>
        <a:cs typeface="ＭＳ Ｐゴシック" charset="0"/>
      </a:defRPr>
    </a:lvl7pPr>
    <a:lvl8pPr marL="3200400" algn="l" defTabSz="457200" rtl="0" eaLnBrk="1" latinLnBrk="0" hangingPunct="1">
      <a:defRPr sz="1400" b="1" kern="1200">
        <a:solidFill>
          <a:schemeClr val="tx1"/>
        </a:solidFill>
        <a:latin typeface="Comic Sans MS" charset="0"/>
        <a:ea typeface="ＭＳ Ｐゴシック" charset="0"/>
        <a:cs typeface="ＭＳ Ｐゴシック" charset="0"/>
      </a:defRPr>
    </a:lvl8pPr>
    <a:lvl9pPr marL="3657600" algn="l" defTabSz="457200" rtl="0" eaLnBrk="1" latinLnBrk="0" hangingPunct="1">
      <a:defRPr sz="1400" b="1" kern="1200">
        <a:solidFill>
          <a:schemeClr val="tx1"/>
        </a:solidFill>
        <a:latin typeface="Comic Sans MS"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684"/>
    <p:restoredTop sz="94789"/>
  </p:normalViewPr>
  <p:slideViewPr>
    <p:cSldViewPr>
      <p:cViewPr varScale="1">
        <p:scale>
          <a:sx n="110" d="100"/>
          <a:sy n="110" d="100"/>
        </p:scale>
        <p:origin x="4840" y="184"/>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294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4.emf"/><Relationship Id="rId1" Type="http://schemas.openxmlformats.org/officeDocument/2006/relationships/image" Target="../media/image63.emf"/><Relationship Id="rId5" Type="http://schemas.openxmlformats.org/officeDocument/2006/relationships/image" Target="../media/image67.emf"/><Relationship Id="rId4" Type="http://schemas.openxmlformats.org/officeDocument/2006/relationships/image" Target="../media/image66.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69.emf"/><Relationship Id="rId1" Type="http://schemas.openxmlformats.org/officeDocument/2006/relationships/image" Target="../media/image68.emf"/><Relationship Id="rId5" Type="http://schemas.openxmlformats.org/officeDocument/2006/relationships/image" Target="../media/image72.emf"/><Relationship Id="rId4" Type="http://schemas.openxmlformats.org/officeDocument/2006/relationships/image" Target="../media/image71.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image" Target="../media/image75.emf"/><Relationship Id="rId1" Type="http://schemas.openxmlformats.org/officeDocument/2006/relationships/image" Target="../media/image74.emf"/><Relationship Id="rId5" Type="http://schemas.openxmlformats.org/officeDocument/2006/relationships/image" Target="../media/image78.emf"/><Relationship Id="rId4" Type="http://schemas.openxmlformats.org/officeDocument/2006/relationships/image" Target="../media/image77.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image" Target="../media/image81.emf"/><Relationship Id="rId1" Type="http://schemas.openxmlformats.org/officeDocument/2006/relationships/image" Target="../media/image80.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86.emf"/><Relationship Id="rId2" Type="http://schemas.openxmlformats.org/officeDocument/2006/relationships/image" Target="../media/image85.emf"/><Relationship Id="rId1" Type="http://schemas.openxmlformats.org/officeDocument/2006/relationships/image" Target="../media/image84.emf"/><Relationship Id="rId6" Type="http://schemas.openxmlformats.org/officeDocument/2006/relationships/image" Target="../media/image89.emf"/><Relationship Id="rId5" Type="http://schemas.openxmlformats.org/officeDocument/2006/relationships/image" Target="../media/image88.emf"/><Relationship Id="rId4" Type="http://schemas.openxmlformats.org/officeDocument/2006/relationships/image" Target="../media/image87.e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7.emf"/><Relationship Id="rId7" Type="http://schemas.openxmlformats.org/officeDocument/2006/relationships/image" Target="../media/image21.emf"/><Relationship Id="rId2" Type="http://schemas.openxmlformats.org/officeDocument/2006/relationships/image" Target="../media/image16.emf"/><Relationship Id="rId1" Type="http://schemas.openxmlformats.org/officeDocument/2006/relationships/image" Target="../media/image15.emf"/><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 Id="rId9"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6.emf"/><Relationship Id="rId7" Type="http://schemas.openxmlformats.org/officeDocument/2006/relationships/image" Target="../media/image30.emf"/><Relationship Id="rId2" Type="http://schemas.openxmlformats.org/officeDocument/2006/relationships/image" Target="../media/image25.emf"/><Relationship Id="rId1" Type="http://schemas.openxmlformats.org/officeDocument/2006/relationships/image" Target="../media/image24.emf"/><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image" Target="../media/image33.emf"/><Relationship Id="rId5" Type="http://schemas.openxmlformats.org/officeDocument/2006/relationships/image" Target="../media/image37.emf"/><Relationship Id="rId4" Type="http://schemas.openxmlformats.org/officeDocument/2006/relationships/image" Target="../media/image36.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image" Target="../media/image41.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image" Target="../media/image47.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image" Target="../media/image5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charset="0"/>
              </a:defRPr>
            </a:lvl1pPr>
          </a:lstStyle>
          <a:p>
            <a:endParaRPr lang="en-GB"/>
          </a:p>
        </p:txBody>
      </p:sp>
      <p:sp>
        <p:nvSpPr>
          <p:cNvPr id="36867" name="Rectangle 3"/>
          <p:cNvSpPr>
            <a:spLocks noGrp="1" noChangeArrowheads="1"/>
          </p:cNvSpPr>
          <p:nvPr>
            <p:ph type="dt" idx="1"/>
          </p:nvPr>
        </p:nvSpPr>
        <p:spPr bwMode="auto">
          <a:xfrm>
            <a:off x="3851275"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charset="0"/>
              </a:defRPr>
            </a:lvl1pPr>
          </a:lstStyle>
          <a:p>
            <a:endParaRPr lang="en-GB"/>
          </a:p>
        </p:txBody>
      </p:sp>
      <p:sp>
        <p:nvSpPr>
          <p:cNvPr id="13316" name="Rectangle 4"/>
          <p:cNvSpPr>
            <a:spLocks noGrp="1" noRot="1" noChangeAspect="1" noChangeArrowheads="1" noTextEdit="1"/>
          </p:cNvSpPr>
          <p:nvPr>
            <p:ph type="sldImg" idx="2"/>
          </p:nvPr>
        </p:nvSpPr>
        <p:spPr bwMode="auto">
          <a:xfrm>
            <a:off x="2001838" y="744538"/>
            <a:ext cx="2794000" cy="3722687"/>
          </a:xfrm>
          <a:prstGeom prst="rect">
            <a:avLst/>
          </a:prstGeom>
          <a:noFill/>
          <a:ln w="9525">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36869"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6870" name="Rectangle 6"/>
          <p:cNvSpPr>
            <a:spLocks noGrp="1" noChangeArrowheads="1"/>
          </p:cNvSpPr>
          <p:nvPr>
            <p:ph type="ftr" sz="quarter" idx="4"/>
          </p:nvPr>
        </p:nvSpPr>
        <p:spPr bwMode="auto">
          <a:xfrm>
            <a:off x="0" y="9429750"/>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endParaRPr lang="en-GB"/>
          </a:p>
        </p:txBody>
      </p:sp>
      <p:sp>
        <p:nvSpPr>
          <p:cNvPr id="36871" name="Rectangle 7"/>
          <p:cNvSpPr>
            <a:spLocks noGrp="1" noChangeArrowheads="1"/>
          </p:cNvSpPr>
          <p:nvPr>
            <p:ph type="sldNum" sz="quarter" idx="5"/>
          </p:nvPr>
        </p:nvSpPr>
        <p:spPr bwMode="auto">
          <a:xfrm>
            <a:off x="3851275" y="9429750"/>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charset="0"/>
              </a:defRPr>
            </a:lvl1pPr>
          </a:lstStyle>
          <a:p>
            <a:fld id="{161574C8-A1CE-8242-8BE8-E2EDBFAE22BE}" type="slidenum">
              <a:rPr lang="fr-FR"/>
              <a:pPr/>
              <a:t>‹N°›</a:t>
            </a:fld>
            <a:endParaRPr lang="fr-FR"/>
          </a:p>
        </p:txBody>
      </p:sp>
    </p:spTree>
    <p:extLst>
      <p:ext uri="{BB962C8B-B14F-4D97-AF65-F5344CB8AC3E}">
        <p14:creationId xmlns:p14="http://schemas.microsoft.com/office/powerpoint/2010/main" val="11176023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fld id="{BF989025-7619-5C4B-B30E-389AD55E9FAE}" type="slidenum">
              <a:rPr lang="fr-FR" sz="1200" b="0">
                <a:latin typeface="Arial" charset="0"/>
              </a:rPr>
              <a:pPr eaLnBrk="1" hangingPunct="1"/>
              <a:t>1</a:t>
            </a:fld>
            <a:endParaRPr lang="fr-FR" sz="1200" b="0">
              <a:latin typeface="Arial" charset="0"/>
            </a:endParaRPr>
          </a:p>
        </p:txBody>
      </p:sp>
      <p:sp>
        <p:nvSpPr>
          <p:cNvPr id="15363" name="Rectangle 2"/>
          <p:cNvSpPr>
            <a:spLocks noGrp="1" noRot="1" noChangeAspect="1" noChangeArrowheads="1" noTextEdit="1"/>
          </p:cNvSpPr>
          <p:nvPr>
            <p:ph type="sldImg"/>
          </p:nvPr>
        </p:nvSpPr>
        <p:spPr>
          <a:xfrm>
            <a:off x="2003425" y="744538"/>
            <a:ext cx="2790825" cy="3722687"/>
          </a:xfrm>
          <a:ln/>
        </p:spPr>
      </p:sp>
      <p:sp>
        <p:nvSpPr>
          <p:cNvPr id="15364"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fld id="{38D2C30A-CBC0-2747-B730-8CEBC0F307AB}" type="slidenum">
              <a:rPr lang="fr-FR" sz="1200" b="0">
                <a:latin typeface="Arial" charset="0"/>
              </a:rPr>
              <a:pPr eaLnBrk="1" hangingPunct="1"/>
              <a:t>10</a:t>
            </a:fld>
            <a:endParaRPr lang="fr-FR" sz="1200" b="0">
              <a:latin typeface="Arial" charset="0"/>
            </a:endParaRPr>
          </a:p>
        </p:txBody>
      </p:sp>
      <p:sp>
        <p:nvSpPr>
          <p:cNvPr id="33795" name="Rectangle 2"/>
          <p:cNvSpPr>
            <a:spLocks noGrp="1" noRot="1" noChangeAspect="1" noChangeArrowheads="1" noTextEdit="1"/>
          </p:cNvSpPr>
          <p:nvPr>
            <p:ph type="sldImg"/>
          </p:nvPr>
        </p:nvSpPr>
        <p:spPr>
          <a:xfrm>
            <a:off x="2003425" y="744538"/>
            <a:ext cx="2790825" cy="3722687"/>
          </a:xfrm>
          <a:ln/>
        </p:spPr>
      </p:sp>
      <p:sp>
        <p:nvSpPr>
          <p:cNvPr id="33796"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a:latin typeface="Arial"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fld id="{872E551C-F821-904C-9BD3-39FEFAA22C58}" type="slidenum">
              <a:rPr lang="fr-FR" sz="1200" b="0">
                <a:latin typeface="Arial" charset="0"/>
              </a:rPr>
              <a:pPr eaLnBrk="1" hangingPunct="1"/>
              <a:t>11</a:t>
            </a:fld>
            <a:endParaRPr lang="fr-FR" sz="1200" b="0">
              <a:latin typeface="Arial" charset="0"/>
            </a:endParaRPr>
          </a:p>
        </p:txBody>
      </p:sp>
      <p:sp>
        <p:nvSpPr>
          <p:cNvPr id="35843" name="Rectangle 2"/>
          <p:cNvSpPr>
            <a:spLocks noGrp="1" noRot="1" noChangeAspect="1" noChangeArrowheads="1" noTextEdit="1"/>
          </p:cNvSpPr>
          <p:nvPr>
            <p:ph type="sldImg"/>
          </p:nvPr>
        </p:nvSpPr>
        <p:spPr>
          <a:xfrm>
            <a:off x="2003425" y="744538"/>
            <a:ext cx="2790825" cy="3722687"/>
          </a:xfrm>
          <a:ln/>
        </p:spPr>
      </p:sp>
      <p:sp>
        <p:nvSpPr>
          <p:cNvPr id="35844"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a:latin typeface="Arial"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fld id="{251825F1-DF3A-5640-96E4-D31F4CE868FA}" type="slidenum">
              <a:rPr lang="fr-FR" sz="1200" b="0">
                <a:latin typeface="Arial" charset="0"/>
              </a:rPr>
              <a:pPr eaLnBrk="1" hangingPunct="1"/>
              <a:t>12</a:t>
            </a:fld>
            <a:endParaRPr lang="fr-FR" sz="1200" b="0">
              <a:latin typeface="Arial" charset="0"/>
            </a:endParaRPr>
          </a:p>
        </p:txBody>
      </p:sp>
      <p:sp>
        <p:nvSpPr>
          <p:cNvPr id="37891" name="Rectangle 2"/>
          <p:cNvSpPr>
            <a:spLocks noGrp="1" noRot="1" noChangeAspect="1" noChangeArrowheads="1" noTextEdit="1"/>
          </p:cNvSpPr>
          <p:nvPr>
            <p:ph type="sldImg"/>
          </p:nvPr>
        </p:nvSpPr>
        <p:spPr>
          <a:xfrm>
            <a:off x="2003425" y="744538"/>
            <a:ext cx="2790825" cy="3722687"/>
          </a:xfrm>
          <a:ln/>
        </p:spPr>
      </p:sp>
      <p:sp>
        <p:nvSpPr>
          <p:cNvPr id="37892"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a:latin typeface="Arial"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fld id="{5869966B-27D5-5E47-933F-91C1664F956C}" type="slidenum">
              <a:rPr lang="fr-FR" sz="1200" b="0">
                <a:latin typeface="Arial" charset="0"/>
              </a:rPr>
              <a:pPr eaLnBrk="1" hangingPunct="1"/>
              <a:t>13</a:t>
            </a:fld>
            <a:endParaRPr lang="fr-FR" sz="1200" b="0">
              <a:latin typeface="Arial" charset="0"/>
            </a:endParaRPr>
          </a:p>
        </p:txBody>
      </p:sp>
      <p:sp>
        <p:nvSpPr>
          <p:cNvPr id="39939" name="Rectangle 2"/>
          <p:cNvSpPr>
            <a:spLocks noGrp="1" noRot="1" noChangeAspect="1" noChangeArrowheads="1" noTextEdit="1"/>
          </p:cNvSpPr>
          <p:nvPr>
            <p:ph type="sldImg"/>
          </p:nvPr>
        </p:nvSpPr>
        <p:spPr>
          <a:xfrm>
            <a:off x="2003425" y="744538"/>
            <a:ext cx="2790825" cy="3722687"/>
          </a:xfrm>
          <a:ln/>
        </p:spPr>
      </p:sp>
      <p:sp>
        <p:nvSpPr>
          <p:cNvPr id="39940"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a:latin typeface="Arial"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fld id="{A3EC4F0B-FB97-6E4F-8DB7-BFBA17A373FB}" type="slidenum">
              <a:rPr lang="fr-FR" sz="1200" b="0">
                <a:latin typeface="Arial" charset="0"/>
              </a:rPr>
              <a:pPr eaLnBrk="1" hangingPunct="1"/>
              <a:t>14</a:t>
            </a:fld>
            <a:endParaRPr lang="fr-FR" sz="1200" b="0">
              <a:latin typeface="Arial" charset="0"/>
            </a:endParaRPr>
          </a:p>
        </p:txBody>
      </p:sp>
      <p:sp>
        <p:nvSpPr>
          <p:cNvPr id="41987" name="Rectangle 2"/>
          <p:cNvSpPr>
            <a:spLocks noGrp="1" noRot="1" noChangeAspect="1" noChangeArrowheads="1" noTextEdit="1"/>
          </p:cNvSpPr>
          <p:nvPr>
            <p:ph type="sldImg"/>
          </p:nvPr>
        </p:nvSpPr>
        <p:spPr>
          <a:xfrm>
            <a:off x="2003425" y="744538"/>
            <a:ext cx="2790825" cy="3722687"/>
          </a:xfrm>
          <a:ln/>
        </p:spPr>
      </p:sp>
      <p:sp>
        <p:nvSpPr>
          <p:cNvPr id="41988"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a:latin typeface="Arial"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fld id="{CB1B6759-EA6F-1149-B084-B0BA048976ED}" type="slidenum">
              <a:rPr lang="fr-FR" sz="1200" b="0">
                <a:latin typeface="Arial" charset="0"/>
              </a:rPr>
              <a:pPr eaLnBrk="1" hangingPunct="1"/>
              <a:t>15</a:t>
            </a:fld>
            <a:endParaRPr lang="fr-FR" sz="1200" b="0">
              <a:latin typeface="Arial" charset="0"/>
            </a:endParaRPr>
          </a:p>
        </p:txBody>
      </p:sp>
      <p:sp>
        <p:nvSpPr>
          <p:cNvPr id="44035" name="Rectangle 2"/>
          <p:cNvSpPr>
            <a:spLocks noGrp="1" noRot="1" noChangeAspect="1" noChangeArrowheads="1" noTextEdit="1"/>
          </p:cNvSpPr>
          <p:nvPr>
            <p:ph type="sldImg"/>
          </p:nvPr>
        </p:nvSpPr>
        <p:spPr>
          <a:xfrm>
            <a:off x="2003425" y="744538"/>
            <a:ext cx="2790825" cy="3722687"/>
          </a:xfrm>
          <a:ln/>
        </p:spPr>
      </p:sp>
      <p:sp>
        <p:nvSpPr>
          <p:cNvPr id="44036"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a:latin typeface="Arial"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fld id="{D6C79242-E0DD-5541-A284-D35807CA4DC3}" type="slidenum">
              <a:rPr lang="fr-FR" sz="1200" b="0">
                <a:latin typeface="Arial" charset="0"/>
              </a:rPr>
              <a:pPr eaLnBrk="1" hangingPunct="1"/>
              <a:t>16</a:t>
            </a:fld>
            <a:endParaRPr lang="fr-FR" sz="1200" b="0">
              <a:latin typeface="Arial" charset="0"/>
            </a:endParaRPr>
          </a:p>
        </p:txBody>
      </p:sp>
      <p:sp>
        <p:nvSpPr>
          <p:cNvPr id="46083" name="Rectangle 2"/>
          <p:cNvSpPr>
            <a:spLocks noGrp="1" noRot="1" noChangeAspect="1" noChangeArrowheads="1" noTextEdit="1"/>
          </p:cNvSpPr>
          <p:nvPr>
            <p:ph type="sldImg"/>
          </p:nvPr>
        </p:nvSpPr>
        <p:spPr>
          <a:xfrm>
            <a:off x="2003425" y="744538"/>
            <a:ext cx="2790825" cy="3722687"/>
          </a:xfrm>
          <a:ln/>
        </p:spPr>
      </p:sp>
      <p:sp>
        <p:nvSpPr>
          <p:cNvPr id="46084"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a:latin typeface="Arial"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fld id="{92F07174-BF4C-CB42-BBE6-AC92E1CCA868}" type="slidenum">
              <a:rPr lang="fr-FR" sz="1200" b="0">
                <a:latin typeface="Arial" charset="0"/>
              </a:rPr>
              <a:pPr eaLnBrk="1" hangingPunct="1"/>
              <a:t>17</a:t>
            </a:fld>
            <a:endParaRPr lang="fr-FR" sz="1200" b="0">
              <a:latin typeface="Arial" charset="0"/>
            </a:endParaRPr>
          </a:p>
        </p:txBody>
      </p:sp>
      <p:sp>
        <p:nvSpPr>
          <p:cNvPr id="48131" name="Rectangle 2"/>
          <p:cNvSpPr>
            <a:spLocks noGrp="1" noRot="1" noChangeAspect="1" noChangeArrowheads="1" noTextEdit="1"/>
          </p:cNvSpPr>
          <p:nvPr>
            <p:ph type="sldImg"/>
          </p:nvPr>
        </p:nvSpPr>
        <p:spPr>
          <a:xfrm>
            <a:off x="2003425" y="744538"/>
            <a:ext cx="2790825" cy="3722687"/>
          </a:xfrm>
          <a:ln/>
        </p:spPr>
      </p:sp>
      <p:sp>
        <p:nvSpPr>
          <p:cNvPr id="48132"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a:latin typeface="Arial"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fld id="{84DF3A89-08D7-014B-9C26-E80160ED12C9}" type="slidenum">
              <a:rPr lang="fr-FR" sz="1200" b="0">
                <a:latin typeface="Arial" charset="0"/>
              </a:rPr>
              <a:pPr eaLnBrk="1" hangingPunct="1"/>
              <a:t>18</a:t>
            </a:fld>
            <a:endParaRPr lang="fr-FR" sz="1200" b="0">
              <a:latin typeface="Arial" charset="0"/>
            </a:endParaRPr>
          </a:p>
        </p:txBody>
      </p:sp>
      <p:sp>
        <p:nvSpPr>
          <p:cNvPr id="50179" name="Rectangle 2"/>
          <p:cNvSpPr>
            <a:spLocks noGrp="1" noRot="1" noChangeAspect="1" noChangeArrowheads="1" noTextEdit="1"/>
          </p:cNvSpPr>
          <p:nvPr>
            <p:ph type="sldImg"/>
          </p:nvPr>
        </p:nvSpPr>
        <p:spPr>
          <a:xfrm>
            <a:off x="2003425" y="744538"/>
            <a:ext cx="2790825" cy="3722687"/>
          </a:xfrm>
          <a:ln/>
        </p:spPr>
      </p:sp>
      <p:sp>
        <p:nvSpPr>
          <p:cNvPr id="50180"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a:latin typeface="Arial"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fld id="{FAEEBD56-CB46-2C41-9B0A-343654523F35}" type="slidenum">
              <a:rPr lang="fr-FR" sz="1200" b="0">
                <a:latin typeface="Arial" charset="0"/>
              </a:rPr>
              <a:pPr eaLnBrk="1" hangingPunct="1"/>
              <a:t>19</a:t>
            </a:fld>
            <a:endParaRPr lang="fr-FR" sz="1200" b="0">
              <a:latin typeface="Arial" charset="0"/>
            </a:endParaRPr>
          </a:p>
        </p:txBody>
      </p:sp>
      <p:sp>
        <p:nvSpPr>
          <p:cNvPr id="52227" name="Rectangle 2"/>
          <p:cNvSpPr>
            <a:spLocks noGrp="1" noRot="1" noChangeAspect="1" noChangeArrowheads="1" noTextEdit="1"/>
          </p:cNvSpPr>
          <p:nvPr>
            <p:ph type="sldImg"/>
          </p:nvPr>
        </p:nvSpPr>
        <p:spPr>
          <a:xfrm>
            <a:off x="2003425" y="744538"/>
            <a:ext cx="2790825" cy="3722687"/>
          </a:xfrm>
          <a:ln/>
        </p:spPr>
      </p:sp>
      <p:sp>
        <p:nvSpPr>
          <p:cNvPr id="52228"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fld id="{6799B388-A6D7-A24B-8693-D59B9A2772B5}" type="slidenum">
              <a:rPr lang="fr-FR" sz="1200" b="0">
                <a:latin typeface="Arial" charset="0"/>
              </a:rPr>
              <a:pPr eaLnBrk="1" hangingPunct="1"/>
              <a:t>2</a:t>
            </a:fld>
            <a:endParaRPr lang="fr-FR" sz="1200" b="0">
              <a:latin typeface="Arial" charset="0"/>
            </a:endParaRPr>
          </a:p>
        </p:txBody>
      </p:sp>
      <p:sp>
        <p:nvSpPr>
          <p:cNvPr id="17411" name="Rectangle 2"/>
          <p:cNvSpPr>
            <a:spLocks noGrp="1" noRot="1" noChangeAspect="1" noChangeArrowheads="1" noTextEdit="1"/>
          </p:cNvSpPr>
          <p:nvPr>
            <p:ph type="sldImg"/>
          </p:nvPr>
        </p:nvSpPr>
        <p:spPr>
          <a:xfrm>
            <a:off x="2003425" y="744538"/>
            <a:ext cx="2790825" cy="3722687"/>
          </a:xfrm>
          <a:ln/>
        </p:spPr>
      </p:sp>
      <p:sp>
        <p:nvSpPr>
          <p:cNvPr id="17412"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a:latin typeface="Arial"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fld id="{4D7CF0E4-6E60-4D41-8D1E-3FD38D47E921}" type="slidenum">
              <a:rPr lang="fr-FR" sz="1200" b="0">
                <a:latin typeface="Arial" charset="0"/>
              </a:rPr>
              <a:pPr eaLnBrk="1" hangingPunct="1"/>
              <a:t>20</a:t>
            </a:fld>
            <a:endParaRPr lang="fr-FR" sz="1200" b="0">
              <a:latin typeface="Arial" charset="0"/>
            </a:endParaRPr>
          </a:p>
        </p:txBody>
      </p:sp>
      <p:sp>
        <p:nvSpPr>
          <p:cNvPr id="54275" name="Rectangle 2"/>
          <p:cNvSpPr>
            <a:spLocks noGrp="1" noRot="1" noChangeAspect="1" noChangeArrowheads="1" noTextEdit="1"/>
          </p:cNvSpPr>
          <p:nvPr>
            <p:ph type="sldImg"/>
          </p:nvPr>
        </p:nvSpPr>
        <p:spPr>
          <a:xfrm>
            <a:off x="2003425" y="744538"/>
            <a:ext cx="2790825" cy="3722687"/>
          </a:xfrm>
          <a:ln/>
        </p:spPr>
      </p:sp>
      <p:sp>
        <p:nvSpPr>
          <p:cNvPr id="54276"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a:latin typeface="Arial"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fld id="{A6E133F6-64DA-7F4D-8B04-D667ADE810F7}" type="slidenum">
              <a:rPr lang="fr-FR" sz="1200" b="0">
                <a:latin typeface="Arial" charset="0"/>
              </a:rPr>
              <a:pPr eaLnBrk="1" hangingPunct="1"/>
              <a:t>21</a:t>
            </a:fld>
            <a:endParaRPr lang="fr-FR" sz="1200" b="0">
              <a:latin typeface="Arial" charset="0"/>
            </a:endParaRPr>
          </a:p>
        </p:txBody>
      </p:sp>
      <p:sp>
        <p:nvSpPr>
          <p:cNvPr id="56323" name="Rectangle 2"/>
          <p:cNvSpPr>
            <a:spLocks noGrp="1" noRot="1" noChangeAspect="1" noChangeArrowheads="1" noTextEdit="1"/>
          </p:cNvSpPr>
          <p:nvPr>
            <p:ph type="sldImg"/>
          </p:nvPr>
        </p:nvSpPr>
        <p:spPr>
          <a:xfrm>
            <a:off x="2003425" y="744538"/>
            <a:ext cx="2790825" cy="3722687"/>
          </a:xfrm>
          <a:ln/>
        </p:spPr>
      </p:sp>
      <p:sp>
        <p:nvSpPr>
          <p:cNvPr id="56324"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a:latin typeface="Arial"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fld id="{9C8EB48C-EBB6-4F48-8FEF-FC5D9B69B8B8}" type="slidenum">
              <a:rPr lang="fr-FR" sz="1200" b="0">
                <a:latin typeface="Arial" charset="0"/>
              </a:rPr>
              <a:pPr eaLnBrk="1" hangingPunct="1"/>
              <a:t>22</a:t>
            </a:fld>
            <a:endParaRPr lang="fr-FR" sz="1200" b="0">
              <a:latin typeface="Arial" charset="0"/>
            </a:endParaRPr>
          </a:p>
        </p:txBody>
      </p:sp>
      <p:sp>
        <p:nvSpPr>
          <p:cNvPr id="58371" name="Rectangle 2"/>
          <p:cNvSpPr>
            <a:spLocks noGrp="1" noRot="1" noChangeAspect="1" noChangeArrowheads="1" noTextEdit="1"/>
          </p:cNvSpPr>
          <p:nvPr>
            <p:ph type="sldImg"/>
          </p:nvPr>
        </p:nvSpPr>
        <p:spPr>
          <a:xfrm>
            <a:off x="2003425" y="744538"/>
            <a:ext cx="2790825" cy="3722687"/>
          </a:xfrm>
          <a:ln/>
        </p:spPr>
      </p:sp>
      <p:sp>
        <p:nvSpPr>
          <p:cNvPr id="58372"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a:latin typeface="Arial"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fld id="{AAB3AF99-C5D2-DE4D-A1AA-19D945182125}" type="slidenum">
              <a:rPr lang="fr-FR" sz="1200" b="0">
                <a:latin typeface="Arial" charset="0"/>
              </a:rPr>
              <a:pPr eaLnBrk="1" hangingPunct="1"/>
              <a:t>23</a:t>
            </a:fld>
            <a:endParaRPr lang="fr-FR" sz="1200" b="0">
              <a:latin typeface="Arial" charset="0"/>
            </a:endParaRPr>
          </a:p>
        </p:txBody>
      </p:sp>
      <p:sp>
        <p:nvSpPr>
          <p:cNvPr id="60419" name="Rectangle 2"/>
          <p:cNvSpPr>
            <a:spLocks noGrp="1" noRot="1" noChangeAspect="1" noChangeArrowheads="1" noTextEdit="1"/>
          </p:cNvSpPr>
          <p:nvPr>
            <p:ph type="sldImg"/>
          </p:nvPr>
        </p:nvSpPr>
        <p:spPr>
          <a:xfrm>
            <a:off x="2003425" y="744538"/>
            <a:ext cx="2790825" cy="3722687"/>
          </a:xfrm>
          <a:ln/>
        </p:spPr>
      </p:sp>
      <p:sp>
        <p:nvSpPr>
          <p:cNvPr id="60420"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a:latin typeface="Arial"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fld id="{2D2050C7-1A08-EA48-82F0-F7000B6659B1}" type="slidenum">
              <a:rPr lang="fr-FR" sz="1200" b="0">
                <a:latin typeface="Arial" charset="0"/>
              </a:rPr>
              <a:pPr eaLnBrk="1" hangingPunct="1"/>
              <a:t>24</a:t>
            </a:fld>
            <a:endParaRPr lang="fr-FR" sz="1200" b="0">
              <a:latin typeface="Arial" charset="0"/>
            </a:endParaRPr>
          </a:p>
        </p:txBody>
      </p:sp>
      <p:sp>
        <p:nvSpPr>
          <p:cNvPr id="62467" name="Rectangle 2"/>
          <p:cNvSpPr>
            <a:spLocks noGrp="1" noRot="1" noChangeAspect="1" noChangeArrowheads="1" noTextEdit="1"/>
          </p:cNvSpPr>
          <p:nvPr>
            <p:ph type="sldImg"/>
          </p:nvPr>
        </p:nvSpPr>
        <p:spPr>
          <a:xfrm>
            <a:off x="2003425" y="744538"/>
            <a:ext cx="2790825" cy="3722687"/>
          </a:xfrm>
          <a:ln/>
        </p:spPr>
      </p:sp>
      <p:sp>
        <p:nvSpPr>
          <p:cNvPr id="62468"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a:latin typeface="Arial"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fld id="{32363EE5-C864-284C-A285-4C268A6FDF83}" type="slidenum">
              <a:rPr lang="fr-FR" sz="1200" b="0">
                <a:latin typeface="Arial" charset="0"/>
              </a:rPr>
              <a:pPr eaLnBrk="1" hangingPunct="1"/>
              <a:t>25</a:t>
            </a:fld>
            <a:endParaRPr lang="fr-FR" sz="1200" b="0">
              <a:latin typeface="Arial" charset="0"/>
            </a:endParaRPr>
          </a:p>
        </p:txBody>
      </p:sp>
      <p:sp>
        <p:nvSpPr>
          <p:cNvPr id="64515" name="Rectangle 2"/>
          <p:cNvSpPr>
            <a:spLocks noGrp="1" noRot="1" noChangeAspect="1" noChangeArrowheads="1" noTextEdit="1"/>
          </p:cNvSpPr>
          <p:nvPr>
            <p:ph type="sldImg"/>
          </p:nvPr>
        </p:nvSpPr>
        <p:spPr>
          <a:xfrm>
            <a:off x="2003425" y="744538"/>
            <a:ext cx="2790825" cy="3722687"/>
          </a:xfrm>
          <a:ln/>
        </p:spPr>
      </p:sp>
      <p:sp>
        <p:nvSpPr>
          <p:cNvPr id="64516"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a:latin typeface="Arial"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fld id="{2D30A95D-C285-BD46-8EAF-5004FB91997E}" type="slidenum">
              <a:rPr lang="fr-FR" sz="1200" b="0">
                <a:latin typeface="Arial" charset="0"/>
              </a:rPr>
              <a:pPr eaLnBrk="1" hangingPunct="1"/>
              <a:t>26</a:t>
            </a:fld>
            <a:endParaRPr lang="fr-FR" sz="1200" b="0">
              <a:latin typeface="Arial" charset="0"/>
            </a:endParaRPr>
          </a:p>
        </p:txBody>
      </p:sp>
      <p:sp>
        <p:nvSpPr>
          <p:cNvPr id="66563" name="Rectangle 2"/>
          <p:cNvSpPr>
            <a:spLocks noGrp="1" noRot="1" noChangeAspect="1" noChangeArrowheads="1" noTextEdit="1"/>
          </p:cNvSpPr>
          <p:nvPr>
            <p:ph type="sldImg"/>
          </p:nvPr>
        </p:nvSpPr>
        <p:spPr>
          <a:xfrm>
            <a:off x="2003425" y="744538"/>
            <a:ext cx="2790825" cy="3722687"/>
          </a:xfrm>
          <a:ln/>
        </p:spPr>
      </p:sp>
      <p:sp>
        <p:nvSpPr>
          <p:cNvPr id="66564"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a:latin typeface="Arial"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fld id="{0C960D48-28BB-AA4B-A4B5-FC9003E204BA}" type="slidenum">
              <a:rPr lang="fr-FR" sz="1200" b="0">
                <a:latin typeface="Arial" charset="0"/>
              </a:rPr>
              <a:pPr eaLnBrk="1" hangingPunct="1"/>
              <a:t>27</a:t>
            </a:fld>
            <a:endParaRPr lang="fr-FR" sz="1200" b="0">
              <a:latin typeface="Arial" charset="0"/>
            </a:endParaRPr>
          </a:p>
        </p:txBody>
      </p:sp>
      <p:sp>
        <p:nvSpPr>
          <p:cNvPr id="68611" name="Rectangle 2"/>
          <p:cNvSpPr>
            <a:spLocks noGrp="1" noRot="1" noChangeAspect="1" noChangeArrowheads="1" noTextEdit="1"/>
          </p:cNvSpPr>
          <p:nvPr>
            <p:ph type="sldImg"/>
          </p:nvPr>
        </p:nvSpPr>
        <p:spPr>
          <a:xfrm>
            <a:off x="2003425" y="744538"/>
            <a:ext cx="2790825" cy="3722687"/>
          </a:xfrm>
          <a:ln/>
        </p:spPr>
      </p:sp>
      <p:sp>
        <p:nvSpPr>
          <p:cNvPr id="68612"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a:latin typeface="Arial"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fld id="{5FF6F47F-6A35-4F4D-87E2-41B400871EDA}" type="slidenum">
              <a:rPr lang="fr-FR" sz="1200" b="0">
                <a:latin typeface="Arial" charset="0"/>
              </a:rPr>
              <a:pPr eaLnBrk="1" hangingPunct="1"/>
              <a:t>28</a:t>
            </a:fld>
            <a:endParaRPr lang="fr-FR" sz="1200" b="0">
              <a:latin typeface="Arial" charset="0"/>
            </a:endParaRPr>
          </a:p>
        </p:txBody>
      </p:sp>
      <p:sp>
        <p:nvSpPr>
          <p:cNvPr id="70659" name="Rectangle 2"/>
          <p:cNvSpPr>
            <a:spLocks noGrp="1" noRot="1" noChangeAspect="1" noChangeArrowheads="1" noTextEdit="1"/>
          </p:cNvSpPr>
          <p:nvPr>
            <p:ph type="sldImg"/>
          </p:nvPr>
        </p:nvSpPr>
        <p:spPr>
          <a:xfrm>
            <a:off x="2003425" y="744538"/>
            <a:ext cx="2790825" cy="3722687"/>
          </a:xfrm>
          <a:ln/>
        </p:spPr>
      </p:sp>
      <p:sp>
        <p:nvSpPr>
          <p:cNvPr id="70660"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a:latin typeface="Arial" charset="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fld id="{2CE70808-52AA-1F4F-AA5D-20C2B85A1D63}" type="slidenum">
              <a:rPr lang="fr-FR" sz="1200" b="0">
                <a:latin typeface="Arial" charset="0"/>
              </a:rPr>
              <a:pPr eaLnBrk="1" hangingPunct="1"/>
              <a:t>29</a:t>
            </a:fld>
            <a:endParaRPr lang="fr-FR" sz="1200" b="0">
              <a:latin typeface="Arial" charset="0"/>
            </a:endParaRPr>
          </a:p>
        </p:txBody>
      </p:sp>
      <p:sp>
        <p:nvSpPr>
          <p:cNvPr id="72707" name="Rectangle 2"/>
          <p:cNvSpPr>
            <a:spLocks noGrp="1" noRot="1" noChangeAspect="1" noChangeArrowheads="1" noTextEdit="1"/>
          </p:cNvSpPr>
          <p:nvPr>
            <p:ph type="sldImg"/>
          </p:nvPr>
        </p:nvSpPr>
        <p:spPr>
          <a:xfrm>
            <a:off x="2003425" y="744538"/>
            <a:ext cx="2790825" cy="3722687"/>
          </a:xfrm>
          <a:ln/>
        </p:spPr>
      </p:sp>
      <p:sp>
        <p:nvSpPr>
          <p:cNvPr id="72708"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fld id="{9E02E777-F4A1-5C49-A3C7-039DA52734D9}" type="slidenum">
              <a:rPr lang="fr-FR" sz="1200" b="0">
                <a:latin typeface="Arial" charset="0"/>
              </a:rPr>
              <a:pPr eaLnBrk="1" hangingPunct="1"/>
              <a:t>3</a:t>
            </a:fld>
            <a:endParaRPr lang="fr-FR" sz="1200" b="0">
              <a:latin typeface="Arial" charset="0"/>
            </a:endParaRPr>
          </a:p>
        </p:txBody>
      </p:sp>
      <p:sp>
        <p:nvSpPr>
          <p:cNvPr id="19459" name="Rectangle 2"/>
          <p:cNvSpPr>
            <a:spLocks noGrp="1" noRot="1" noChangeAspect="1" noChangeArrowheads="1" noTextEdit="1"/>
          </p:cNvSpPr>
          <p:nvPr>
            <p:ph type="sldImg"/>
          </p:nvPr>
        </p:nvSpPr>
        <p:spPr>
          <a:xfrm>
            <a:off x="2003425" y="744538"/>
            <a:ext cx="2790825" cy="3722687"/>
          </a:xfrm>
          <a:ln/>
        </p:spPr>
      </p:sp>
      <p:sp>
        <p:nvSpPr>
          <p:cNvPr id="19460"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a:latin typeface="Arial" charset="0"/>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fld id="{765C189C-7359-3F42-8D0D-EA6E73F66BE2}" type="slidenum">
              <a:rPr lang="fr-FR" sz="1200" b="0">
                <a:latin typeface="Arial" charset="0"/>
              </a:rPr>
              <a:pPr eaLnBrk="1" hangingPunct="1"/>
              <a:t>30</a:t>
            </a:fld>
            <a:endParaRPr lang="fr-FR" sz="1200" b="0">
              <a:latin typeface="Arial" charset="0"/>
            </a:endParaRPr>
          </a:p>
        </p:txBody>
      </p:sp>
      <p:sp>
        <p:nvSpPr>
          <p:cNvPr id="74755" name="Rectangle 2"/>
          <p:cNvSpPr>
            <a:spLocks noGrp="1" noRot="1" noChangeAspect="1" noChangeArrowheads="1" noTextEdit="1"/>
          </p:cNvSpPr>
          <p:nvPr>
            <p:ph type="sldImg"/>
          </p:nvPr>
        </p:nvSpPr>
        <p:spPr>
          <a:xfrm>
            <a:off x="2003425" y="744538"/>
            <a:ext cx="2790825" cy="3722687"/>
          </a:xfrm>
          <a:ln/>
        </p:spPr>
      </p:sp>
      <p:sp>
        <p:nvSpPr>
          <p:cNvPr id="74756"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a:latin typeface="Arial" charset="0"/>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fld id="{DA779EEA-A190-7E4D-AA94-414206FC4A7E}" type="slidenum">
              <a:rPr lang="fr-FR" sz="1200" b="0">
                <a:latin typeface="Arial" charset="0"/>
              </a:rPr>
              <a:pPr eaLnBrk="1" hangingPunct="1"/>
              <a:t>31</a:t>
            </a:fld>
            <a:endParaRPr lang="fr-FR" sz="1200" b="0">
              <a:latin typeface="Arial" charset="0"/>
            </a:endParaRPr>
          </a:p>
        </p:txBody>
      </p:sp>
      <p:sp>
        <p:nvSpPr>
          <p:cNvPr id="76803" name="Rectangle 2"/>
          <p:cNvSpPr>
            <a:spLocks noGrp="1" noRot="1" noChangeAspect="1" noChangeArrowheads="1" noTextEdit="1"/>
          </p:cNvSpPr>
          <p:nvPr>
            <p:ph type="sldImg"/>
          </p:nvPr>
        </p:nvSpPr>
        <p:spPr>
          <a:xfrm>
            <a:off x="2003425" y="744538"/>
            <a:ext cx="2790825" cy="3722687"/>
          </a:xfrm>
          <a:ln/>
        </p:spPr>
      </p:sp>
      <p:sp>
        <p:nvSpPr>
          <p:cNvPr id="76804"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a:latin typeface="Arial" charset="0"/>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fld id="{B17593CA-1A1A-B44D-8421-5B03FD2AD8C9}" type="slidenum">
              <a:rPr lang="fr-FR" sz="1200" b="0">
                <a:latin typeface="Arial" charset="0"/>
              </a:rPr>
              <a:pPr eaLnBrk="1" hangingPunct="1"/>
              <a:t>32</a:t>
            </a:fld>
            <a:endParaRPr lang="fr-FR" sz="1200" b="0">
              <a:latin typeface="Arial" charset="0"/>
            </a:endParaRPr>
          </a:p>
        </p:txBody>
      </p:sp>
      <p:sp>
        <p:nvSpPr>
          <p:cNvPr id="78851" name="Rectangle 2"/>
          <p:cNvSpPr>
            <a:spLocks noGrp="1" noRot="1" noChangeAspect="1" noChangeArrowheads="1" noTextEdit="1"/>
          </p:cNvSpPr>
          <p:nvPr>
            <p:ph type="sldImg"/>
          </p:nvPr>
        </p:nvSpPr>
        <p:spPr>
          <a:xfrm>
            <a:off x="2003425" y="744538"/>
            <a:ext cx="2790825" cy="3722687"/>
          </a:xfrm>
          <a:ln/>
        </p:spPr>
      </p:sp>
      <p:sp>
        <p:nvSpPr>
          <p:cNvPr id="78852"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fld id="{404566D4-6CA9-5849-AA18-93F40BAD2830}" type="slidenum">
              <a:rPr lang="fr-FR" sz="1200" b="0">
                <a:latin typeface="Arial" charset="0"/>
              </a:rPr>
              <a:pPr eaLnBrk="1" hangingPunct="1"/>
              <a:t>4</a:t>
            </a:fld>
            <a:endParaRPr lang="fr-FR" sz="1200" b="0">
              <a:latin typeface="Arial" charset="0"/>
            </a:endParaRPr>
          </a:p>
        </p:txBody>
      </p:sp>
      <p:sp>
        <p:nvSpPr>
          <p:cNvPr id="21507" name="Rectangle 2"/>
          <p:cNvSpPr>
            <a:spLocks noGrp="1" noRot="1" noChangeAspect="1" noChangeArrowheads="1" noTextEdit="1"/>
          </p:cNvSpPr>
          <p:nvPr>
            <p:ph type="sldImg"/>
          </p:nvPr>
        </p:nvSpPr>
        <p:spPr>
          <a:xfrm>
            <a:off x="2003425" y="744538"/>
            <a:ext cx="2790825" cy="3722687"/>
          </a:xfrm>
          <a:ln/>
        </p:spPr>
      </p:sp>
      <p:sp>
        <p:nvSpPr>
          <p:cNvPr id="21508"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fld id="{64275043-9F90-414E-8532-6F7344CE4E9A}" type="slidenum">
              <a:rPr lang="fr-FR" sz="1200" b="0">
                <a:latin typeface="Arial" charset="0"/>
              </a:rPr>
              <a:pPr eaLnBrk="1" hangingPunct="1"/>
              <a:t>5</a:t>
            </a:fld>
            <a:endParaRPr lang="fr-FR" sz="1200" b="0">
              <a:latin typeface="Arial" charset="0"/>
            </a:endParaRPr>
          </a:p>
        </p:txBody>
      </p:sp>
      <p:sp>
        <p:nvSpPr>
          <p:cNvPr id="23555" name="Rectangle 2"/>
          <p:cNvSpPr>
            <a:spLocks noGrp="1" noRot="1" noChangeAspect="1" noChangeArrowheads="1" noTextEdit="1"/>
          </p:cNvSpPr>
          <p:nvPr>
            <p:ph type="sldImg"/>
          </p:nvPr>
        </p:nvSpPr>
        <p:spPr>
          <a:xfrm>
            <a:off x="2003425" y="744538"/>
            <a:ext cx="2790825" cy="3722687"/>
          </a:xfrm>
          <a:ln/>
        </p:spPr>
      </p:sp>
      <p:sp>
        <p:nvSpPr>
          <p:cNvPr id="23556"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a:latin typeface="Arial"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fld id="{3F7C9ABB-1B3A-244E-B68E-466810802594}" type="slidenum">
              <a:rPr lang="fr-FR" sz="1200" b="0">
                <a:latin typeface="Arial" charset="0"/>
              </a:rPr>
              <a:pPr eaLnBrk="1" hangingPunct="1"/>
              <a:t>6</a:t>
            </a:fld>
            <a:endParaRPr lang="fr-FR" sz="1200" b="0">
              <a:latin typeface="Arial" charset="0"/>
            </a:endParaRPr>
          </a:p>
        </p:txBody>
      </p:sp>
      <p:sp>
        <p:nvSpPr>
          <p:cNvPr id="25603" name="Rectangle 2"/>
          <p:cNvSpPr>
            <a:spLocks noGrp="1" noRot="1" noChangeAspect="1" noChangeArrowheads="1" noTextEdit="1"/>
          </p:cNvSpPr>
          <p:nvPr>
            <p:ph type="sldImg"/>
          </p:nvPr>
        </p:nvSpPr>
        <p:spPr>
          <a:xfrm>
            <a:off x="2003425" y="744538"/>
            <a:ext cx="2790825" cy="3722687"/>
          </a:xfrm>
          <a:ln/>
        </p:spPr>
      </p:sp>
      <p:sp>
        <p:nvSpPr>
          <p:cNvPr id="25604"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a:latin typeface="Arial"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fld id="{54AE54DB-1532-4F48-B140-5D67110DEA1A}" type="slidenum">
              <a:rPr lang="fr-FR" sz="1200" b="0">
                <a:latin typeface="Arial" charset="0"/>
              </a:rPr>
              <a:pPr eaLnBrk="1" hangingPunct="1"/>
              <a:t>7</a:t>
            </a:fld>
            <a:endParaRPr lang="fr-FR" sz="1200" b="0">
              <a:latin typeface="Arial" charset="0"/>
            </a:endParaRPr>
          </a:p>
        </p:txBody>
      </p:sp>
      <p:sp>
        <p:nvSpPr>
          <p:cNvPr id="27651" name="Rectangle 2"/>
          <p:cNvSpPr>
            <a:spLocks noGrp="1" noRot="1" noChangeAspect="1" noChangeArrowheads="1" noTextEdit="1"/>
          </p:cNvSpPr>
          <p:nvPr>
            <p:ph type="sldImg"/>
          </p:nvPr>
        </p:nvSpPr>
        <p:spPr>
          <a:xfrm>
            <a:off x="2003425" y="744538"/>
            <a:ext cx="2790825" cy="3722687"/>
          </a:xfrm>
          <a:ln/>
        </p:spPr>
      </p:sp>
      <p:sp>
        <p:nvSpPr>
          <p:cNvPr id="27652"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a:latin typeface="Arial"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fld id="{F03A05CB-D6D7-1D48-B8DF-6031502FD329}" type="slidenum">
              <a:rPr lang="fr-FR" sz="1200" b="0">
                <a:latin typeface="Arial" charset="0"/>
              </a:rPr>
              <a:pPr eaLnBrk="1" hangingPunct="1"/>
              <a:t>8</a:t>
            </a:fld>
            <a:endParaRPr lang="fr-FR" sz="1200" b="0">
              <a:latin typeface="Arial" charset="0"/>
            </a:endParaRPr>
          </a:p>
        </p:txBody>
      </p:sp>
      <p:sp>
        <p:nvSpPr>
          <p:cNvPr id="29699" name="Rectangle 2"/>
          <p:cNvSpPr>
            <a:spLocks noGrp="1" noRot="1" noChangeAspect="1" noChangeArrowheads="1" noTextEdit="1"/>
          </p:cNvSpPr>
          <p:nvPr>
            <p:ph type="sldImg"/>
          </p:nvPr>
        </p:nvSpPr>
        <p:spPr>
          <a:xfrm>
            <a:off x="2003425" y="744538"/>
            <a:ext cx="2790825" cy="3722687"/>
          </a:xfrm>
          <a:ln/>
        </p:spPr>
      </p:sp>
      <p:sp>
        <p:nvSpPr>
          <p:cNvPr id="29700"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a:latin typeface="Arial"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fld id="{CAFF8DA7-8A2B-AA41-962B-91C5F115197F}" type="slidenum">
              <a:rPr lang="fr-FR" sz="1200" b="0">
                <a:latin typeface="Arial" charset="0"/>
              </a:rPr>
              <a:pPr eaLnBrk="1" hangingPunct="1"/>
              <a:t>9</a:t>
            </a:fld>
            <a:endParaRPr lang="fr-FR" sz="1200" b="0">
              <a:latin typeface="Arial" charset="0"/>
            </a:endParaRPr>
          </a:p>
        </p:txBody>
      </p:sp>
      <p:sp>
        <p:nvSpPr>
          <p:cNvPr id="31747" name="Rectangle 2"/>
          <p:cNvSpPr>
            <a:spLocks noGrp="1" noRot="1" noChangeAspect="1" noChangeArrowheads="1" noTextEdit="1"/>
          </p:cNvSpPr>
          <p:nvPr>
            <p:ph type="sldImg"/>
          </p:nvPr>
        </p:nvSpPr>
        <p:spPr>
          <a:xfrm>
            <a:off x="2003425" y="744538"/>
            <a:ext cx="2790825" cy="3722687"/>
          </a:xfrm>
          <a:ln/>
        </p:spPr>
      </p:sp>
      <p:sp>
        <p:nvSpPr>
          <p:cNvPr id="31748"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14350" y="2840038"/>
            <a:ext cx="5829300" cy="1960562"/>
          </a:xfrm>
        </p:spPr>
        <p:txBody>
          <a:bodyPr/>
          <a:lstStyle/>
          <a:p>
            <a:r>
              <a:rPr lang="fr-FR"/>
              <a:t>Cliquez et modifiez le titre</a:t>
            </a:r>
          </a:p>
        </p:txBody>
      </p:sp>
      <p:sp>
        <p:nvSpPr>
          <p:cNvPr id="3" name="Sous-titre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4"/>
          <p:cNvSpPr>
            <a:spLocks noGrp="1" noChangeArrowheads="1"/>
          </p:cNvSpPr>
          <p:nvPr>
            <p:ph type="dt" sz="half" idx="10"/>
          </p:nvPr>
        </p:nvSpPr>
        <p:spPr>
          <a:ln/>
        </p:spPr>
        <p:txBody>
          <a:bodyPr/>
          <a:lstStyle>
            <a:lvl1pPr>
              <a:defRPr/>
            </a:lvl1pPr>
          </a:lstStyle>
          <a:p>
            <a:fld id="{B64A912C-AC8A-6345-ACB9-B7948679F28B}" type="datetime1">
              <a:rPr lang="fr-FR"/>
              <a:pPr/>
              <a:t>02/09/2018</a:t>
            </a:fld>
            <a:endParaRPr lang="fr-FR"/>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A97429E2-A160-0C42-8544-159E7118B886}" type="slidenum">
              <a:rPr lang="fr-FR"/>
              <a:pPr/>
              <a:t>‹N°›</a:t>
            </a:fld>
            <a:endParaRPr lang="fr-FR"/>
          </a:p>
        </p:txBody>
      </p:sp>
    </p:spTree>
    <p:extLst>
      <p:ext uri="{BB962C8B-B14F-4D97-AF65-F5344CB8AC3E}">
        <p14:creationId xmlns:p14="http://schemas.microsoft.com/office/powerpoint/2010/main" val="2095330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fld id="{888F8CD3-0793-724A-8B90-DD745B411DF3}" type="datetime1">
              <a:rPr lang="fr-FR"/>
              <a:pPr/>
              <a:t>02/09/2018</a:t>
            </a:fld>
            <a:endParaRPr lang="fr-FR"/>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D5A2A425-2886-134C-8884-D2E5E914454F}" type="slidenum">
              <a:rPr lang="fr-FR"/>
              <a:pPr/>
              <a:t>‹N°›</a:t>
            </a:fld>
            <a:endParaRPr lang="fr-FR"/>
          </a:p>
        </p:txBody>
      </p:sp>
    </p:spTree>
    <p:extLst>
      <p:ext uri="{BB962C8B-B14F-4D97-AF65-F5344CB8AC3E}">
        <p14:creationId xmlns:p14="http://schemas.microsoft.com/office/powerpoint/2010/main" val="969362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972050" y="366713"/>
            <a:ext cx="1543050" cy="780097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342900" y="366713"/>
            <a:ext cx="4476750" cy="780097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fld id="{52844926-447F-A246-A986-2EE83C5AECBC}" type="datetime1">
              <a:rPr lang="fr-FR"/>
              <a:pPr/>
              <a:t>02/09/2018</a:t>
            </a:fld>
            <a:endParaRPr lang="fr-FR"/>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5492090D-D1F2-E645-9AA4-22B928A38A0B}" type="slidenum">
              <a:rPr lang="fr-FR"/>
              <a:pPr/>
              <a:t>‹N°›</a:t>
            </a:fld>
            <a:endParaRPr lang="fr-FR"/>
          </a:p>
        </p:txBody>
      </p:sp>
    </p:spTree>
    <p:extLst>
      <p:ext uri="{BB962C8B-B14F-4D97-AF65-F5344CB8AC3E}">
        <p14:creationId xmlns:p14="http://schemas.microsoft.com/office/powerpoint/2010/main" val="1374370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fld id="{4B5D2732-442A-8C4B-BE3D-128115E571BD}" type="datetime1">
              <a:rPr lang="fr-FR"/>
              <a:pPr/>
              <a:t>02/09/2018</a:t>
            </a:fld>
            <a:endParaRPr lang="fr-FR"/>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140E6E08-C79A-5348-BE31-59C786EC2F7D}" type="slidenum">
              <a:rPr lang="fr-FR"/>
              <a:pPr/>
              <a:t>‹N°›</a:t>
            </a:fld>
            <a:endParaRPr lang="fr-FR"/>
          </a:p>
        </p:txBody>
      </p:sp>
    </p:spTree>
    <p:extLst>
      <p:ext uri="{BB962C8B-B14F-4D97-AF65-F5344CB8AC3E}">
        <p14:creationId xmlns:p14="http://schemas.microsoft.com/office/powerpoint/2010/main" val="3721606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41338" y="5875338"/>
            <a:ext cx="5829300" cy="1816100"/>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fld id="{3DD7EA82-8559-B646-9155-12A97EBAF666}" type="datetime1">
              <a:rPr lang="fr-FR"/>
              <a:pPr/>
              <a:t>02/09/2018</a:t>
            </a:fld>
            <a:endParaRPr lang="fr-FR"/>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07EB841C-A9A5-1C40-A1FC-6EB7C62BBCDD}" type="slidenum">
              <a:rPr lang="fr-FR"/>
              <a:pPr/>
              <a:t>‹N°›</a:t>
            </a:fld>
            <a:endParaRPr lang="fr-FR"/>
          </a:p>
        </p:txBody>
      </p:sp>
    </p:spTree>
    <p:extLst>
      <p:ext uri="{BB962C8B-B14F-4D97-AF65-F5344CB8AC3E}">
        <p14:creationId xmlns:p14="http://schemas.microsoft.com/office/powerpoint/2010/main" val="1339983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fld id="{819AD51F-C866-784F-BED5-86F1AA7A9B79}" type="datetime1">
              <a:rPr lang="fr-FR"/>
              <a:pPr/>
              <a:t>02/09/2018</a:t>
            </a:fld>
            <a:endParaRPr lang="fr-FR"/>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8CDB6A8A-4F61-D940-BC33-4DBF313E6D6C}" type="slidenum">
              <a:rPr lang="fr-FR"/>
              <a:pPr/>
              <a:t>‹N°›</a:t>
            </a:fld>
            <a:endParaRPr lang="fr-FR"/>
          </a:p>
        </p:txBody>
      </p:sp>
    </p:spTree>
    <p:extLst>
      <p:ext uri="{BB962C8B-B14F-4D97-AF65-F5344CB8AC3E}">
        <p14:creationId xmlns:p14="http://schemas.microsoft.com/office/powerpoint/2010/main" val="155346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ln/>
        </p:spPr>
        <p:txBody>
          <a:bodyPr/>
          <a:lstStyle>
            <a:lvl1pPr>
              <a:defRPr/>
            </a:lvl1pPr>
          </a:lstStyle>
          <a:p>
            <a:fld id="{64FF51D3-E850-A249-8B2C-E7E28C630D5C}" type="datetime1">
              <a:rPr lang="fr-FR"/>
              <a:pPr/>
              <a:t>02/09/2018</a:t>
            </a:fld>
            <a:endParaRPr lang="fr-FR"/>
          </a:p>
        </p:txBody>
      </p:sp>
      <p:sp>
        <p:nvSpPr>
          <p:cNvPr id="8" name="Rectangle 5"/>
          <p:cNvSpPr>
            <a:spLocks noGrp="1" noChangeArrowheads="1"/>
          </p:cNvSpPr>
          <p:nvPr>
            <p:ph type="ftr" sz="quarter" idx="11"/>
          </p:nvPr>
        </p:nvSpPr>
        <p:spPr>
          <a:ln/>
        </p:spPr>
        <p:txBody>
          <a:bodyPr/>
          <a:lstStyle>
            <a:lvl1pPr>
              <a:defRPr/>
            </a:lvl1pPr>
          </a:lstStyle>
          <a:p>
            <a:endParaRPr lang="en-GB"/>
          </a:p>
        </p:txBody>
      </p:sp>
      <p:sp>
        <p:nvSpPr>
          <p:cNvPr id="9" name="Rectangle 6"/>
          <p:cNvSpPr>
            <a:spLocks noGrp="1" noChangeArrowheads="1"/>
          </p:cNvSpPr>
          <p:nvPr>
            <p:ph type="sldNum" sz="quarter" idx="12"/>
          </p:nvPr>
        </p:nvSpPr>
        <p:spPr>
          <a:ln/>
        </p:spPr>
        <p:txBody>
          <a:bodyPr/>
          <a:lstStyle>
            <a:lvl1pPr>
              <a:defRPr/>
            </a:lvl1pPr>
          </a:lstStyle>
          <a:p>
            <a:fld id="{CE37E867-CA40-634A-869E-C08889007345}" type="slidenum">
              <a:rPr lang="fr-FR"/>
              <a:pPr/>
              <a:t>‹N°›</a:t>
            </a:fld>
            <a:endParaRPr lang="fr-FR"/>
          </a:p>
        </p:txBody>
      </p:sp>
    </p:spTree>
    <p:extLst>
      <p:ext uri="{BB962C8B-B14F-4D97-AF65-F5344CB8AC3E}">
        <p14:creationId xmlns:p14="http://schemas.microsoft.com/office/powerpoint/2010/main" val="974813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Rectangle 4"/>
          <p:cNvSpPr>
            <a:spLocks noGrp="1" noChangeArrowheads="1"/>
          </p:cNvSpPr>
          <p:nvPr>
            <p:ph type="dt" sz="half" idx="10"/>
          </p:nvPr>
        </p:nvSpPr>
        <p:spPr>
          <a:ln/>
        </p:spPr>
        <p:txBody>
          <a:bodyPr/>
          <a:lstStyle>
            <a:lvl1pPr>
              <a:defRPr/>
            </a:lvl1pPr>
          </a:lstStyle>
          <a:p>
            <a:fld id="{DF86050C-4EE6-3E4E-B713-92D5B890450A}" type="datetime1">
              <a:rPr lang="fr-FR"/>
              <a:pPr/>
              <a:t>02/09/2018</a:t>
            </a:fld>
            <a:endParaRPr lang="fr-FR"/>
          </a:p>
        </p:txBody>
      </p:sp>
      <p:sp>
        <p:nvSpPr>
          <p:cNvPr id="4" name="Rectangle 5"/>
          <p:cNvSpPr>
            <a:spLocks noGrp="1" noChangeArrowheads="1"/>
          </p:cNvSpPr>
          <p:nvPr>
            <p:ph type="ftr" sz="quarter" idx="11"/>
          </p:nvPr>
        </p:nvSpPr>
        <p:spPr>
          <a:ln/>
        </p:spPr>
        <p:txBody>
          <a:bodyPr/>
          <a:lstStyle>
            <a:lvl1pPr>
              <a:defRPr/>
            </a:lvl1pPr>
          </a:lstStyle>
          <a:p>
            <a:endParaRPr lang="en-GB"/>
          </a:p>
        </p:txBody>
      </p:sp>
      <p:sp>
        <p:nvSpPr>
          <p:cNvPr id="5" name="Rectangle 6"/>
          <p:cNvSpPr>
            <a:spLocks noGrp="1" noChangeArrowheads="1"/>
          </p:cNvSpPr>
          <p:nvPr>
            <p:ph type="sldNum" sz="quarter" idx="12"/>
          </p:nvPr>
        </p:nvSpPr>
        <p:spPr>
          <a:ln/>
        </p:spPr>
        <p:txBody>
          <a:bodyPr/>
          <a:lstStyle>
            <a:lvl1pPr>
              <a:defRPr/>
            </a:lvl1pPr>
          </a:lstStyle>
          <a:p>
            <a:fld id="{65B843A4-4139-7D42-A7E0-10773A48DB2B}" type="slidenum">
              <a:rPr lang="fr-FR"/>
              <a:pPr/>
              <a:t>‹N°›</a:t>
            </a:fld>
            <a:endParaRPr lang="fr-FR"/>
          </a:p>
        </p:txBody>
      </p:sp>
    </p:spTree>
    <p:extLst>
      <p:ext uri="{BB962C8B-B14F-4D97-AF65-F5344CB8AC3E}">
        <p14:creationId xmlns:p14="http://schemas.microsoft.com/office/powerpoint/2010/main" val="970626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1939417F-E6AF-564F-A4C9-09A5414C8380}" type="datetime1">
              <a:rPr lang="fr-FR"/>
              <a:pPr/>
              <a:t>02/09/2018</a:t>
            </a:fld>
            <a:endParaRPr lang="fr-FR"/>
          </a:p>
        </p:txBody>
      </p:sp>
      <p:sp>
        <p:nvSpPr>
          <p:cNvPr id="3" name="Rectangle 5"/>
          <p:cNvSpPr>
            <a:spLocks noGrp="1" noChangeArrowheads="1"/>
          </p:cNvSpPr>
          <p:nvPr>
            <p:ph type="ftr" sz="quarter" idx="11"/>
          </p:nvPr>
        </p:nvSpPr>
        <p:spPr>
          <a:ln/>
        </p:spPr>
        <p:txBody>
          <a:bodyPr/>
          <a:lstStyle>
            <a:lvl1pPr>
              <a:defRPr/>
            </a:lvl1pPr>
          </a:lstStyle>
          <a:p>
            <a:endParaRPr lang="en-GB"/>
          </a:p>
        </p:txBody>
      </p:sp>
      <p:sp>
        <p:nvSpPr>
          <p:cNvPr id="4" name="Rectangle 6"/>
          <p:cNvSpPr>
            <a:spLocks noGrp="1" noChangeArrowheads="1"/>
          </p:cNvSpPr>
          <p:nvPr>
            <p:ph type="sldNum" sz="quarter" idx="12"/>
          </p:nvPr>
        </p:nvSpPr>
        <p:spPr>
          <a:ln/>
        </p:spPr>
        <p:txBody>
          <a:bodyPr/>
          <a:lstStyle>
            <a:lvl1pPr>
              <a:defRPr/>
            </a:lvl1pPr>
          </a:lstStyle>
          <a:p>
            <a:fld id="{18CF8A61-FA08-6644-A84D-2DA52F731994}" type="slidenum">
              <a:rPr lang="fr-FR"/>
              <a:pPr/>
              <a:t>‹N°›</a:t>
            </a:fld>
            <a:endParaRPr lang="fr-FR"/>
          </a:p>
        </p:txBody>
      </p:sp>
    </p:spTree>
    <p:extLst>
      <p:ext uri="{BB962C8B-B14F-4D97-AF65-F5344CB8AC3E}">
        <p14:creationId xmlns:p14="http://schemas.microsoft.com/office/powerpoint/2010/main" val="2885794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42900" y="363538"/>
            <a:ext cx="2255838" cy="154940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fld id="{BEA15651-FA44-A041-8A4E-A0AC6F3BE5CA}" type="datetime1">
              <a:rPr lang="fr-FR"/>
              <a:pPr/>
              <a:t>02/09/2018</a:t>
            </a:fld>
            <a:endParaRPr lang="fr-FR"/>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2E015FB4-230F-E540-BD17-6F01EC63617E}" type="slidenum">
              <a:rPr lang="fr-FR"/>
              <a:pPr/>
              <a:t>‹N°›</a:t>
            </a:fld>
            <a:endParaRPr lang="fr-FR"/>
          </a:p>
        </p:txBody>
      </p:sp>
    </p:spTree>
    <p:extLst>
      <p:ext uri="{BB962C8B-B14F-4D97-AF65-F5344CB8AC3E}">
        <p14:creationId xmlns:p14="http://schemas.microsoft.com/office/powerpoint/2010/main" val="3794679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344613" y="6400800"/>
            <a:ext cx="4114800" cy="755650"/>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fld id="{AE6C30D2-5CAC-7340-BB74-BEB7E66FB924}" type="datetime1">
              <a:rPr lang="fr-FR"/>
              <a:pPr/>
              <a:t>02/09/2018</a:t>
            </a:fld>
            <a:endParaRPr lang="fr-FR"/>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84416F56-E300-E04A-9E66-DC5BC5EBAFBA}" type="slidenum">
              <a:rPr lang="fr-FR"/>
              <a:pPr/>
              <a:t>‹N°›</a:t>
            </a:fld>
            <a:endParaRPr lang="fr-FR"/>
          </a:p>
        </p:txBody>
      </p:sp>
    </p:spTree>
    <p:extLst>
      <p:ext uri="{BB962C8B-B14F-4D97-AF65-F5344CB8AC3E}">
        <p14:creationId xmlns:p14="http://schemas.microsoft.com/office/powerpoint/2010/main" val="1583276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2900" y="366713"/>
            <a:ext cx="6172200" cy="1524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t>Cliquez et modifiez le titre</a:t>
            </a:r>
          </a:p>
        </p:txBody>
      </p:sp>
      <p:sp>
        <p:nvSpPr>
          <p:cNvPr id="1027" name="Rectangle 3"/>
          <p:cNvSpPr>
            <a:spLocks noGrp="1" noChangeArrowheads="1"/>
          </p:cNvSpPr>
          <p:nvPr>
            <p:ph type="body" idx="1"/>
          </p:nvPr>
        </p:nvSpPr>
        <p:spPr bwMode="auto">
          <a:xfrm>
            <a:off x="342900" y="2133600"/>
            <a:ext cx="6172200" cy="6034088"/>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28" name="Rectangle 4"/>
          <p:cNvSpPr>
            <a:spLocks noGrp="1" noChangeArrowheads="1"/>
          </p:cNvSpPr>
          <p:nvPr>
            <p:ph type="dt" sz="half" idx="2"/>
          </p:nvPr>
        </p:nvSpPr>
        <p:spPr bwMode="auto">
          <a:xfrm>
            <a:off x="342900" y="8675688"/>
            <a:ext cx="1600200" cy="285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b="0">
                <a:latin typeface="Arial" charset="0"/>
              </a:defRPr>
            </a:lvl1pPr>
          </a:lstStyle>
          <a:p>
            <a:fld id="{0D39A930-970F-3444-8399-52460BE9DD47}" type="datetime1">
              <a:rPr lang="fr-FR"/>
              <a:pPr/>
              <a:t>02/09/2018</a:t>
            </a:fld>
            <a:endParaRPr lang="fr-FR"/>
          </a:p>
        </p:txBody>
      </p:sp>
      <p:sp>
        <p:nvSpPr>
          <p:cNvPr id="1029" name="Rectangle 5"/>
          <p:cNvSpPr>
            <a:spLocks noGrp="1" noChangeArrowheads="1"/>
          </p:cNvSpPr>
          <p:nvPr>
            <p:ph type="ftr" sz="quarter" idx="3"/>
          </p:nvPr>
        </p:nvSpPr>
        <p:spPr bwMode="auto">
          <a:xfrm>
            <a:off x="2343150" y="8675688"/>
            <a:ext cx="2171700" cy="285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b="0">
                <a:latin typeface="Arial" charset="0"/>
              </a:defRPr>
            </a:lvl1pPr>
          </a:lstStyle>
          <a:p>
            <a:endParaRPr lang="en-GB"/>
          </a:p>
        </p:txBody>
      </p:sp>
      <p:sp>
        <p:nvSpPr>
          <p:cNvPr id="1030" name="Rectangle 6"/>
          <p:cNvSpPr>
            <a:spLocks noGrp="1" noChangeArrowheads="1"/>
          </p:cNvSpPr>
          <p:nvPr>
            <p:ph type="sldNum" sz="quarter" idx="4"/>
          </p:nvPr>
        </p:nvSpPr>
        <p:spPr bwMode="auto">
          <a:xfrm>
            <a:off x="4914900" y="8675688"/>
            <a:ext cx="1600200" cy="285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b="0">
                <a:latin typeface="Arial" charset="0"/>
              </a:defRPr>
            </a:lvl1pPr>
          </a:lstStyle>
          <a:p>
            <a:fld id="{5B649BCC-0137-FD45-AA87-AB16B9A0C2AC}" type="slidenum">
              <a:rPr lang="fr-FR"/>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65" charset="0"/>
        </a:defRPr>
      </a:lvl6pPr>
      <a:lvl7pPr marL="914400" algn="ctr" rtl="0" fontAlgn="base">
        <a:spcBef>
          <a:spcPct val="0"/>
        </a:spcBef>
        <a:spcAft>
          <a:spcPct val="0"/>
        </a:spcAft>
        <a:defRPr sz="4400">
          <a:solidFill>
            <a:schemeClr val="tx2"/>
          </a:solidFill>
          <a:latin typeface="Arial" pitchFamily="-65" charset="0"/>
        </a:defRPr>
      </a:lvl7pPr>
      <a:lvl8pPr marL="1371600" algn="ctr" rtl="0" fontAlgn="base">
        <a:spcBef>
          <a:spcPct val="0"/>
        </a:spcBef>
        <a:spcAft>
          <a:spcPct val="0"/>
        </a:spcAft>
        <a:defRPr sz="4400">
          <a:solidFill>
            <a:schemeClr val="tx2"/>
          </a:solidFill>
          <a:latin typeface="Arial" pitchFamily="-65" charset="0"/>
        </a:defRPr>
      </a:lvl8pPr>
      <a:lvl9pPr marL="1828800" algn="ctr" rtl="0" fontAlgn="base">
        <a:spcBef>
          <a:spcPct val="0"/>
        </a:spcBef>
        <a:spcAft>
          <a:spcPct val="0"/>
        </a:spcAft>
        <a:defRPr sz="4400">
          <a:solidFill>
            <a:schemeClr val="tx2"/>
          </a:solidFill>
          <a:latin typeface="Arial" pitchFamily="-65"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6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6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6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6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6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65" charset="-128"/>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image" Target="../media/image28.emf"/><Relationship Id="rId3" Type="http://schemas.openxmlformats.org/officeDocument/2006/relationships/notesSlide" Target="../notesSlides/notesSlide10.xml"/><Relationship Id="rId7" Type="http://schemas.openxmlformats.org/officeDocument/2006/relationships/image" Target="../media/image25.emf"/><Relationship Id="rId12" Type="http://schemas.openxmlformats.org/officeDocument/2006/relationships/oleObject" Target="../embeddings/oleObject16.bin"/><Relationship Id="rId17" Type="http://schemas.openxmlformats.org/officeDocument/2006/relationships/image" Target="../media/image30.emf"/><Relationship Id="rId2" Type="http://schemas.openxmlformats.org/officeDocument/2006/relationships/slideLayout" Target="../slideLayouts/slideLayout7.xml"/><Relationship Id="rId16" Type="http://schemas.openxmlformats.org/officeDocument/2006/relationships/oleObject" Target="../embeddings/oleObject18.bin"/><Relationship Id="rId1" Type="http://schemas.openxmlformats.org/officeDocument/2006/relationships/vmlDrawing" Target="../drawings/vmlDrawing3.vml"/><Relationship Id="rId6" Type="http://schemas.openxmlformats.org/officeDocument/2006/relationships/oleObject" Target="../embeddings/oleObject13.bin"/><Relationship Id="rId11" Type="http://schemas.openxmlformats.org/officeDocument/2006/relationships/image" Target="../media/image27.emf"/><Relationship Id="rId5" Type="http://schemas.openxmlformats.org/officeDocument/2006/relationships/image" Target="../media/image24.emf"/><Relationship Id="rId15" Type="http://schemas.openxmlformats.org/officeDocument/2006/relationships/image" Target="../media/image29.emf"/><Relationship Id="rId10" Type="http://schemas.openxmlformats.org/officeDocument/2006/relationships/oleObject" Target="../embeddings/oleObject15.bin"/><Relationship Id="rId4" Type="http://schemas.openxmlformats.org/officeDocument/2006/relationships/oleObject" Target="../embeddings/oleObject12.bin"/><Relationship Id="rId9" Type="http://schemas.openxmlformats.org/officeDocument/2006/relationships/image" Target="../media/image26.emf"/><Relationship Id="rId14" Type="http://schemas.openxmlformats.org/officeDocument/2006/relationships/oleObject" Target="../embeddings/oleObject17.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31.emf"/><Relationship Id="rId4" Type="http://schemas.openxmlformats.org/officeDocument/2006/relationships/oleObject" Target="../embeddings/oleObject19.bin"/></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8" Type="http://schemas.openxmlformats.org/officeDocument/2006/relationships/image" Target="../media/image34.emf"/><Relationship Id="rId13" Type="http://schemas.openxmlformats.org/officeDocument/2006/relationships/oleObject" Target="../embeddings/oleObject24.bin"/><Relationship Id="rId3" Type="http://schemas.openxmlformats.org/officeDocument/2006/relationships/notesSlide" Target="../notesSlides/notesSlide14.xml"/><Relationship Id="rId7" Type="http://schemas.openxmlformats.org/officeDocument/2006/relationships/oleObject" Target="../embeddings/oleObject21.bin"/><Relationship Id="rId12" Type="http://schemas.openxmlformats.org/officeDocument/2006/relationships/image" Target="../media/image36.e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33.emf"/><Relationship Id="rId11" Type="http://schemas.openxmlformats.org/officeDocument/2006/relationships/oleObject" Target="../embeddings/oleObject23.bin"/><Relationship Id="rId5" Type="http://schemas.openxmlformats.org/officeDocument/2006/relationships/oleObject" Target="../embeddings/oleObject20.bin"/><Relationship Id="rId10" Type="http://schemas.openxmlformats.org/officeDocument/2006/relationships/image" Target="../media/image35.emf"/><Relationship Id="rId4" Type="http://schemas.openxmlformats.org/officeDocument/2006/relationships/image" Target="../media/image44.png"/><Relationship Id="rId9" Type="http://schemas.openxmlformats.org/officeDocument/2006/relationships/oleObject" Target="../embeddings/oleObject22.bin"/><Relationship Id="rId14" Type="http://schemas.openxmlformats.org/officeDocument/2006/relationships/image" Target="../media/image37.emf"/></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notesSlide" Target="../notesSlides/notesSlide16.xml"/><Relationship Id="rId7" Type="http://schemas.openxmlformats.org/officeDocument/2006/relationships/image" Target="../media/image45.png"/><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41.emf"/><Relationship Id="rId5" Type="http://schemas.openxmlformats.org/officeDocument/2006/relationships/oleObject" Target="../embeddings/oleObject25.bin"/><Relationship Id="rId4" Type="http://schemas.openxmlformats.org/officeDocument/2006/relationships/image" Target="../media/image43.png"/><Relationship Id="rId9" Type="http://schemas.openxmlformats.org/officeDocument/2006/relationships/image" Target="../media/image42.emf"/></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notesSlide" Target="../notesSlides/notesSlide18.xml"/><Relationship Id="rId7" Type="http://schemas.openxmlformats.org/officeDocument/2006/relationships/image" Target="../media/image47.e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27.bin"/><Relationship Id="rId11" Type="http://schemas.openxmlformats.org/officeDocument/2006/relationships/image" Target="../media/image49.emf"/><Relationship Id="rId5" Type="http://schemas.openxmlformats.org/officeDocument/2006/relationships/image" Target="../media/image51.png"/><Relationship Id="rId10" Type="http://schemas.openxmlformats.org/officeDocument/2006/relationships/oleObject" Target="../embeddings/oleObject29.bin"/><Relationship Id="rId4" Type="http://schemas.openxmlformats.org/officeDocument/2006/relationships/image" Target="../media/image50.png"/><Relationship Id="rId9" Type="http://schemas.openxmlformats.org/officeDocument/2006/relationships/image" Target="../media/image48.e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31.bin"/><Relationship Id="rId3" Type="http://schemas.openxmlformats.org/officeDocument/2006/relationships/notesSlide" Target="../notesSlides/notesSlide19.xml"/><Relationship Id="rId7" Type="http://schemas.openxmlformats.org/officeDocument/2006/relationships/image" Target="../media/image52.e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30.bin"/><Relationship Id="rId5" Type="http://schemas.openxmlformats.org/officeDocument/2006/relationships/image" Target="../media/image55.png"/><Relationship Id="rId4" Type="http://schemas.openxmlformats.org/officeDocument/2006/relationships/image" Target="../media/image54.png"/><Relationship Id="rId9" Type="http://schemas.openxmlformats.org/officeDocument/2006/relationships/image" Target="../media/image53.em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56.emf"/><Relationship Id="rId5" Type="http://schemas.openxmlformats.org/officeDocument/2006/relationships/oleObject" Target="../embeddings/oleObject32.bin"/><Relationship Id="rId4" Type="http://schemas.openxmlformats.org/officeDocument/2006/relationships/image" Target="../media/image57.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60.png"/><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59.png"/><Relationship Id="rId5" Type="http://schemas.openxmlformats.org/officeDocument/2006/relationships/image" Target="../media/image58.emf"/><Relationship Id="rId4" Type="http://schemas.openxmlformats.org/officeDocument/2006/relationships/oleObject" Target="../embeddings/oleObject33.bin"/></Relationships>
</file>

<file path=ppt/slides/_rels/slide2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36.bin"/><Relationship Id="rId13" Type="http://schemas.openxmlformats.org/officeDocument/2006/relationships/image" Target="../media/image67.emf"/><Relationship Id="rId3" Type="http://schemas.openxmlformats.org/officeDocument/2006/relationships/notesSlide" Target="../notesSlides/notesSlide26.xml"/><Relationship Id="rId7" Type="http://schemas.openxmlformats.org/officeDocument/2006/relationships/image" Target="../media/image64.emf"/><Relationship Id="rId12" Type="http://schemas.openxmlformats.org/officeDocument/2006/relationships/oleObject" Target="../embeddings/oleObject38.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35.bin"/><Relationship Id="rId11" Type="http://schemas.openxmlformats.org/officeDocument/2006/relationships/image" Target="../media/image66.emf"/><Relationship Id="rId5" Type="http://schemas.openxmlformats.org/officeDocument/2006/relationships/image" Target="../media/image63.emf"/><Relationship Id="rId10" Type="http://schemas.openxmlformats.org/officeDocument/2006/relationships/oleObject" Target="../embeddings/oleObject37.bin"/><Relationship Id="rId4" Type="http://schemas.openxmlformats.org/officeDocument/2006/relationships/oleObject" Target="../embeddings/oleObject34.bin"/><Relationship Id="rId9" Type="http://schemas.openxmlformats.org/officeDocument/2006/relationships/image" Target="../media/image65.emf"/></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41.bin"/><Relationship Id="rId13" Type="http://schemas.openxmlformats.org/officeDocument/2006/relationships/image" Target="../media/image72.emf"/><Relationship Id="rId3" Type="http://schemas.openxmlformats.org/officeDocument/2006/relationships/notesSlide" Target="../notesSlides/notesSlide27.xml"/><Relationship Id="rId7" Type="http://schemas.openxmlformats.org/officeDocument/2006/relationships/image" Target="../media/image69.emf"/><Relationship Id="rId12" Type="http://schemas.openxmlformats.org/officeDocument/2006/relationships/oleObject" Target="../embeddings/oleObject43.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oleObject" Target="../embeddings/oleObject40.bin"/><Relationship Id="rId11" Type="http://schemas.openxmlformats.org/officeDocument/2006/relationships/image" Target="../media/image71.emf"/><Relationship Id="rId5" Type="http://schemas.openxmlformats.org/officeDocument/2006/relationships/image" Target="../media/image68.emf"/><Relationship Id="rId10" Type="http://schemas.openxmlformats.org/officeDocument/2006/relationships/oleObject" Target="../embeddings/oleObject42.bin"/><Relationship Id="rId4" Type="http://schemas.openxmlformats.org/officeDocument/2006/relationships/oleObject" Target="../embeddings/oleObject39.bin"/><Relationship Id="rId9" Type="http://schemas.openxmlformats.org/officeDocument/2006/relationships/image" Target="../media/image70.emf"/><Relationship Id="rId14" Type="http://schemas.openxmlformats.org/officeDocument/2006/relationships/image" Target="../media/image73.png"/></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46.bin"/><Relationship Id="rId13" Type="http://schemas.openxmlformats.org/officeDocument/2006/relationships/image" Target="../media/image78.emf"/><Relationship Id="rId3" Type="http://schemas.openxmlformats.org/officeDocument/2006/relationships/notesSlide" Target="../notesSlides/notesSlide28.xml"/><Relationship Id="rId7" Type="http://schemas.openxmlformats.org/officeDocument/2006/relationships/image" Target="../media/image75.emf"/><Relationship Id="rId12" Type="http://schemas.openxmlformats.org/officeDocument/2006/relationships/oleObject" Target="../embeddings/oleObject48.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45.bin"/><Relationship Id="rId11" Type="http://schemas.openxmlformats.org/officeDocument/2006/relationships/image" Target="../media/image77.emf"/><Relationship Id="rId5" Type="http://schemas.openxmlformats.org/officeDocument/2006/relationships/image" Target="../media/image74.emf"/><Relationship Id="rId10" Type="http://schemas.openxmlformats.org/officeDocument/2006/relationships/oleObject" Target="../embeddings/oleObject47.bin"/><Relationship Id="rId4" Type="http://schemas.openxmlformats.org/officeDocument/2006/relationships/oleObject" Target="../embeddings/oleObject44.bin"/><Relationship Id="rId9" Type="http://schemas.openxmlformats.org/officeDocument/2006/relationships/image" Target="../media/image76.emf"/><Relationship Id="rId14" Type="http://schemas.openxmlformats.org/officeDocument/2006/relationships/image" Target="../media/image79.png"/></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51.bin"/><Relationship Id="rId3" Type="http://schemas.openxmlformats.org/officeDocument/2006/relationships/notesSlide" Target="../notesSlides/notesSlide29.xml"/><Relationship Id="rId7" Type="http://schemas.openxmlformats.org/officeDocument/2006/relationships/image" Target="../media/image81.emf"/><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50.bin"/><Relationship Id="rId5" Type="http://schemas.openxmlformats.org/officeDocument/2006/relationships/image" Target="../media/image80.emf"/><Relationship Id="rId10" Type="http://schemas.openxmlformats.org/officeDocument/2006/relationships/image" Target="../media/image83.png"/><Relationship Id="rId4" Type="http://schemas.openxmlformats.org/officeDocument/2006/relationships/oleObject" Target="../embeddings/oleObject49.bin"/><Relationship Id="rId9" Type="http://schemas.openxmlformats.org/officeDocument/2006/relationships/image" Target="../media/image82.emf"/></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54.bin"/><Relationship Id="rId13" Type="http://schemas.openxmlformats.org/officeDocument/2006/relationships/image" Target="../media/image88.emf"/><Relationship Id="rId3" Type="http://schemas.openxmlformats.org/officeDocument/2006/relationships/notesSlide" Target="../notesSlides/notesSlide30.xml"/><Relationship Id="rId7" Type="http://schemas.openxmlformats.org/officeDocument/2006/relationships/image" Target="../media/image85.emf"/><Relationship Id="rId12" Type="http://schemas.openxmlformats.org/officeDocument/2006/relationships/oleObject" Target="../embeddings/oleObject56.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oleObject" Target="../embeddings/oleObject53.bin"/><Relationship Id="rId11" Type="http://schemas.openxmlformats.org/officeDocument/2006/relationships/image" Target="../media/image87.emf"/><Relationship Id="rId5" Type="http://schemas.openxmlformats.org/officeDocument/2006/relationships/image" Target="../media/image84.emf"/><Relationship Id="rId15" Type="http://schemas.openxmlformats.org/officeDocument/2006/relationships/image" Target="../media/image89.emf"/><Relationship Id="rId10" Type="http://schemas.openxmlformats.org/officeDocument/2006/relationships/oleObject" Target="../embeddings/oleObject55.bin"/><Relationship Id="rId4" Type="http://schemas.openxmlformats.org/officeDocument/2006/relationships/oleObject" Target="../embeddings/oleObject52.bin"/><Relationship Id="rId9" Type="http://schemas.openxmlformats.org/officeDocument/2006/relationships/image" Target="../media/image86.emf"/><Relationship Id="rId14" Type="http://schemas.openxmlformats.org/officeDocument/2006/relationships/oleObject" Target="../embeddings/oleObject57.bin"/></Relationships>
</file>

<file path=ppt/slides/_rels/slide3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4.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3.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19.emf"/><Relationship Id="rId18" Type="http://schemas.openxmlformats.org/officeDocument/2006/relationships/oleObject" Target="../embeddings/oleObject10.bin"/><Relationship Id="rId3" Type="http://schemas.openxmlformats.org/officeDocument/2006/relationships/notesSlide" Target="../notesSlides/notesSlide9.xml"/><Relationship Id="rId21" Type="http://schemas.openxmlformats.org/officeDocument/2006/relationships/image" Target="../media/image23.emf"/><Relationship Id="rId7" Type="http://schemas.openxmlformats.org/officeDocument/2006/relationships/image" Target="../media/image16.emf"/><Relationship Id="rId12" Type="http://schemas.openxmlformats.org/officeDocument/2006/relationships/oleObject" Target="../embeddings/oleObject7.bin"/><Relationship Id="rId17" Type="http://schemas.openxmlformats.org/officeDocument/2006/relationships/image" Target="../media/image21.emf"/><Relationship Id="rId2" Type="http://schemas.openxmlformats.org/officeDocument/2006/relationships/slideLayout" Target="../slideLayouts/slideLayout7.xml"/><Relationship Id="rId16" Type="http://schemas.openxmlformats.org/officeDocument/2006/relationships/oleObject" Target="../embeddings/oleObject9.bin"/><Relationship Id="rId20" Type="http://schemas.openxmlformats.org/officeDocument/2006/relationships/oleObject" Target="../embeddings/oleObject11.bin"/><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18.emf"/><Relationship Id="rId5" Type="http://schemas.openxmlformats.org/officeDocument/2006/relationships/image" Target="../media/image15.emf"/><Relationship Id="rId15" Type="http://schemas.openxmlformats.org/officeDocument/2006/relationships/image" Target="../media/image20.emf"/><Relationship Id="rId10" Type="http://schemas.openxmlformats.org/officeDocument/2006/relationships/oleObject" Target="../embeddings/oleObject6.bin"/><Relationship Id="rId19" Type="http://schemas.openxmlformats.org/officeDocument/2006/relationships/image" Target="../media/image22.emf"/><Relationship Id="rId4" Type="http://schemas.openxmlformats.org/officeDocument/2006/relationships/oleObject" Target="../embeddings/oleObject3.bin"/><Relationship Id="rId9" Type="http://schemas.openxmlformats.org/officeDocument/2006/relationships/image" Target="../media/image17.emf"/><Relationship Id="rId14" Type="http://schemas.openxmlformats.org/officeDocument/2006/relationships/oleObject" Target="../embeddings/oleObject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3"/>
          <p:cNvSpPr>
            <a:spLocks noGrp="1"/>
          </p:cNvSpPr>
          <p:nvPr>
            <p:ph type="sldNum" sz="quarter" idx="12"/>
          </p:nvPr>
        </p:nvSpPr>
        <p:spPr/>
        <p:txBody>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fld id="{F2954BA0-2445-9944-85AD-5080B2CC10A5}" type="slidenum">
              <a:rPr lang="fr-FR" b="0">
                <a:latin typeface="Arial" charset="0"/>
              </a:rPr>
              <a:pPr eaLnBrk="1" hangingPunct="1"/>
              <a:t>1</a:t>
            </a:fld>
            <a:endParaRPr lang="fr-FR" b="0">
              <a:latin typeface="Arial" charset="0"/>
            </a:endParaRPr>
          </a:p>
        </p:txBody>
      </p:sp>
      <p:sp>
        <p:nvSpPr>
          <p:cNvPr id="14339" name="Text Box 4"/>
          <p:cNvSpPr txBox="1">
            <a:spLocks noChangeArrowheads="1"/>
          </p:cNvSpPr>
          <p:nvPr/>
        </p:nvSpPr>
        <p:spPr bwMode="auto">
          <a:xfrm>
            <a:off x="404813" y="228600"/>
            <a:ext cx="6048375" cy="749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61938" indent="-261938" eaLnBrk="0" hangingPunct="0">
              <a:defRPr sz="1400" b="1">
                <a:solidFill>
                  <a:schemeClr val="tx1"/>
                </a:solidFill>
                <a:latin typeface="Comic Sans MS" charset="0"/>
                <a:ea typeface="ＭＳ Ｐゴシック" charset="0"/>
                <a:cs typeface="ＭＳ Ｐゴシック" charset="0"/>
              </a:defRPr>
            </a:lvl1pPr>
            <a:lvl2pPr marL="623888" indent="-182563" eaLnBrk="0" hangingPunct="0">
              <a:defRPr sz="1400" b="1">
                <a:solidFill>
                  <a:schemeClr val="tx1"/>
                </a:solidFill>
                <a:latin typeface="Comic Sans MS" charset="0"/>
                <a:ea typeface="ＭＳ Ｐゴシック" charset="0"/>
              </a:defRPr>
            </a:lvl2pPr>
            <a:lvl3pPr marL="1054100" indent="-190500"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algn="ctr" eaLnBrk="1" hangingPunct="1">
              <a:spcBef>
                <a:spcPct val="50000"/>
              </a:spcBef>
            </a:pPr>
            <a:r>
              <a:rPr lang="fr-FR" sz="1800"/>
              <a:t>Le transistor bipolaire</a:t>
            </a:r>
          </a:p>
          <a:p>
            <a:pPr eaLnBrk="1" hangingPunct="1">
              <a:spcBef>
                <a:spcPct val="50000"/>
              </a:spcBef>
            </a:pPr>
            <a:endParaRPr lang="fr-FR"/>
          </a:p>
          <a:p>
            <a:pPr eaLnBrk="1" hangingPunct="1">
              <a:spcBef>
                <a:spcPct val="50000"/>
              </a:spcBef>
            </a:pPr>
            <a:r>
              <a:rPr lang="fr-FR"/>
              <a:t>I. Généralités</a:t>
            </a:r>
          </a:p>
          <a:p>
            <a:pPr lvl="1" eaLnBrk="1" hangingPunct="1">
              <a:spcBef>
                <a:spcPct val="50000"/>
              </a:spcBef>
            </a:pPr>
            <a:r>
              <a:rPr lang="fr-FR"/>
              <a:t>1. Définition.</a:t>
            </a:r>
          </a:p>
          <a:p>
            <a:pPr lvl="1" eaLnBrk="1" hangingPunct="1">
              <a:spcBef>
                <a:spcPct val="50000"/>
              </a:spcBef>
              <a:buFontTx/>
              <a:buChar char="•"/>
            </a:pPr>
            <a:r>
              <a:rPr lang="fr-FR"/>
              <a:t>Juxtaposition de 3 régions de type de dopage différent.</a:t>
            </a:r>
          </a:p>
          <a:p>
            <a:pPr lvl="1" eaLnBrk="1" hangingPunct="1">
              <a:spcBef>
                <a:spcPct val="50000"/>
              </a:spcBef>
              <a:buFontTx/>
              <a:buChar char="•"/>
            </a:pPr>
            <a:r>
              <a:rPr lang="fr-FR">
                <a:sym typeface="Symbol" charset="0"/>
              </a:rPr>
              <a:t>NPN ou PNP.</a:t>
            </a:r>
          </a:p>
          <a:p>
            <a:pPr lvl="1" eaLnBrk="1" hangingPunct="1">
              <a:spcBef>
                <a:spcPct val="50000"/>
              </a:spcBef>
              <a:buFontTx/>
              <a:buChar char="•"/>
            </a:pPr>
            <a:r>
              <a:rPr lang="fr-FR">
                <a:sym typeface="Symbol" charset="0"/>
              </a:rPr>
              <a:t>Emetteur, base, collecteur</a:t>
            </a:r>
          </a:p>
          <a:p>
            <a:pPr lvl="1" eaLnBrk="1" hangingPunct="1">
              <a:spcBef>
                <a:spcPct val="50000"/>
              </a:spcBef>
              <a:buFontTx/>
              <a:buChar char="•"/>
            </a:pPr>
            <a:r>
              <a:rPr lang="fr-FR">
                <a:sym typeface="Symbol" charset="0"/>
              </a:rPr>
              <a:t>Base fine (&lt; 1 µm)</a:t>
            </a:r>
          </a:p>
          <a:p>
            <a:pPr lvl="1" eaLnBrk="1" hangingPunct="1">
              <a:spcBef>
                <a:spcPct val="50000"/>
              </a:spcBef>
              <a:buFontTx/>
              <a:buChar char="•"/>
            </a:pPr>
            <a:r>
              <a:rPr lang="fr-FR">
                <a:sym typeface="Symbol" charset="0"/>
              </a:rPr>
              <a:t>Gain I</a:t>
            </a:r>
            <a:r>
              <a:rPr lang="fr-FR" baseline="-25000">
                <a:sym typeface="Symbol" charset="0"/>
              </a:rPr>
              <a:t>C</a:t>
            </a:r>
            <a:r>
              <a:rPr lang="fr-FR">
                <a:sym typeface="Symbol" charset="0"/>
              </a:rPr>
              <a:t> = </a:t>
            </a:r>
            <a:r>
              <a:rPr lang="el-GR">
                <a:sym typeface="Symbol" charset="0"/>
              </a:rPr>
              <a:t></a:t>
            </a:r>
            <a:r>
              <a:rPr lang="fr-FR">
                <a:sym typeface="Symbol" charset="0"/>
              </a:rPr>
              <a:t>I</a:t>
            </a:r>
            <a:r>
              <a:rPr lang="fr-FR" baseline="-25000">
                <a:sym typeface="Symbol" charset="0"/>
              </a:rPr>
              <a:t>B</a:t>
            </a:r>
          </a:p>
          <a:p>
            <a:pPr lvl="1" eaLnBrk="1" hangingPunct="1">
              <a:spcBef>
                <a:spcPct val="50000"/>
              </a:spcBef>
            </a:pPr>
            <a:r>
              <a:rPr lang="fr-FR">
                <a:sym typeface="Symbol" charset="0"/>
              </a:rPr>
              <a:t>2. Principe</a:t>
            </a:r>
          </a:p>
          <a:p>
            <a:pPr lvl="1" eaLnBrk="1" hangingPunct="1">
              <a:spcBef>
                <a:spcPct val="50000"/>
              </a:spcBef>
              <a:buFont typeface="Symbol" charset="0"/>
              <a:buChar char="·"/>
            </a:pPr>
            <a:r>
              <a:rPr lang="fr-FR">
                <a:sym typeface="Symbol" charset="0"/>
              </a:rPr>
              <a:t>On a affaire à 2 diodes PN couplées.</a:t>
            </a:r>
          </a:p>
          <a:p>
            <a:pPr lvl="1" eaLnBrk="1" hangingPunct="1">
              <a:spcBef>
                <a:spcPct val="50000"/>
              </a:spcBef>
              <a:buFont typeface="Symbol" charset="0"/>
              <a:buChar char="·"/>
            </a:pPr>
            <a:r>
              <a:rPr lang="fr-FR">
                <a:sym typeface="Symbol" charset="0"/>
              </a:rPr>
              <a:t>4 régimes de polarisation.</a:t>
            </a:r>
          </a:p>
          <a:p>
            <a:pPr lvl="1" eaLnBrk="1" hangingPunct="1">
              <a:spcBef>
                <a:spcPct val="50000"/>
              </a:spcBef>
              <a:buFont typeface="Symbol" charset="0"/>
              <a:buChar char="·"/>
            </a:pPr>
            <a:r>
              <a:rPr lang="fr-FR">
                <a:sym typeface="Symbol" charset="0"/>
              </a:rPr>
              <a:t>En régime normal direct.</a:t>
            </a:r>
          </a:p>
          <a:p>
            <a:pPr lvl="2" eaLnBrk="1" hangingPunct="1">
              <a:spcBef>
                <a:spcPct val="50000"/>
              </a:spcBef>
              <a:buFont typeface="Symbol" charset="0"/>
              <a:buChar char="®"/>
            </a:pPr>
            <a:r>
              <a:rPr lang="fr-FR">
                <a:sym typeface="Symbol" charset="0"/>
              </a:rPr>
              <a:t>C'est une diode "améliorée" où on sépare les courants de trous et d'électrons.</a:t>
            </a:r>
          </a:p>
          <a:p>
            <a:pPr lvl="2" eaLnBrk="1" hangingPunct="1">
              <a:spcBef>
                <a:spcPct val="50000"/>
              </a:spcBef>
              <a:buFont typeface="Symbol" charset="0"/>
              <a:buChar char="®"/>
            </a:pPr>
            <a:r>
              <a:rPr lang="fr-FR">
                <a:sym typeface="Symbol" charset="0"/>
              </a:rPr>
              <a:t>Rapport fixe entre les courants de trous et d'électrons.</a:t>
            </a:r>
          </a:p>
          <a:p>
            <a:pPr lvl="2" eaLnBrk="1" hangingPunct="1">
              <a:spcBef>
                <a:spcPct val="50000"/>
              </a:spcBef>
              <a:buFont typeface="Symbol" charset="0"/>
              <a:buChar char="®"/>
            </a:pPr>
            <a:r>
              <a:rPr lang="fr-FR">
                <a:sym typeface="Symbol" charset="0"/>
              </a:rPr>
              <a:t>Effet transistor : commande d'un courant par un signal de faible puissance. Conversion puissance </a:t>
            </a:r>
            <a:r>
              <a:rPr lang="fr-FR"/>
              <a:t>"continue"</a:t>
            </a:r>
            <a:r>
              <a:rPr lang="fr-FR">
                <a:sym typeface="Symbol" charset="0"/>
              </a:rPr>
              <a:t> en puissance </a:t>
            </a:r>
            <a:r>
              <a:rPr lang="fr-FR"/>
              <a:t>"</a:t>
            </a:r>
            <a:r>
              <a:rPr lang="fr-FR">
                <a:sym typeface="Symbol" charset="0"/>
              </a:rPr>
              <a:t>alternative</a:t>
            </a:r>
            <a:r>
              <a:rPr lang="fr-FR"/>
              <a:t>"</a:t>
            </a:r>
            <a:r>
              <a:rPr lang="fr-FR">
                <a:sym typeface="Symbol" charset="0"/>
              </a:rPr>
              <a:t> par effet de modulation.</a:t>
            </a:r>
          </a:p>
          <a:p>
            <a:pPr lvl="2" eaLnBrk="1" hangingPunct="1">
              <a:spcBef>
                <a:spcPct val="50000"/>
              </a:spcBef>
              <a:buFont typeface="Symbol" charset="0"/>
              <a:buChar char="®"/>
            </a:pPr>
            <a:r>
              <a:rPr lang="fr-FR">
                <a:sym typeface="Symbol" charset="0"/>
              </a:rPr>
              <a:t>Autre solution : transistor à effet de champ.</a:t>
            </a:r>
          </a:p>
          <a:p>
            <a:pPr eaLnBrk="1" hangingPunct="1">
              <a:spcBef>
                <a:spcPct val="50000"/>
              </a:spcBef>
              <a:buFont typeface="Symbol" charset="0"/>
              <a:buNone/>
            </a:pPr>
            <a:endParaRPr lang="fr-FR">
              <a:sym typeface="Symbol" charset="0"/>
            </a:endParaRPr>
          </a:p>
          <a:p>
            <a:pPr lvl="1" eaLnBrk="1" hangingPunct="1">
              <a:spcBef>
                <a:spcPct val="50000"/>
              </a:spcBef>
              <a:buFont typeface="Symbol" charset="0"/>
              <a:buNone/>
            </a:pPr>
            <a:r>
              <a:rPr lang="fr-FR">
                <a:sym typeface="Symbol" charset="0"/>
              </a:rPr>
              <a:t>3. Applications</a:t>
            </a:r>
          </a:p>
          <a:p>
            <a:pPr lvl="1" eaLnBrk="1" hangingPunct="1">
              <a:spcBef>
                <a:spcPct val="50000"/>
              </a:spcBef>
              <a:buFont typeface="Symbol" charset="0"/>
              <a:buChar char="·"/>
            </a:pPr>
            <a:r>
              <a:rPr lang="fr-FR">
                <a:sym typeface="Symbol" charset="0"/>
              </a:rPr>
              <a:t>Amplification et commutation</a:t>
            </a:r>
          </a:p>
        </p:txBody>
      </p:sp>
      <p:pic>
        <p:nvPicPr>
          <p:cNvPr id="14340" name="Picture 10" descr="R31796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057400"/>
            <a:ext cx="160338" cy="627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1" name="Picture 11" descr="RBIPOLAR-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2438400"/>
            <a:ext cx="231775" cy="627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2" name="Picture 12" descr="RBIPOLAR-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2209800"/>
            <a:ext cx="177800" cy="627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3" name="Picture 13" descr="RBIPOLAR-0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3657600"/>
            <a:ext cx="627063"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u numéro de diapositive 3"/>
          <p:cNvSpPr>
            <a:spLocks noGrp="1"/>
          </p:cNvSpPr>
          <p:nvPr>
            <p:ph type="sldNum" sz="quarter" idx="12"/>
          </p:nvPr>
        </p:nvSpPr>
        <p:spPr/>
        <p:txBody>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fld id="{803CE822-BA66-8F49-A1E9-E45D27D5CD16}" type="slidenum">
              <a:rPr lang="fr-FR" b="0">
                <a:latin typeface="Arial" charset="0"/>
              </a:rPr>
              <a:pPr eaLnBrk="1" hangingPunct="1"/>
              <a:t>10</a:t>
            </a:fld>
            <a:endParaRPr lang="fr-FR" b="0">
              <a:latin typeface="Arial" charset="0"/>
            </a:endParaRPr>
          </a:p>
        </p:txBody>
      </p:sp>
      <p:sp>
        <p:nvSpPr>
          <p:cNvPr id="32778" name="Text Box 4"/>
          <p:cNvSpPr txBox="1">
            <a:spLocks noChangeArrowheads="1"/>
          </p:cNvSpPr>
          <p:nvPr/>
        </p:nvSpPr>
        <p:spPr bwMode="auto">
          <a:xfrm>
            <a:off x="404813" y="584200"/>
            <a:ext cx="6192837" cy="711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b="1">
                <a:solidFill>
                  <a:schemeClr val="tx1"/>
                </a:solidFill>
                <a:latin typeface="Comic Sans MS" charset="0"/>
                <a:ea typeface="ＭＳ Ｐゴシック" charset="0"/>
                <a:cs typeface="ＭＳ Ｐゴシック" charset="0"/>
              </a:defRPr>
            </a:lvl1pPr>
            <a:lvl2pPr marL="190500"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fr-FR">
                <a:sym typeface="Symbol" charset="0"/>
              </a:rPr>
              <a:t>b) Courant d</a:t>
            </a:r>
            <a:r>
              <a:rPr lang="ja-JP" altLang="fr-FR">
                <a:sym typeface="Symbol" charset="0"/>
              </a:rPr>
              <a:t>’</a:t>
            </a:r>
            <a:r>
              <a:rPr lang="fr-FR">
                <a:sym typeface="Symbol" charset="0"/>
              </a:rPr>
              <a:t>émetteur.</a:t>
            </a:r>
          </a:p>
          <a:p>
            <a:pPr eaLnBrk="1" hangingPunct="1">
              <a:spcBef>
                <a:spcPct val="50000"/>
              </a:spcBef>
            </a:pPr>
            <a:endParaRPr lang="fr-FR">
              <a:sym typeface="Symbol" charset="0"/>
            </a:endParaRPr>
          </a:p>
          <a:p>
            <a:pPr eaLnBrk="1" hangingPunct="1">
              <a:spcBef>
                <a:spcPct val="50000"/>
              </a:spcBef>
            </a:pPr>
            <a:endParaRPr lang="fr-FR">
              <a:sym typeface="Symbol" charset="0"/>
            </a:endParaRPr>
          </a:p>
          <a:p>
            <a:pPr eaLnBrk="1" hangingPunct="1">
              <a:spcBef>
                <a:spcPct val="50000"/>
              </a:spcBef>
            </a:pPr>
            <a:r>
              <a:rPr lang="fr-FR">
                <a:sym typeface="Symbol" charset="0"/>
              </a:rPr>
              <a:t>c) Courant de collecteur.</a:t>
            </a:r>
          </a:p>
          <a:p>
            <a:pPr eaLnBrk="1" hangingPunct="1">
              <a:spcBef>
                <a:spcPct val="50000"/>
              </a:spcBef>
            </a:pPr>
            <a:r>
              <a:rPr lang="fr-FR"/>
              <a:t>J</a:t>
            </a:r>
            <a:r>
              <a:rPr lang="fr-FR" baseline="-25000"/>
              <a:t>nE</a:t>
            </a:r>
            <a:r>
              <a:rPr lang="fr-FR"/>
              <a:t> = J</a:t>
            </a:r>
            <a:r>
              <a:rPr lang="fr-FR" baseline="-25000"/>
              <a:t>nC</a:t>
            </a:r>
            <a:r>
              <a:rPr lang="fr-FR"/>
              <a:t> car nous avons supposé W</a:t>
            </a:r>
            <a:r>
              <a:rPr lang="fr-FR" baseline="-25000"/>
              <a:t>B</a:t>
            </a:r>
            <a:r>
              <a:rPr lang="fr-FR"/>
              <a:t>&lt;&lt;L</a:t>
            </a:r>
            <a:r>
              <a:rPr lang="fr-FR" baseline="-25000"/>
              <a:t>nB</a:t>
            </a:r>
            <a:r>
              <a:rPr lang="fr-FR"/>
              <a:t> ce qui revient à négliger les  recombinaisons dans la base.</a:t>
            </a:r>
          </a:p>
          <a:p>
            <a:pPr eaLnBrk="1" hangingPunct="1">
              <a:spcBef>
                <a:spcPct val="50000"/>
              </a:spcBef>
            </a:pPr>
            <a:r>
              <a:rPr lang="fr-FR">
                <a:sym typeface="Symbol" charset="0"/>
              </a:rPr>
              <a:t>d) Facteur de transport dans la base.</a:t>
            </a:r>
          </a:p>
          <a:p>
            <a:pPr lvl="1" eaLnBrk="1" hangingPunct="1">
              <a:spcBef>
                <a:spcPct val="50000"/>
              </a:spcBef>
            </a:pPr>
            <a:r>
              <a:rPr lang="fr-FR">
                <a:sym typeface="Symbol" charset="0"/>
              </a:rPr>
              <a:t>	B vaut 1 si </a:t>
            </a:r>
            <a:r>
              <a:rPr lang="fr-FR"/>
              <a:t>W</a:t>
            </a:r>
            <a:r>
              <a:rPr lang="fr-FR" baseline="-25000"/>
              <a:t>B</a:t>
            </a:r>
            <a:r>
              <a:rPr lang="fr-FR"/>
              <a:t>&lt;&lt;L</a:t>
            </a:r>
            <a:r>
              <a:rPr lang="fr-FR" baseline="-25000"/>
              <a:t>nB</a:t>
            </a:r>
            <a:r>
              <a:rPr lang="fr-FR"/>
              <a:t> . Sinon on peut montrer que </a:t>
            </a:r>
          </a:p>
          <a:p>
            <a:pPr lvl="1" eaLnBrk="1" hangingPunct="1">
              <a:spcBef>
                <a:spcPct val="50000"/>
              </a:spcBef>
            </a:pPr>
            <a:endParaRPr lang="fr-FR"/>
          </a:p>
          <a:p>
            <a:pPr lvl="1" eaLnBrk="1" hangingPunct="1">
              <a:spcBef>
                <a:spcPct val="50000"/>
              </a:spcBef>
            </a:pPr>
            <a:endParaRPr lang="fr-FR"/>
          </a:p>
          <a:p>
            <a:pPr eaLnBrk="1" hangingPunct="1">
              <a:spcBef>
                <a:spcPct val="50000"/>
              </a:spcBef>
            </a:pPr>
            <a:r>
              <a:rPr lang="fr-FR"/>
              <a:t>e) Charge stockée dans la base.</a:t>
            </a:r>
          </a:p>
          <a:p>
            <a:pPr eaLnBrk="1" hangingPunct="1">
              <a:spcBef>
                <a:spcPct val="50000"/>
              </a:spcBef>
            </a:pPr>
            <a:r>
              <a:rPr lang="fr-FR"/>
              <a:t>En régime normal direct et si W</a:t>
            </a:r>
            <a:r>
              <a:rPr lang="fr-FR" baseline="-25000"/>
              <a:t>B</a:t>
            </a:r>
            <a:r>
              <a:rPr lang="fr-FR"/>
              <a:t>&lt;&lt;L</a:t>
            </a:r>
            <a:r>
              <a:rPr lang="fr-FR" baseline="-25000"/>
              <a:t>nB</a:t>
            </a:r>
            <a:r>
              <a:rPr lang="fr-FR"/>
              <a:t>,</a:t>
            </a:r>
          </a:p>
          <a:p>
            <a:pPr eaLnBrk="1" hangingPunct="1">
              <a:spcBef>
                <a:spcPct val="50000"/>
              </a:spcBef>
            </a:pPr>
            <a:endParaRPr lang="fr-FR"/>
          </a:p>
          <a:p>
            <a:pPr eaLnBrk="1" hangingPunct="1">
              <a:spcBef>
                <a:spcPct val="50000"/>
              </a:spcBef>
            </a:pPr>
            <a:endParaRPr lang="fr-FR"/>
          </a:p>
          <a:p>
            <a:pPr eaLnBrk="1" hangingPunct="1">
              <a:spcBef>
                <a:spcPct val="50000"/>
              </a:spcBef>
            </a:pPr>
            <a:r>
              <a:rPr lang="fr-FR"/>
              <a:t>f) Temps de transit à travers la base.</a:t>
            </a:r>
          </a:p>
          <a:p>
            <a:pPr eaLnBrk="1" hangingPunct="1">
              <a:spcBef>
                <a:spcPct val="50000"/>
              </a:spcBef>
            </a:pPr>
            <a:endParaRPr lang="fr-FR"/>
          </a:p>
          <a:p>
            <a:pPr eaLnBrk="1" hangingPunct="1">
              <a:spcBef>
                <a:spcPct val="50000"/>
              </a:spcBef>
            </a:pPr>
            <a:endParaRPr lang="fr-FR"/>
          </a:p>
          <a:p>
            <a:pPr eaLnBrk="1" hangingPunct="1">
              <a:spcBef>
                <a:spcPct val="50000"/>
              </a:spcBef>
            </a:pPr>
            <a:endParaRPr lang="fr-FR"/>
          </a:p>
          <a:p>
            <a:pPr eaLnBrk="1" hangingPunct="1">
              <a:spcBef>
                <a:spcPct val="50000"/>
              </a:spcBef>
            </a:pPr>
            <a:endParaRPr lang="fr-FR"/>
          </a:p>
          <a:p>
            <a:pPr eaLnBrk="1" hangingPunct="1">
              <a:spcBef>
                <a:spcPct val="50000"/>
              </a:spcBef>
            </a:pPr>
            <a:r>
              <a:rPr lang="fr-FR"/>
              <a:t>W</a:t>
            </a:r>
            <a:r>
              <a:rPr lang="fr-FR" baseline="-25000"/>
              <a:t>B</a:t>
            </a:r>
            <a:r>
              <a:rPr lang="fr-FR"/>
              <a:t> = 1 µm, D</a:t>
            </a:r>
            <a:r>
              <a:rPr lang="fr-FR" baseline="-25000"/>
              <a:t>nB</a:t>
            </a:r>
            <a:r>
              <a:rPr lang="fr-FR"/>
              <a:t> = 3.75</a:t>
            </a:r>
            <a:r>
              <a:rPr lang="fr-FR">
                <a:sym typeface="Symbol" charset="0"/>
              </a:rPr>
              <a:t>10</a:t>
            </a:r>
            <a:r>
              <a:rPr lang="fr-FR" baseline="30000">
                <a:sym typeface="Symbol" charset="0"/>
              </a:rPr>
              <a:t>-3</a:t>
            </a:r>
            <a:r>
              <a:rPr lang="fr-FR">
                <a:sym typeface="Symbol" charset="0"/>
              </a:rPr>
              <a:t> m</a:t>
            </a:r>
            <a:r>
              <a:rPr lang="fr-FR" baseline="30000">
                <a:sym typeface="Symbol" charset="0"/>
              </a:rPr>
              <a:t>2</a:t>
            </a:r>
            <a:r>
              <a:rPr lang="fr-FR">
                <a:sym typeface="Symbol" charset="0"/>
              </a:rPr>
              <a:t>/s. t</a:t>
            </a:r>
            <a:r>
              <a:rPr lang="fr-FR" baseline="-25000">
                <a:sym typeface="Symbol" charset="0"/>
              </a:rPr>
              <a:t>B</a:t>
            </a:r>
            <a:r>
              <a:rPr lang="fr-FR">
                <a:sym typeface="Symbol" charset="0"/>
              </a:rPr>
              <a:t>  130 ps</a:t>
            </a:r>
            <a:endParaRPr lang="fr-FR"/>
          </a:p>
          <a:p>
            <a:pPr eaLnBrk="1" hangingPunct="1">
              <a:spcBef>
                <a:spcPct val="50000"/>
              </a:spcBef>
            </a:pPr>
            <a:endParaRPr lang="fr-FR"/>
          </a:p>
          <a:p>
            <a:pPr eaLnBrk="1" hangingPunct="1">
              <a:spcBef>
                <a:spcPct val="50000"/>
              </a:spcBef>
            </a:pPr>
            <a:r>
              <a:rPr lang="fr-FR"/>
              <a:t>La tension base émetteur joue le rôle déterminant. La tension base collecteur joue un rôle secondaire.</a:t>
            </a:r>
          </a:p>
        </p:txBody>
      </p:sp>
      <p:grpSp>
        <p:nvGrpSpPr>
          <p:cNvPr id="32779" name="Group 20"/>
          <p:cNvGrpSpPr>
            <a:grpSpLocks/>
          </p:cNvGrpSpPr>
          <p:nvPr/>
        </p:nvGrpSpPr>
        <p:grpSpPr bwMode="auto">
          <a:xfrm>
            <a:off x="1268413" y="981075"/>
            <a:ext cx="4216400" cy="520700"/>
            <a:chOff x="799" y="528"/>
            <a:chExt cx="2656" cy="328"/>
          </a:xfrm>
        </p:grpSpPr>
        <p:graphicFrame>
          <p:nvGraphicFramePr>
            <p:cNvPr id="32775" name="Object 7"/>
            <p:cNvGraphicFramePr>
              <a:graphicFrameLocks noChangeAspect="1"/>
            </p:cNvGraphicFramePr>
            <p:nvPr/>
          </p:nvGraphicFramePr>
          <p:xfrm>
            <a:off x="799" y="532"/>
            <a:ext cx="1544" cy="320"/>
          </p:xfrm>
          <a:graphic>
            <a:graphicData uri="http://schemas.openxmlformats.org/presentationml/2006/ole">
              <mc:AlternateContent xmlns:mc="http://schemas.openxmlformats.org/markup-compatibility/2006">
                <mc:Choice xmlns:v="urn:schemas-microsoft-com:vml" Requires="v">
                  <p:oleObj spid="_x0000_s32835" name="Équation" r:id="rId4" imgW="2451496" imgH="508397" progId="Equation.3">
                    <p:embed/>
                  </p:oleObj>
                </mc:Choice>
                <mc:Fallback>
                  <p:oleObj name="Équation" r:id="rId4" imgW="2451496" imgH="508397"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9" y="532"/>
                          <a:ext cx="1544" cy="32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2784" name="Text Box 9"/>
            <p:cNvSpPr txBox="1">
              <a:spLocks noChangeArrowheads="1"/>
            </p:cNvSpPr>
            <p:nvPr/>
          </p:nvSpPr>
          <p:spPr bwMode="auto">
            <a:xfrm>
              <a:off x="2482" y="576"/>
              <a:ext cx="589"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fr-FR"/>
                <a:t>avec</a:t>
              </a:r>
            </a:p>
          </p:txBody>
        </p:sp>
        <p:graphicFrame>
          <p:nvGraphicFramePr>
            <p:cNvPr id="32776" name="Object 8"/>
            <p:cNvGraphicFramePr>
              <a:graphicFrameLocks noChangeAspect="1"/>
            </p:cNvGraphicFramePr>
            <p:nvPr/>
          </p:nvGraphicFramePr>
          <p:xfrm>
            <a:off x="2935" y="528"/>
            <a:ext cx="520" cy="328"/>
          </p:xfrm>
          <a:graphic>
            <a:graphicData uri="http://schemas.openxmlformats.org/presentationml/2006/ole">
              <mc:AlternateContent xmlns:mc="http://schemas.openxmlformats.org/markup-compatibility/2006">
                <mc:Choice xmlns:v="urn:schemas-microsoft-com:vml" Requires="v">
                  <p:oleObj spid="_x0000_s32836" name="Équation" r:id="rId6" imgW="825897" imgH="521097" progId="Equation.3">
                    <p:embed/>
                  </p:oleObj>
                </mc:Choice>
                <mc:Fallback>
                  <p:oleObj name="Équation" r:id="rId6" imgW="825897" imgH="521097" progId="Equation.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35" y="528"/>
                          <a:ext cx="520" cy="32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aphicFrame>
        <p:nvGraphicFramePr>
          <p:cNvPr id="32770" name="Object 2"/>
          <p:cNvGraphicFramePr>
            <a:graphicFrameLocks noChangeAspect="1"/>
          </p:cNvGraphicFramePr>
          <p:nvPr/>
        </p:nvGraphicFramePr>
        <p:xfrm>
          <a:off x="609600" y="2657475"/>
          <a:ext cx="647700" cy="495300"/>
        </p:xfrm>
        <a:graphic>
          <a:graphicData uri="http://schemas.openxmlformats.org/presentationml/2006/ole">
            <mc:AlternateContent xmlns:mc="http://schemas.openxmlformats.org/markup-compatibility/2006">
              <mc:Choice xmlns:v="urn:schemas-microsoft-com:vml" Requires="v">
                <p:oleObj spid="_x0000_s32837" name="Équation" r:id="rId8" imgW="647816" imgH="495482" progId="Equation.3">
                  <p:embed/>
                </p:oleObj>
              </mc:Choice>
              <mc:Fallback>
                <p:oleObj name="Équation" r:id="rId8" imgW="647816" imgH="495482" progId="Equation.3">
                  <p:embed/>
                  <p:pic>
                    <p:nvPicPr>
                      <p:cNvPr id="0"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 y="2657475"/>
                        <a:ext cx="647700" cy="495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2771" name="Object 3"/>
          <p:cNvGraphicFramePr>
            <a:graphicFrameLocks noChangeAspect="1"/>
          </p:cNvGraphicFramePr>
          <p:nvPr/>
        </p:nvGraphicFramePr>
        <p:xfrm>
          <a:off x="1341438" y="4333875"/>
          <a:ext cx="3175000" cy="609600"/>
        </p:xfrm>
        <a:graphic>
          <a:graphicData uri="http://schemas.openxmlformats.org/presentationml/2006/ole">
            <mc:AlternateContent xmlns:mc="http://schemas.openxmlformats.org/markup-compatibility/2006">
              <mc:Choice xmlns:v="urn:schemas-microsoft-com:vml" Requires="v">
                <p:oleObj spid="_x0000_s32838" name="Équation" r:id="rId10" imgW="3175396" imgH="609997" progId="Equation.3">
                  <p:embed/>
                </p:oleObj>
              </mc:Choice>
              <mc:Fallback>
                <p:oleObj name="Équation" r:id="rId10" imgW="3175396" imgH="609997" progId="Equation.3">
                  <p:embed/>
                  <p:pic>
                    <p:nvPicPr>
                      <p:cNvPr id="0" name="Object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41438" y="4333875"/>
                        <a:ext cx="3175000" cy="609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2772" name="Object 4"/>
          <p:cNvGraphicFramePr>
            <a:graphicFrameLocks noChangeAspect="1"/>
          </p:cNvGraphicFramePr>
          <p:nvPr/>
        </p:nvGraphicFramePr>
        <p:xfrm>
          <a:off x="2708275" y="6149975"/>
          <a:ext cx="787400" cy="241300"/>
        </p:xfrm>
        <a:graphic>
          <a:graphicData uri="http://schemas.openxmlformats.org/presentationml/2006/ole">
            <mc:AlternateContent xmlns:mc="http://schemas.openxmlformats.org/markup-compatibility/2006">
              <mc:Choice xmlns:v="urn:schemas-microsoft-com:vml" Requires="v">
                <p:oleObj spid="_x0000_s32839" name="Équation" r:id="rId12" imgW="787797" imgH="241697" progId="Equation.3">
                  <p:embed/>
                </p:oleObj>
              </mc:Choice>
              <mc:Fallback>
                <p:oleObj name="Équation" r:id="rId12" imgW="787797" imgH="241697" progId="Equation.3">
                  <p:embed/>
                  <p:pic>
                    <p:nvPicPr>
                      <p:cNvPr id="0" name="Object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08275" y="6149975"/>
                        <a:ext cx="787400" cy="241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32780" name="Group 22"/>
          <p:cNvGrpSpPr>
            <a:grpSpLocks/>
          </p:cNvGrpSpPr>
          <p:nvPr/>
        </p:nvGrpSpPr>
        <p:grpSpPr bwMode="auto">
          <a:xfrm>
            <a:off x="1676400" y="3048000"/>
            <a:ext cx="2057400" cy="609600"/>
            <a:chOff x="1056" y="1920"/>
            <a:chExt cx="1296" cy="384"/>
          </a:xfrm>
        </p:grpSpPr>
        <p:graphicFrame>
          <p:nvGraphicFramePr>
            <p:cNvPr id="32774" name="Object 6"/>
            <p:cNvGraphicFramePr>
              <a:graphicFrameLocks noChangeAspect="1"/>
            </p:cNvGraphicFramePr>
            <p:nvPr/>
          </p:nvGraphicFramePr>
          <p:xfrm>
            <a:off x="1163" y="1938"/>
            <a:ext cx="1088" cy="360"/>
          </p:xfrm>
          <a:graphic>
            <a:graphicData uri="http://schemas.openxmlformats.org/presentationml/2006/ole">
              <mc:AlternateContent xmlns:mc="http://schemas.openxmlformats.org/markup-compatibility/2006">
                <mc:Choice xmlns:v="urn:schemas-microsoft-com:vml" Requires="v">
                  <p:oleObj spid="_x0000_s32840" name="Équation" r:id="rId14" imgW="1727596" imgH="571897" progId="Equation.3">
                    <p:embed/>
                  </p:oleObj>
                </mc:Choice>
                <mc:Fallback>
                  <p:oleObj name="Équation" r:id="rId14" imgW="1727596" imgH="571897" progId="Equation.3">
                    <p:embed/>
                    <p:pic>
                      <p:nvPicPr>
                        <p:cNvPr id="0" name="Object 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63" y="1938"/>
                          <a:ext cx="1088" cy="36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2783" name="Rectangle 21"/>
            <p:cNvSpPr>
              <a:spLocks noChangeArrowheads="1"/>
            </p:cNvSpPr>
            <p:nvPr/>
          </p:nvSpPr>
          <p:spPr bwMode="auto">
            <a:xfrm>
              <a:off x="1056" y="1920"/>
              <a:ext cx="1296" cy="384"/>
            </a:xfrm>
            <a:prstGeom prst="rect">
              <a:avLst/>
            </a:prstGeom>
            <a:noFill/>
            <a:ln w="127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p>
          </p:txBody>
        </p:sp>
      </p:grpSp>
      <p:grpSp>
        <p:nvGrpSpPr>
          <p:cNvPr id="32781" name="Group 24"/>
          <p:cNvGrpSpPr>
            <a:grpSpLocks/>
          </p:cNvGrpSpPr>
          <p:nvPr/>
        </p:nvGrpSpPr>
        <p:grpSpPr bwMode="auto">
          <a:xfrm>
            <a:off x="1066800" y="5257800"/>
            <a:ext cx="3962400" cy="762000"/>
            <a:chOff x="672" y="3312"/>
            <a:chExt cx="2496" cy="480"/>
          </a:xfrm>
        </p:grpSpPr>
        <p:graphicFrame>
          <p:nvGraphicFramePr>
            <p:cNvPr id="32773" name="Object 5"/>
            <p:cNvGraphicFramePr>
              <a:graphicFrameLocks noChangeAspect="1"/>
            </p:cNvGraphicFramePr>
            <p:nvPr/>
          </p:nvGraphicFramePr>
          <p:xfrm>
            <a:off x="773" y="3354"/>
            <a:ext cx="2272" cy="384"/>
          </p:xfrm>
          <a:graphic>
            <a:graphicData uri="http://schemas.openxmlformats.org/presentationml/2006/ole">
              <mc:AlternateContent xmlns:mc="http://schemas.openxmlformats.org/markup-compatibility/2006">
                <mc:Choice xmlns:v="urn:schemas-microsoft-com:vml" Requires="v">
                  <p:oleObj spid="_x0000_s32841" name="Équation" r:id="rId16" imgW="3607196" imgH="609997" progId="Equation.3">
                    <p:embed/>
                  </p:oleObj>
                </mc:Choice>
                <mc:Fallback>
                  <p:oleObj name="Équation" r:id="rId16" imgW="3607196" imgH="609997" progId="Equation.3">
                    <p:embed/>
                    <p:pic>
                      <p:nvPicPr>
                        <p:cNvPr id="0" name="Object 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73" y="3354"/>
                          <a:ext cx="2272" cy="38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2782" name="Rectangle 23"/>
            <p:cNvSpPr>
              <a:spLocks noChangeArrowheads="1"/>
            </p:cNvSpPr>
            <p:nvPr/>
          </p:nvSpPr>
          <p:spPr bwMode="auto">
            <a:xfrm>
              <a:off x="672" y="3312"/>
              <a:ext cx="2496" cy="480"/>
            </a:xfrm>
            <a:prstGeom prst="rect">
              <a:avLst/>
            </a:prstGeom>
            <a:noFill/>
            <a:ln w="127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Espace réservé du numéro de diapositive 3"/>
          <p:cNvSpPr>
            <a:spLocks noGrp="1"/>
          </p:cNvSpPr>
          <p:nvPr>
            <p:ph type="sldNum" sz="quarter" idx="12"/>
          </p:nvPr>
        </p:nvSpPr>
        <p:spPr/>
        <p:txBody>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fld id="{4E9051E0-55A0-3245-99A8-0754D42E8ED9}" type="slidenum">
              <a:rPr lang="fr-FR" b="0">
                <a:latin typeface="Arial" charset="0"/>
              </a:rPr>
              <a:pPr eaLnBrk="1" hangingPunct="1"/>
              <a:t>11</a:t>
            </a:fld>
            <a:endParaRPr lang="fr-FR" b="0">
              <a:latin typeface="Arial" charset="0"/>
            </a:endParaRPr>
          </a:p>
        </p:txBody>
      </p:sp>
      <p:sp>
        <p:nvSpPr>
          <p:cNvPr id="34819" name="Text Box 4"/>
          <p:cNvSpPr txBox="1">
            <a:spLocks noChangeArrowheads="1"/>
          </p:cNvSpPr>
          <p:nvPr/>
        </p:nvSpPr>
        <p:spPr bwMode="auto">
          <a:xfrm>
            <a:off x="228600" y="419100"/>
            <a:ext cx="6372225" cy="796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174625" indent="-174625"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r>
              <a:rPr lang="fr-FR"/>
              <a:t>5. Bilan détaillé des courants circulant dans le transistor.</a:t>
            </a:r>
          </a:p>
          <a:p>
            <a:pPr eaLnBrk="1" hangingPunct="1"/>
            <a:endParaRPr lang="fr-FR"/>
          </a:p>
          <a:p>
            <a:pPr eaLnBrk="1" hangingPunct="1"/>
            <a:endParaRPr lang="fr-FR"/>
          </a:p>
          <a:p>
            <a:pPr eaLnBrk="1" hangingPunct="1"/>
            <a:endParaRPr lang="fr-FR"/>
          </a:p>
          <a:p>
            <a:pPr eaLnBrk="1" hangingPunct="1"/>
            <a:endParaRPr lang="fr-FR"/>
          </a:p>
          <a:p>
            <a:pPr eaLnBrk="1" hangingPunct="1"/>
            <a:endParaRPr lang="fr-FR"/>
          </a:p>
          <a:p>
            <a:pPr eaLnBrk="1" hangingPunct="1"/>
            <a:endParaRPr lang="fr-FR"/>
          </a:p>
          <a:p>
            <a:pPr eaLnBrk="1" hangingPunct="1"/>
            <a:endParaRPr lang="fr-FR"/>
          </a:p>
          <a:p>
            <a:pPr eaLnBrk="1" hangingPunct="1"/>
            <a:endParaRPr lang="fr-FR"/>
          </a:p>
          <a:p>
            <a:pPr eaLnBrk="1" hangingPunct="1"/>
            <a:endParaRPr lang="fr-FR"/>
          </a:p>
          <a:p>
            <a:pPr eaLnBrk="1" hangingPunct="1"/>
            <a:endParaRPr lang="fr-FR"/>
          </a:p>
          <a:p>
            <a:pPr eaLnBrk="1" hangingPunct="1"/>
            <a:endParaRPr lang="fr-FR"/>
          </a:p>
          <a:p>
            <a:pPr eaLnBrk="1" hangingPunct="1"/>
            <a:endParaRPr lang="fr-FR"/>
          </a:p>
          <a:p>
            <a:pPr eaLnBrk="1" hangingPunct="1"/>
            <a:endParaRPr lang="fr-FR"/>
          </a:p>
          <a:p>
            <a:pPr eaLnBrk="1" hangingPunct="1"/>
            <a:endParaRPr lang="fr-FR"/>
          </a:p>
          <a:p>
            <a:pPr eaLnBrk="1" hangingPunct="1"/>
            <a:r>
              <a:rPr lang="fr-FR"/>
              <a:t>a) Courant d</a:t>
            </a:r>
            <a:r>
              <a:rPr lang="ja-JP" altLang="fr-FR"/>
              <a:t>’</a:t>
            </a:r>
            <a:r>
              <a:rPr lang="fr-FR"/>
              <a:t>émetteur</a:t>
            </a:r>
          </a:p>
          <a:p>
            <a:pPr eaLnBrk="1" hangingPunct="1">
              <a:buFontTx/>
              <a:buChar char="•"/>
            </a:pPr>
            <a:r>
              <a:rPr lang="fr-FR"/>
              <a:t>Courant d</a:t>
            </a:r>
            <a:r>
              <a:rPr lang="ja-JP" altLang="fr-FR"/>
              <a:t>’</a:t>
            </a:r>
            <a:r>
              <a:rPr lang="fr-FR"/>
              <a:t>électrons entrant dans l</a:t>
            </a:r>
            <a:r>
              <a:rPr lang="ja-JP" altLang="fr-FR"/>
              <a:t>’</a:t>
            </a:r>
            <a:r>
              <a:rPr lang="fr-FR"/>
              <a:t>émetteur (I</a:t>
            </a:r>
            <a:r>
              <a:rPr lang="fr-FR" baseline="-25000"/>
              <a:t>nE</a:t>
            </a:r>
            <a:r>
              <a:rPr lang="fr-FR"/>
              <a:t>)</a:t>
            </a:r>
          </a:p>
          <a:p>
            <a:pPr eaLnBrk="1" hangingPunct="1">
              <a:buFontTx/>
              <a:buChar char="•"/>
            </a:pPr>
            <a:r>
              <a:rPr lang="fr-FR"/>
              <a:t>Courant de trous venant de la base et sortant de l</a:t>
            </a:r>
            <a:r>
              <a:rPr lang="ja-JP" altLang="fr-FR"/>
              <a:t>’</a:t>
            </a:r>
            <a:r>
              <a:rPr lang="fr-FR"/>
              <a:t>émetteur (I</a:t>
            </a:r>
            <a:r>
              <a:rPr lang="fr-FR" baseline="-25000"/>
              <a:t>pE</a:t>
            </a:r>
            <a:r>
              <a:rPr lang="fr-FR"/>
              <a:t>)</a:t>
            </a:r>
          </a:p>
          <a:p>
            <a:pPr eaLnBrk="1" hangingPunct="1">
              <a:buFontTx/>
              <a:buChar char="•"/>
            </a:pPr>
            <a:endParaRPr lang="fr-FR"/>
          </a:p>
          <a:p>
            <a:pPr eaLnBrk="1" hangingPunct="1"/>
            <a:r>
              <a:rPr lang="fr-FR"/>
              <a:t>b) Courant de collecteur</a:t>
            </a:r>
          </a:p>
          <a:p>
            <a:pPr eaLnBrk="1" hangingPunct="1">
              <a:buFontTx/>
              <a:buChar char="•"/>
            </a:pPr>
            <a:r>
              <a:rPr lang="fr-FR"/>
              <a:t>Courant d</a:t>
            </a:r>
            <a:r>
              <a:rPr lang="ja-JP" altLang="fr-FR"/>
              <a:t>’</a:t>
            </a:r>
            <a:r>
              <a:rPr lang="fr-FR"/>
              <a:t>électrons venant de l</a:t>
            </a:r>
            <a:r>
              <a:rPr lang="ja-JP" altLang="fr-FR"/>
              <a:t>’</a:t>
            </a:r>
            <a:r>
              <a:rPr lang="fr-FR"/>
              <a:t>émetteur (BI</a:t>
            </a:r>
            <a:r>
              <a:rPr lang="fr-FR" baseline="-25000"/>
              <a:t>nE</a:t>
            </a:r>
            <a:r>
              <a:rPr lang="fr-FR"/>
              <a:t>)</a:t>
            </a:r>
          </a:p>
          <a:p>
            <a:pPr eaLnBrk="1" hangingPunct="1">
              <a:buFontTx/>
              <a:buChar char="•"/>
            </a:pPr>
            <a:r>
              <a:rPr lang="fr-FR"/>
              <a:t>Courant de fuite de la jonction base collecteur (complètement négligeable (I</a:t>
            </a:r>
            <a:r>
              <a:rPr lang="fr-FR" baseline="-25000"/>
              <a:t>CB0</a:t>
            </a:r>
            <a:r>
              <a:rPr lang="fr-FR"/>
              <a:t>)</a:t>
            </a:r>
          </a:p>
          <a:p>
            <a:pPr eaLnBrk="1" hangingPunct="1">
              <a:buFontTx/>
              <a:buChar char="•"/>
            </a:pPr>
            <a:r>
              <a:rPr lang="fr-FR"/>
              <a:t>Courant de multiplication du à l</a:t>
            </a:r>
            <a:r>
              <a:rPr lang="ja-JP" altLang="fr-FR"/>
              <a:t>’</a:t>
            </a:r>
            <a:r>
              <a:rPr lang="fr-FR"/>
              <a:t>avalanche (fortes tensions) ((M-1)BI</a:t>
            </a:r>
            <a:r>
              <a:rPr lang="fr-FR" baseline="-25000"/>
              <a:t>nE</a:t>
            </a:r>
            <a:r>
              <a:rPr lang="fr-FR"/>
              <a:t>)</a:t>
            </a:r>
          </a:p>
          <a:p>
            <a:pPr eaLnBrk="1" hangingPunct="1"/>
            <a:r>
              <a:rPr lang="fr-FR"/>
              <a:t>I</a:t>
            </a:r>
            <a:r>
              <a:rPr lang="fr-FR" baseline="-25000"/>
              <a:t>B</a:t>
            </a:r>
            <a:r>
              <a:rPr lang="fr-FR"/>
              <a:t> contient des contributions au courant en sens opposé.</a:t>
            </a:r>
          </a:p>
          <a:p>
            <a:pPr eaLnBrk="1" hangingPunct="1">
              <a:buFontTx/>
              <a:buChar char="•"/>
            </a:pPr>
            <a:endParaRPr lang="fr-FR"/>
          </a:p>
          <a:p>
            <a:pPr eaLnBrk="1" hangingPunct="1"/>
            <a:r>
              <a:rPr lang="fr-FR"/>
              <a:t>c) Courant de base</a:t>
            </a:r>
          </a:p>
          <a:p>
            <a:pPr eaLnBrk="1" hangingPunct="1">
              <a:buFontTx/>
              <a:buChar char="•"/>
            </a:pPr>
            <a:r>
              <a:rPr lang="fr-FR"/>
              <a:t>Courant de trous de le jonction base émetteur (I</a:t>
            </a:r>
            <a:r>
              <a:rPr lang="fr-FR" baseline="-25000"/>
              <a:t>pE</a:t>
            </a:r>
            <a:r>
              <a:rPr lang="fr-FR"/>
              <a:t>)</a:t>
            </a:r>
          </a:p>
          <a:p>
            <a:pPr eaLnBrk="1" hangingPunct="1">
              <a:buFontTx/>
              <a:buChar char="•"/>
            </a:pPr>
            <a:r>
              <a:rPr lang="fr-FR"/>
              <a:t>Courant de recombinaison dans la base (I</a:t>
            </a:r>
            <a:r>
              <a:rPr lang="fr-FR" baseline="-25000"/>
              <a:t>BRec</a:t>
            </a:r>
            <a:r>
              <a:rPr lang="fr-FR"/>
              <a:t>)</a:t>
            </a:r>
          </a:p>
          <a:p>
            <a:pPr eaLnBrk="1" hangingPunct="1">
              <a:buFontTx/>
              <a:buChar char="•"/>
            </a:pPr>
            <a:r>
              <a:rPr lang="fr-FR"/>
              <a:t>Courant de fuite de la jonction base collecteur (trous) (I</a:t>
            </a:r>
            <a:r>
              <a:rPr lang="fr-FR" baseline="-25000"/>
              <a:t>CB0</a:t>
            </a:r>
            <a:r>
              <a:rPr lang="fr-FR"/>
              <a:t>)</a:t>
            </a:r>
          </a:p>
          <a:p>
            <a:pPr eaLnBrk="1" hangingPunct="1">
              <a:buFontTx/>
              <a:buChar char="•"/>
            </a:pPr>
            <a:r>
              <a:rPr lang="fr-FR"/>
              <a:t>Courant de trous du à la multiplication par l</a:t>
            </a:r>
            <a:r>
              <a:rPr lang="ja-JP" altLang="fr-FR"/>
              <a:t>’</a:t>
            </a:r>
            <a:r>
              <a:rPr lang="fr-FR"/>
              <a:t>avalanche.</a:t>
            </a:r>
          </a:p>
          <a:p>
            <a:pPr eaLnBrk="1" hangingPunct="1">
              <a:buFontTx/>
              <a:buChar char="•"/>
            </a:pPr>
            <a:endParaRPr lang="fr-FR"/>
          </a:p>
          <a:p>
            <a:pPr eaLnBrk="1" hangingPunct="1"/>
            <a:r>
              <a:rPr lang="fr-FR"/>
              <a:t>d) Bilan</a:t>
            </a:r>
          </a:p>
          <a:p>
            <a:pPr eaLnBrk="1" hangingPunct="1">
              <a:buFontTx/>
              <a:buChar char="•"/>
            </a:pPr>
            <a:r>
              <a:rPr lang="fr-FR"/>
              <a:t>I</a:t>
            </a:r>
            <a:r>
              <a:rPr lang="fr-FR" baseline="-25000"/>
              <a:t>E</a:t>
            </a:r>
            <a:r>
              <a:rPr lang="fr-FR"/>
              <a:t> = I</a:t>
            </a:r>
            <a:r>
              <a:rPr lang="fr-FR" baseline="-25000"/>
              <a:t>nE</a:t>
            </a:r>
            <a:r>
              <a:rPr lang="fr-FR"/>
              <a:t> + I</a:t>
            </a:r>
            <a:r>
              <a:rPr lang="fr-FR" baseline="-25000"/>
              <a:t>pE</a:t>
            </a:r>
            <a:r>
              <a:rPr lang="fr-FR"/>
              <a:t>,</a:t>
            </a:r>
          </a:p>
          <a:p>
            <a:pPr eaLnBrk="1" hangingPunct="1">
              <a:buFontTx/>
              <a:buChar char="•"/>
            </a:pPr>
            <a:r>
              <a:rPr lang="fr-FR"/>
              <a:t>I</a:t>
            </a:r>
            <a:r>
              <a:rPr lang="fr-FR" baseline="-25000"/>
              <a:t>C</a:t>
            </a:r>
            <a:r>
              <a:rPr lang="fr-FR"/>
              <a:t> = MBI</a:t>
            </a:r>
            <a:r>
              <a:rPr lang="fr-FR" baseline="-25000"/>
              <a:t>nE</a:t>
            </a:r>
            <a:r>
              <a:rPr lang="fr-FR"/>
              <a:t> + I</a:t>
            </a:r>
            <a:r>
              <a:rPr lang="fr-FR" baseline="-25000"/>
              <a:t>CB0</a:t>
            </a:r>
            <a:r>
              <a:rPr lang="fr-FR"/>
              <a:t> = </a:t>
            </a:r>
            <a:r>
              <a:rPr lang="fr-FR">
                <a:sym typeface="Symbol" charset="0"/>
              </a:rPr>
              <a:t>I</a:t>
            </a:r>
            <a:r>
              <a:rPr lang="fr-FR" baseline="-25000">
                <a:sym typeface="Symbol" charset="0"/>
              </a:rPr>
              <a:t>E</a:t>
            </a:r>
            <a:r>
              <a:rPr lang="fr-FR">
                <a:sym typeface="Symbol" charset="0"/>
              </a:rPr>
              <a:t> </a:t>
            </a:r>
            <a:r>
              <a:rPr lang="fr-FR"/>
              <a:t>+ I</a:t>
            </a:r>
            <a:r>
              <a:rPr lang="fr-FR" baseline="-25000"/>
              <a:t>CB0</a:t>
            </a:r>
            <a:r>
              <a:rPr lang="fr-FR"/>
              <a:t>,</a:t>
            </a:r>
          </a:p>
          <a:p>
            <a:pPr eaLnBrk="1" hangingPunct="1">
              <a:buFontTx/>
              <a:buChar char="•"/>
            </a:pPr>
            <a:r>
              <a:rPr lang="fr-FR"/>
              <a:t>I</a:t>
            </a:r>
            <a:r>
              <a:rPr lang="fr-FR" baseline="-25000"/>
              <a:t>B</a:t>
            </a:r>
            <a:r>
              <a:rPr lang="fr-FR"/>
              <a:t> = I</a:t>
            </a:r>
            <a:r>
              <a:rPr lang="fr-FR" baseline="-25000"/>
              <a:t>pE</a:t>
            </a:r>
            <a:r>
              <a:rPr lang="fr-FR"/>
              <a:t> +I</a:t>
            </a:r>
            <a:r>
              <a:rPr lang="fr-FR" baseline="-25000"/>
              <a:t>Brec</a:t>
            </a:r>
            <a:r>
              <a:rPr lang="fr-FR"/>
              <a:t> - (M-1)BI</a:t>
            </a:r>
            <a:r>
              <a:rPr lang="fr-FR" baseline="-25000"/>
              <a:t>nE</a:t>
            </a:r>
            <a:r>
              <a:rPr lang="fr-FR"/>
              <a:t> - I</a:t>
            </a:r>
            <a:r>
              <a:rPr lang="fr-FR" baseline="-25000"/>
              <a:t>CB0</a:t>
            </a:r>
          </a:p>
        </p:txBody>
      </p:sp>
      <p:grpSp>
        <p:nvGrpSpPr>
          <p:cNvPr id="34820" name="Group 62"/>
          <p:cNvGrpSpPr>
            <a:grpSpLocks/>
          </p:cNvGrpSpPr>
          <p:nvPr/>
        </p:nvGrpSpPr>
        <p:grpSpPr bwMode="auto">
          <a:xfrm>
            <a:off x="838200" y="800100"/>
            <a:ext cx="4876800" cy="2682875"/>
            <a:chOff x="672" y="3168"/>
            <a:chExt cx="3072" cy="1690"/>
          </a:xfrm>
        </p:grpSpPr>
        <p:sp>
          <p:nvSpPr>
            <p:cNvPr id="34821" name="Line 63"/>
            <p:cNvSpPr>
              <a:spLocks noChangeShapeType="1"/>
            </p:cNvSpPr>
            <p:nvPr/>
          </p:nvSpPr>
          <p:spPr bwMode="auto">
            <a:xfrm>
              <a:off x="816" y="3418"/>
              <a:ext cx="244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34822" name="Line 64"/>
            <p:cNvSpPr>
              <a:spLocks noChangeShapeType="1"/>
            </p:cNvSpPr>
            <p:nvPr/>
          </p:nvSpPr>
          <p:spPr bwMode="auto">
            <a:xfrm>
              <a:off x="816" y="4186"/>
              <a:ext cx="624"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34823" name="Line 65"/>
            <p:cNvSpPr>
              <a:spLocks noChangeShapeType="1"/>
            </p:cNvSpPr>
            <p:nvPr/>
          </p:nvSpPr>
          <p:spPr bwMode="auto">
            <a:xfrm>
              <a:off x="2208" y="4138"/>
              <a:ext cx="1056"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34824" name="Arc 66"/>
            <p:cNvSpPr>
              <a:spLocks/>
            </p:cNvSpPr>
            <p:nvPr/>
          </p:nvSpPr>
          <p:spPr bwMode="auto">
            <a:xfrm>
              <a:off x="1440" y="4186"/>
              <a:ext cx="144" cy="144"/>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p>
          </p:txBody>
        </p:sp>
        <p:sp>
          <p:nvSpPr>
            <p:cNvPr id="34825" name="Arc 67"/>
            <p:cNvSpPr>
              <a:spLocks/>
            </p:cNvSpPr>
            <p:nvPr/>
          </p:nvSpPr>
          <p:spPr bwMode="auto">
            <a:xfrm flipH="1">
              <a:off x="2064" y="4138"/>
              <a:ext cx="144" cy="144"/>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p>
          </p:txBody>
        </p:sp>
        <p:sp>
          <p:nvSpPr>
            <p:cNvPr id="34826" name="Line 68"/>
            <p:cNvSpPr>
              <a:spLocks noChangeShapeType="1"/>
            </p:cNvSpPr>
            <p:nvPr/>
          </p:nvSpPr>
          <p:spPr bwMode="auto">
            <a:xfrm>
              <a:off x="1584" y="4330"/>
              <a:ext cx="0" cy="528"/>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34827" name="Line 69"/>
            <p:cNvSpPr>
              <a:spLocks noChangeShapeType="1"/>
            </p:cNvSpPr>
            <p:nvPr/>
          </p:nvSpPr>
          <p:spPr bwMode="auto">
            <a:xfrm>
              <a:off x="2064" y="4282"/>
              <a:ext cx="0" cy="576"/>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34828" name="Line 70"/>
            <p:cNvSpPr>
              <a:spLocks noChangeShapeType="1"/>
            </p:cNvSpPr>
            <p:nvPr/>
          </p:nvSpPr>
          <p:spPr bwMode="auto">
            <a:xfrm>
              <a:off x="1584" y="4762"/>
              <a:ext cx="48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34829" name="AutoShape 71"/>
            <p:cNvSpPr>
              <a:spLocks noChangeArrowheads="1"/>
            </p:cNvSpPr>
            <p:nvPr/>
          </p:nvSpPr>
          <p:spPr bwMode="auto">
            <a:xfrm rot="-5400000">
              <a:off x="528" y="3754"/>
              <a:ext cx="768" cy="96"/>
            </a:xfrm>
            <a:prstGeom prst="triangle">
              <a:avLst>
                <a:gd name="adj" fmla="val 50000"/>
              </a:avLst>
            </a:prstGeom>
            <a:solidFill>
              <a:schemeClr val="accent1"/>
            </a:solidFill>
            <a:ln w="12700">
              <a:solidFill>
                <a:schemeClr val="tx1"/>
              </a:solidFill>
              <a:miter lim="800000"/>
              <a:headEnd/>
              <a:tailEnd/>
            </a:ln>
          </p:spPr>
          <p:txBody>
            <a:bodyPr wrap="none" anchor="ctr"/>
            <a:lstStyle/>
            <a:p>
              <a:endParaRPr lang="en-GB"/>
            </a:p>
          </p:txBody>
        </p:sp>
        <p:sp>
          <p:nvSpPr>
            <p:cNvPr id="34830" name="AutoShape 72"/>
            <p:cNvSpPr>
              <a:spLocks noChangeArrowheads="1"/>
            </p:cNvSpPr>
            <p:nvPr/>
          </p:nvSpPr>
          <p:spPr bwMode="auto">
            <a:xfrm rot="-5400000">
              <a:off x="936" y="3682"/>
              <a:ext cx="624" cy="96"/>
            </a:xfrm>
            <a:prstGeom prst="triangle">
              <a:avLst>
                <a:gd name="adj" fmla="val 50000"/>
              </a:avLst>
            </a:prstGeom>
            <a:solidFill>
              <a:schemeClr val="accent1"/>
            </a:solidFill>
            <a:ln w="12700">
              <a:solidFill>
                <a:schemeClr val="tx1"/>
              </a:solidFill>
              <a:miter lim="800000"/>
              <a:headEnd/>
              <a:tailEnd/>
            </a:ln>
          </p:spPr>
          <p:txBody>
            <a:bodyPr wrap="none" anchor="ctr"/>
            <a:lstStyle/>
            <a:p>
              <a:endParaRPr lang="en-GB"/>
            </a:p>
          </p:txBody>
        </p:sp>
        <p:sp>
          <p:nvSpPr>
            <p:cNvPr id="34831" name="AutoShape 73"/>
            <p:cNvSpPr>
              <a:spLocks noChangeArrowheads="1"/>
            </p:cNvSpPr>
            <p:nvPr/>
          </p:nvSpPr>
          <p:spPr bwMode="auto">
            <a:xfrm rot="-5400000">
              <a:off x="1176" y="4066"/>
              <a:ext cx="144" cy="96"/>
            </a:xfrm>
            <a:prstGeom prst="triangle">
              <a:avLst>
                <a:gd name="adj" fmla="val 50000"/>
              </a:avLst>
            </a:prstGeom>
            <a:solidFill>
              <a:schemeClr val="accent1"/>
            </a:solidFill>
            <a:ln w="12700">
              <a:solidFill>
                <a:schemeClr val="tx1"/>
              </a:solidFill>
              <a:miter lim="800000"/>
              <a:headEnd/>
              <a:tailEnd/>
            </a:ln>
          </p:spPr>
          <p:txBody>
            <a:bodyPr wrap="none" anchor="ctr"/>
            <a:lstStyle/>
            <a:p>
              <a:endParaRPr lang="en-GB"/>
            </a:p>
          </p:txBody>
        </p:sp>
        <p:sp>
          <p:nvSpPr>
            <p:cNvPr id="34832" name="Line 74"/>
            <p:cNvSpPr>
              <a:spLocks noChangeShapeType="1"/>
            </p:cNvSpPr>
            <p:nvPr/>
          </p:nvSpPr>
          <p:spPr bwMode="auto">
            <a:xfrm>
              <a:off x="1296" y="4042"/>
              <a:ext cx="19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34833" name="Arc 75"/>
            <p:cNvSpPr>
              <a:spLocks/>
            </p:cNvSpPr>
            <p:nvPr/>
          </p:nvSpPr>
          <p:spPr bwMode="auto">
            <a:xfrm>
              <a:off x="1488" y="4042"/>
              <a:ext cx="288" cy="288"/>
            </a:xfrm>
            <a:custGeom>
              <a:avLst/>
              <a:gdLst>
                <a:gd name="T0" fmla="*/ 0 w 21600"/>
                <a:gd name="T1" fmla="*/ 0 h 21600"/>
                <a:gd name="T2" fmla="*/ 4 w 21600"/>
                <a:gd name="T3" fmla="*/ 4 h 21600"/>
                <a:gd name="T4" fmla="*/ 0 w 21600"/>
                <a:gd name="T5" fmla="*/ 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p>
          </p:txBody>
        </p:sp>
        <p:sp>
          <p:nvSpPr>
            <p:cNvPr id="34834" name="Line 76"/>
            <p:cNvSpPr>
              <a:spLocks noChangeShapeType="1"/>
            </p:cNvSpPr>
            <p:nvPr/>
          </p:nvSpPr>
          <p:spPr bwMode="auto">
            <a:xfrm>
              <a:off x="1776" y="4330"/>
              <a:ext cx="0"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34835" name="AutoShape 77"/>
            <p:cNvSpPr>
              <a:spLocks noChangeArrowheads="1"/>
            </p:cNvSpPr>
            <p:nvPr/>
          </p:nvSpPr>
          <p:spPr bwMode="auto">
            <a:xfrm>
              <a:off x="1584" y="4378"/>
              <a:ext cx="192" cy="96"/>
            </a:xfrm>
            <a:prstGeom prst="triangle">
              <a:avLst>
                <a:gd name="adj" fmla="val 50000"/>
              </a:avLst>
            </a:prstGeom>
            <a:solidFill>
              <a:schemeClr val="accent1"/>
            </a:solidFill>
            <a:ln w="12700">
              <a:solidFill>
                <a:schemeClr val="tx1"/>
              </a:solidFill>
              <a:miter lim="800000"/>
              <a:headEnd/>
              <a:tailEnd/>
            </a:ln>
          </p:spPr>
          <p:txBody>
            <a:bodyPr wrap="none" anchor="ctr"/>
            <a:lstStyle/>
            <a:p>
              <a:endParaRPr lang="en-GB"/>
            </a:p>
          </p:txBody>
        </p:sp>
        <p:sp>
          <p:nvSpPr>
            <p:cNvPr id="34836" name="AutoShape 78"/>
            <p:cNvSpPr>
              <a:spLocks noChangeArrowheads="1"/>
            </p:cNvSpPr>
            <p:nvPr/>
          </p:nvSpPr>
          <p:spPr bwMode="auto">
            <a:xfrm>
              <a:off x="1776" y="4378"/>
              <a:ext cx="144" cy="96"/>
            </a:xfrm>
            <a:prstGeom prst="triangle">
              <a:avLst>
                <a:gd name="adj" fmla="val 50000"/>
              </a:avLst>
            </a:prstGeom>
            <a:solidFill>
              <a:schemeClr val="accent1"/>
            </a:solidFill>
            <a:ln w="12700">
              <a:solidFill>
                <a:schemeClr val="tx1"/>
              </a:solidFill>
              <a:miter lim="800000"/>
              <a:headEnd/>
              <a:tailEnd/>
            </a:ln>
          </p:spPr>
          <p:txBody>
            <a:bodyPr wrap="none" anchor="ctr"/>
            <a:lstStyle/>
            <a:p>
              <a:endParaRPr lang="en-GB"/>
            </a:p>
          </p:txBody>
        </p:sp>
        <p:sp>
          <p:nvSpPr>
            <p:cNvPr id="34837" name="AutoShape 79"/>
            <p:cNvSpPr>
              <a:spLocks noChangeArrowheads="1"/>
            </p:cNvSpPr>
            <p:nvPr/>
          </p:nvSpPr>
          <p:spPr bwMode="auto">
            <a:xfrm flipV="1">
              <a:off x="1920" y="4474"/>
              <a:ext cx="96" cy="96"/>
            </a:xfrm>
            <a:prstGeom prst="triangle">
              <a:avLst>
                <a:gd name="adj" fmla="val 50000"/>
              </a:avLst>
            </a:prstGeom>
            <a:solidFill>
              <a:schemeClr val="accent1"/>
            </a:solidFill>
            <a:ln w="12700">
              <a:solidFill>
                <a:schemeClr val="tx1"/>
              </a:solidFill>
              <a:miter lim="800000"/>
              <a:headEnd/>
              <a:tailEnd/>
            </a:ln>
          </p:spPr>
          <p:txBody>
            <a:bodyPr wrap="none" anchor="ctr"/>
            <a:lstStyle/>
            <a:p>
              <a:endParaRPr lang="en-GB"/>
            </a:p>
          </p:txBody>
        </p:sp>
        <p:sp>
          <p:nvSpPr>
            <p:cNvPr id="34838" name="AutoShape 80"/>
            <p:cNvSpPr>
              <a:spLocks noChangeArrowheads="1"/>
            </p:cNvSpPr>
            <p:nvPr/>
          </p:nvSpPr>
          <p:spPr bwMode="auto">
            <a:xfrm flipV="1">
              <a:off x="2016" y="4474"/>
              <a:ext cx="48" cy="96"/>
            </a:xfrm>
            <a:prstGeom prst="triangle">
              <a:avLst>
                <a:gd name="adj" fmla="val 50000"/>
              </a:avLst>
            </a:prstGeom>
            <a:solidFill>
              <a:schemeClr val="accent1"/>
            </a:solidFill>
            <a:ln w="12700">
              <a:solidFill>
                <a:schemeClr val="tx1"/>
              </a:solidFill>
              <a:miter lim="800000"/>
              <a:headEnd/>
              <a:tailEnd/>
            </a:ln>
          </p:spPr>
          <p:txBody>
            <a:bodyPr wrap="none" anchor="ctr"/>
            <a:lstStyle/>
            <a:p>
              <a:endParaRPr lang="en-GB"/>
            </a:p>
          </p:txBody>
        </p:sp>
        <p:sp>
          <p:nvSpPr>
            <p:cNvPr id="34839" name="AutoShape 81"/>
            <p:cNvSpPr>
              <a:spLocks noChangeArrowheads="1"/>
            </p:cNvSpPr>
            <p:nvPr/>
          </p:nvSpPr>
          <p:spPr bwMode="auto">
            <a:xfrm rot="-5400000">
              <a:off x="2208" y="3658"/>
              <a:ext cx="576" cy="96"/>
            </a:xfrm>
            <a:prstGeom prst="triangle">
              <a:avLst>
                <a:gd name="adj" fmla="val 50000"/>
              </a:avLst>
            </a:prstGeom>
            <a:solidFill>
              <a:schemeClr val="accent1"/>
            </a:solidFill>
            <a:ln w="12700">
              <a:solidFill>
                <a:schemeClr val="tx1"/>
              </a:solidFill>
              <a:miter lim="800000"/>
              <a:headEnd/>
              <a:tailEnd/>
            </a:ln>
          </p:spPr>
          <p:txBody>
            <a:bodyPr wrap="none" anchor="ctr"/>
            <a:lstStyle/>
            <a:p>
              <a:endParaRPr lang="en-GB"/>
            </a:p>
          </p:txBody>
        </p:sp>
        <p:sp>
          <p:nvSpPr>
            <p:cNvPr id="34840" name="Arc 82"/>
            <p:cNvSpPr>
              <a:spLocks/>
            </p:cNvSpPr>
            <p:nvPr/>
          </p:nvSpPr>
          <p:spPr bwMode="auto">
            <a:xfrm flipH="1">
              <a:off x="2016" y="4090"/>
              <a:ext cx="144" cy="144"/>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p>
          </p:txBody>
        </p:sp>
        <p:sp>
          <p:nvSpPr>
            <p:cNvPr id="34841" name="Arc 83"/>
            <p:cNvSpPr>
              <a:spLocks/>
            </p:cNvSpPr>
            <p:nvPr/>
          </p:nvSpPr>
          <p:spPr bwMode="auto">
            <a:xfrm flipH="1">
              <a:off x="1920" y="4005"/>
              <a:ext cx="240" cy="277"/>
            </a:xfrm>
            <a:custGeom>
              <a:avLst/>
              <a:gdLst>
                <a:gd name="T0" fmla="*/ 0 w 21600"/>
                <a:gd name="T1" fmla="*/ 0 h 21600"/>
                <a:gd name="T2" fmla="*/ 3 w 21600"/>
                <a:gd name="T3" fmla="*/ 4 h 21600"/>
                <a:gd name="T4" fmla="*/ 0 w 21600"/>
                <a:gd name="T5" fmla="*/ 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p>
          </p:txBody>
        </p:sp>
        <p:sp>
          <p:nvSpPr>
            <p:cNvPr id="34842" name="Line 84"/>
            <p:cNvSpPr>
              <a:spLocks noChangeShapeType="1"/>
            </p:cNvSpPr>
            <p:nvPr/>
          </p:nvSpPr>
          <p:spPr bwMode="auto">
            <a:xfrm>
              <a:off x="2016" y="4234"/>
              <a:ext cx="0"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34843" name="Line 85"/>
            <p:cNvSpPr>
              <a:spLocks noChangeShapeType="1"/>
            </p:cNvSpPr>
            <p:nvPr/>
          </p:nvSpPr>
          <p:spPr bwMode="auto">
            <a:xfrm>
              <a:off x="1920" y="4282"/>
              <a:ext cx="0" cy="192"/>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34844" name="Line 86"/>
            <p:cNvSpPr>
              <a:spLocks noChangeShapeType="1"/>
            </p:cNvSpPr>
            <p:nvPr/>
          </p:nvSpPr>
          <p:spPr bwMode="auto">
            <a:xfrm>
              <a:off x="2496" y="3994"/>
              <a:ext cx="76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34845" name="Line 87"/>
            <p:cNvSpPr>
              <a:spLocks noChangeShapeType="1"/>
            </p:cNvSpPr>
            <p:nvPr/>
          </p:nvSpPr>
          <p:spPr bwMode="auto">
            <a:xfrm>
              <a:off x="2160" y="4090"/>
              <a:ext cx="1104"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34846" name="AutoShape 88"/>
            <p:cNvSpPr>
              <a:spLocks noChangeArrowheads="1"/>
            </p:cNvSpPr>
            <p:nvPr/>
          </p:nvSpPr>
          <p:spPr bwMode="auto">
            <a:xfrm rot="-5400000">
              <a:off x="2544" y="3706"/>
              <a:ext cx="672" cy="96"/>
            </a:xfrm>
            <a:prstGeom prst="triangle">
              <a:avLst>
                <a:gd name="adj" fmla="val 50000"/>
              </a:avLst>
            </a:prstGeom>
            <a:solidFill>
              <a:schemeClr val="accent1"/>
            </a:solidFill>
            <a:ln w="12700">
              <a:solidFill>
                <a:schemeClr val="tx1"/>
              </a:solidFill>
              <a:miter lim="800000"/>
              <a:headEnd/>
              <a:tailEnd/>
            </a:ln>
          </p:spPr>
          <p:txBody>
            <a:bodyPr wrap="none" anchor="ctr"/>
            <a:lstStyle/>
            <a:p>
              <a:endParaRPr lang="en-GB"/>
            </a:p>
          </p:txBody>
        </p:sp>
        <p:sp>
          <p:nvSpPr>
            <p:cNvPr id="34847" name="AutoShape 89"/>
            <p:cNvSpPr>
              <a:spLocks noChangeArrowheads="1"/>
            </p:cNvSpPr>
            <p:nvPr/>
          </p:nvSpPr>
          <p:spPr bwMode="auto">
            <a:xfrm rot="-5400000">
              <a:off x="2760" y="3730"/>
              <a:ext cx="720" cy="96"/>
            </a:xfrm>
            <a:prstGeom prst="triangle">
              <a:avLst>
                <a:gd name="adj" fmla="val 50000"/>
              </a:avLst>
            </a:prstGeom>
            <a:solidFill>
              <a:schemeClr val="accent1"/>
            </a:solidFill>
            <a:ln w="12700">
              <a:solidFill>
                <a:schemeClr val="tx1"/>
              </a:solidFill>
              <a:miter lim="800000"/>
              <a:headEnd/>
              <a:tailEnd/>
            </a:ln>
          </p:spPr>
          <p:txBody>
            <a:bodyPr wrap="none" anchor="ctr"/>
            <a:lstStyle/>
            <a:p>
              <a:endParaRPr lang="en-GB"/>
            </a:p>
          </p:txBody>
        </p:sp>
        <p:sp>
          <p:nvSpPr>
            <p:cNvPr id="34848" name="Text Box 90"/>
            <p:cNvSpPr txBox="1">
              <a:spLocks noChangeArrowheads="1"/>
            </p:cNvSpPr>
            <p:nvPr/>
          </p:nvSpPr>
          <p:spPr bwMode="auto">
            <a:xfrm>
              <a:off x="864" y="3168"/>
              <a:ext cx="768"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en-GB" sz="1000"/>
                <a:t>Emetteur</a:t>
              </a:r>
            </a:p>
          </p:txBody>
        </p:sp>
        <p:sp>
          <p:nvSpPr>
            <p:cNvPr id="34849" name="Text Box 91"/>
            <p:cNvSpPr txBox="1">
              <a:spLocks noChangeArrowheads="1"/>
            </p:cNvSpPr>
            <p:nvPr/>
          </p:nvSpPr>
          <p:spPr bwMode="auto">
            <a:xfrm>
              <a:off x="1632" y="3168"/>
              <a:ext cx="768"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en-GB" sz="1000"/>
                <a:t>Base</a:t>
              </a:r>
            </a:p>
          </p:txBody>
        </p:sp>
        <p:sp>
          <p:nvSpPr>
            <p:cNvPr id="34850" name="Text Box 92"/>
            <p:cNvSpPr txBox="1">
              <a:spLocks noChangeArrowheads="1"/>
            </p:cNvSpPr>
            <p:nvPr/>
          </p:nvSpPr>
          <p:spPr bwMode="auto">
            <a:xfrm>
              <a:off x="2544" y="3168"/>
              <a:ext cx="432"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en-GB" sz="1000"/>
                <a:t>ZCE BC</a:t>
              </a:r>
            </a:p>
          </p:txBody>
        </p:sp>
        <p:sp>
          <p:nvSpPr>
            <p:cNvPr id="34851" name="Text Box 93"/>
            <p:cNvSpPr txBox="1">
              <a:spLocks noChangeArrowheads="1"/>
            </p:cNvSpPr>
            <p:nvPr/>
          </p:nvSpPr>
          <p:spPr bwMode="auto">
            <a:xfrm>
              <a:off x="2928" y="3168"/>
              <a:ext cx="528"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en-GB" sz="1000"/>
                <a:t>Collecteur</a:t>
              </a:r>
            </a:p>
          </p:txBody>
        </p:sp>
        <p:sp>
          <p:nvSpPr>
            <p:cNvPr id="34852" name="Text Box 94"/>
            <p:cNvSpPr txBox="1">
              <a:spLocks noChangeArrowheads="1"/>
            </p:cNvSpPr>
            <p:nvPr/>
          </p:nvSpPr>
          <p:spPr bwMode="auto">
            <a:xfrm>
              <a:off x="672" y="3658"/>
              <a:ext cx="288"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en-GB" sz="1000"/>
                <a:t>I</a:t>
              </a:r>
              <a:r>
                <a:rPr lang="en-GB" sz="1000" baseline="-25000"/>
                <a:t>E</a:t>
              </a:r>
              <a:endParaRPr lang="en-GB" sz="1000"/>
            </a:p>
          </p:txBody>
        </p:sp>
        <p:sp>
          <p:nvSpPr>
            <p:cNvPr id="34853" name="Text Box 95"/>
            <p:cNvSpPr txBox="1">
              <a:spLocks noChangeArrowheads="1"/>
            </p:cNvSpPr>
            <p:nvPr/>
          </p:nvSpPr>
          <p:spPr bwMode="auto">
            <a:xfrm>
              <a:off x="1008" y="3610"/>
              <a:ext cx="288"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en-GB" sz="1000"/>
                <a:t>I</a:t>
              </a:r>
              <a:r>
                <a:rPr lang="en-GB" sz="1000" baseline="-25000"/>
                <a:t>nE</a:t>
              </a:r>
              <a:endParaRPr lang="en-GB" sz="1000"/>
            </a:p>
          </p:txBody>
        </p:sp>
        <p:sp>
          <p:nvSpPr>
            <p:cNvPr id="34854" name="Text Box 96"/>
            <p:cNvSpPr txBox="1">
              <a:spLocks noChangeArrowheads="1"/>
            </p:cNvSpPr>
            <p:nvPr/>
          </p:nvSpPr>
          <p:spPr bwMode="auto">
            <a:xfrm>
              <a:off x="1008" y="3984"/>
              <a:ext cx="288"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en-GB" sz="1000"/>
                <a:t>I</a:t>
              </a:r>
              <a:r>
                <a:rPr lang="en-GB" sz="1000" baseline="-25000"/>
                <a:t>pE</a:t>
              </a:r>
              <a:endParaRPr lang="en-GB" sz="1000"/>
            </a:p>
          </p:txBody>
        </p:sp>
        <p:sp>
          <p:nvSpPr>
            <p:cNvPr id="34855" name="Text Box 97"/>
            <p:cNvSpPr txBox="1">
              <a:spLocks noChangeArrowheads="1"/>
            </p:cNvSpPr>
            <p:nvPr/>
          </p:nvSpPr>
          <p:spPr bwMode="auto">
            <a:xfrm>
              <a:off x="2208" y="3562"/>
              <a:ext cx="288"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en-GB" sz="1000"/>
                <a:t>BI</a:t>
              </a:r>
              <a:r>
                <a:rPr lang="en-GB" sz="1000" baseline="-25000"/>
                <a:t>nE</a:t>
              </a:r>
              <a:endParaRPr lang="en-GB" sz="1000"/>
            </a:p>
          </p:txBody>
        </p:sp>
        <p:sp>
          <p:nvSpPr>
            <p:cNvPr id="34856" name="Text Box 98"/>
            <p:cNvSpPr txBox="1">
              <a:spLocks noChangeArrowheads="1"/>
            </p:cNvSpPr>
            <p:nvPr/>
          </p:nvSpPr>
          <p:spPr bwMode="auto">
            <a:xfrm>
              <a:off x="2544" y="3562"/>
              <a:ext cx="432"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en-GB" sz="1000"/>
                <a:t>MBI</a:t>
              </a:r>
              <a:r>
                <a:rPr lang="en-GB" sz="1000" baseline="-25000"/>
                <a:t>nE</a:t>
              </a:r>
              <a:endParaRPr lang="en-GB" sz="1000"/>
            </a:p>
          </p:txBody>
        </p:sp>
        <p:sp>
          <p:nvSpPr>
            <p:cNvPr id="34857" name="Text Box 99"/>
            <p:cNvSpPr txBox="1">
              <a:spLocks noChangeArrowheads="1"/>
            </p:cNvSpPr>
            <p:nvPr/>
          </p:nvSpPr>
          <p:spPr bwMode="auto">
            <a:xfrm>
              <a:off x="2928" y="3562"/>
              <a:ext cx="288"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en-GB" sz="1000"/>
                <a:t>I</a:t>
              </a:r>
              <a:r>
                <a:rPr lang="en-GB" sz="1000" baseline="-25000"/>
                <a:t>C</a:t>
              </a:r>
              <a:endParaRPr lang="en-GB" sz="1000"/>
            </a:p>
          </p:txBody>
        </p:sp>
        <p:sp>
          <p:nvSpPr>
            <p:cNvPr id="34858" name="Text Box 100"/>
            <p:cNvSpPr txBox="1">
              <a:spLocks noChangeArrowheads="1"/>
            </p:cNvSpPr>
            <p:nvPr/>
          </p:nvSpPr>
          <p:spPr bwMode="auto">
            <a:xfrm>
              <a:off x="2448" y="4138"/>
              <a:ext cx="288"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en-GB" sz="1000"/>
                <a:t>I</a:t>
              </a:r>
              <a:r>
                <a:rPr lang="en-GB" sz="1000" baseline="-25000"/>
                <a:t>CB0</a:t>
              </a:r>
              <a:endParaRPr lang="en-GB" sz="1000"/>
            </a:p>
          </p:txBody>
        </p:sp>
        <p:sp>
          <p:nvSpPr>
            <p:cNvPr id="34859" name="Text Box 101"/>
            <p:cNvSpPr txBox="1">
              <a:spLocks noChangeArrowheads="1"/>
            </p:cNvSpPr>
            <p:nvPr/>
          </p:nvSpPr>
          <p:spPr bwMode="auto">
            <a:xfrm>
              <a:off x="2099" y="3961"/>
              <a:ext cx="528"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en-GB" sz="1000"/>
                <a:t>(M-1)BI</a:t>
              </a:r>
              <a:r>
                <a:rPr lang="en-GB" sz="1000" baseline="-25000"/>
                <a:t>nE</a:t>
              </a:r>
              <a:endParaRPr lang="en-GB" sz="1000"/>
            </a:p>
          </p:txBody>
        </p:sp>
        <p:sp>
          <p:nvSpPr>
            <p:cNvPr id="34860" name="Text Box 102"/>
            <p:cNvSpPr txBox="1">
              <a:spLocks noChangeArrowheads="1"/>
            </p:cNvSpPr>
            <p:nvPr/>
          </p:nvSpPr>
          <p:spPr bwMode="auto">
            <a:xfrm>
              <a:off x="1728" y="4176"/>
              <a:ext cx="288"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en-GB" sz="1000"/>
                <a:t>I</a:t>
              </a:r>
              <a:r>
                <a:rPr lang="en-GB" sz="1000" baseline="-25000"/>
                <a:t>BR</a:t>
              </a:r>
              <a:endParaRPr lang="en-GB" sz="1000"/>
            </a:p>
          </p:txBody>
        </p:sp>
        <p:sp>
          <p:nvSpPr>
            <p:cNvPr id="34861" name="Line 103"/>
            <p:cNvSpPr>
              <a:spLocks noChangeShapeType="1"/>
            </p:cNvSpPr>
            <p:nvPr/>
          </p:nvSpPr>
          <p:spPr bwMode="auto">
            <a:xfrm flipV="1">
              <a:off x="1296" y="3994"/>
              <a:ext cx="1200" cy="48"/>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34862" name="AutoShape 104"/>
            <p:cNvSpPr>
              <a:spLocks/>
            </p:cNvSpPr>
            <p:nvPr/>
          </p:nvSpPr>
          <p:spPr bwMode="auto">
            <a:xfrm rot="5400000">
              <a:off x="1104" y="3178"/>
              <a:ext cx="48" cy="336"/>
            </a:xfrm>
            <a:prstGeom prst="leftBrace">
              <a:avLst>
                <a:gd name="adj1" fmla="val 58333"/>
                <a:gd name="adj2" fmla="val 50000"/>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p>
          </p:txBody>
        </p:sp>
        <p:sp>
          <p:nvSpPr>
            <p:cNvPr id="34863" name="AutoShape 105"/>
            <p:cNvSpPr>
              <a:spLocks/>
            </p:cNvSpPr>
            <p:nvPr/>
          </p:nvSpPr>
          <p:spPr bwMode="auto">
            <a:xfrm rot="5400000">
              <a:off x="1896" y="2722"/>
              <a:ext cx="48" cy="1248"/>
            </a:xfrm>
            <a:prstGeom prst="leftBrace">
              <a:avLst>
                <a:gd name="adj1" fmla="val 216667"/>
                <a:gd name="adj2" fmla="val 50000"/>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p>
          </p:txBody>
        </p:sp>
        <p:sp>
          <p:nvSpPr>
            <p:cNvPr id="34864" name="AutoShape 106"/>
            <p:cNvSpPr>
              <a:spLocks/>
            </p:cNvSpPr>
            <p:nvPr/>
          </p:nvSpPr>
          <p:spPr bwMode="auto">
            <a:xfrm rot="5400000">
              <a:off x="2712" y="3154"/>
              <a:ext cx="48" cy="384"/>
            </a:xfrm>
            <a:prstGeom prst="leftBrace">
              <a:avLst>
                <a:gd name="adj1" fmla="val 66667"/>
                <a:gd name="adj2" fmla="val 50000"/>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p>
          </p:txBody>
        </p:sp>
        <p:sp>
          <p:nvSpPr>
            <p:cNvPr id="34865" name="AutoShape 107"/>
            <p:cNvSpPr>
              <a:spLocks/>
            </p:cNvSpPr>
            <p:nvPr/>
          </p:nvSpPr>
          <p:spPr bwMode="auto">
            <a:xfrm rot="5400000">
              <a:off x="3024" y="3226"/>
              <a:ext cx="48" cy="240"/>
            </a:xfrm>
            <a:prstGeom prst="leftBrace">
              <a:avLst>
                <a:gd name="adj1" fmla="val 41667"/>
                <a:gd name="adj2" fmla="val 50000"/>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p>
          </p:txBody>
        </p:sp>
        <p:sp>
          <p:nvSpPr>
            <p:cNvPr id="34866" name="Text Box 108"/>
            <p:cNvSpPr txBox="1">
              <a:spLocks noChangeArrowheads="1"/>
            </p:cNvSpPr>
            <p:nvPr/>
          </p:nvSpPr>
          <p:spPr bwMode="auto">
            <a:xfrm>
              <a:off x="672" y="4234"/>
              <a:ext cx="768"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en-GB" sz="1000"/>
                <a:t>Contact Emetteur</a:t>
              </a:r>
            </a:p>
          </p:txBody>
        </p:sp>
        <p:sp>
          <p:nvSpPr>
            <p:cNvPr id="34867" name="Text Box 109"/>
            <p:cNvSpPr txBox="1">
              <a:spLocks noChangeArrowheads="1"/>
            </p:cNvSpPr>
            <p:nvPr/>
          </p:nvSpPr>
          <p:spPr bwMode="auto">
            <a:xfrm>
              <a:off x="2064" y="4694"/>
              <a:ext cx="768"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en-GB" sz="1000"/>
                <a:t>Contact Base</a:t>
              </a:r>
            </a:p>
          </p:txBody>
        </p:sp>
        <p:sp>
          <p:nvSpPr>
            <p:cNvPr id="34868" name="Text Box 110"/>
            <p:cNvSpPr txBox="1">
              <a:spLocks noChangeArrowheads="1"/>
            </p:cNvSpPr>
            <p:nvPr/>
          </p:nvSpPr>
          <p:spPr bwMode="auto">
            <a:xfrm>
              <a:off x="2976" y="4186"/>
              <a:ext cx="768"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en-GB" sz="1000"/>
                <a:t>Contact Collecteur</a:t>
              </a:r>
            </a:p>
          </p:txBody>
        </p:sp>
        <p:sp>
          <p:nvSpPr>
            <p:cNvPr id="34869" name="Line 111"/>
            <p:cNvSpPr>
              <a:spLocks noChangeShapeType="1"/>
            </p:cNvSpPr>
            <p:nvPr/>
          </p:nvSpPr>
          <p:spPr bwMode="auto">
            <a:xfrm flipV="1">
              <a:off x="2592" y="4106"/>
              <a:ext cx="96" cy="80"/>
            </a:xfrm>
            <a:prstGeom prst="line">
              <a:avLst/>
            </a:prstGeom>
            <a:noFill/>
            <a:ln w="12700">
              <a:solidFill>
                <a:schemeClr val="tx1"/>
              </a:solidFill>
              <a:round/>
              <a:headEnd/>
              <a:tailEnd type="oval" w="sm" len="sm"/>
            </a:ln>
            <a:extLst>
              <a:ext uri="{909E8E84-426E-40dd-AFC4-6F175D3DCCD1}">
                <a14:hiddenFill xmlns:a14="http://schemas.microsoft.com/office/drawing/2010/main" xmlns="">
                  <a:noFill/>
                </a14:hiddenFill>
              </a:ext>
            </a:extLst>
          </p:spPr>
          <p:txBody>
            <a:bodyPr wrap="none" anchor="ctr"/>
            <a:lstStyle/>
            <a:p>
              <a:endParaRPr lang="en-GB"/>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fld id="{E7582A31-5567-264A-AF0C-F908D3EC35B5}" type="slidenum">
              <a:rPr lang="fr-FR" b="0">
                <a:latin typeface="Arial" charset="0"/>
              </a:rPr>
              <a:pPr eaLnBrk="1" hangingPunct="1"/>
              <a:t>12</a:t>
            </a:fld>
            <a:endParaRPr lang="fr-FR" b="0">
              <a:latin typeface="Arial" charset="0"/>
            </a:endParaRPr>
          </a:p>
        </p:txBody>
      </p:sp>
      <p:sp>
        <p:nvSpPr>
          <p:cNvPr id="36868" name="Text Box 4"/>
          <p:cNvSpPr txBox="1">
            <a:spLocks noChangeArrowheads="1"/>
          </p:cNvSpPr>
          <p:nvPr/>
        </p:nvSpPr>
        <p:spPr bwMode="auto">
          <a:xfrm>
            <a:off x="404813" y="395288"/>
            <a:ext cx="6119812" cy="4559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fr-FR"/>
              <a:t>6. Optimisation du gain.</a:t>
            </a:r>
          </a:p>
          <a:p>
            <a:pPr eaLnBrk="1" hangingPunct="1">
              <a:spcBef>
                <a:spcPct val="50000"/>
              </a:spcBef>
            </a:pPr>
            <a:r>
              <a:rPr lang="fr-FR">
                <a:sym typeface="Symbol" charset="0"/>
              </a:rPr>
              <a:t>a)  : Optimisation des rapport N</a:t>
            </a:r>
            <a:r>
              <a:rPr lang="fr-FR" baseline="-25000">
                <a:sym typeface="Symbol" charset="0"/>
              </a:rPr>
              <a:t>DE</a:t>
            </a:r>
            <a:r>
              <a:rPr lang="fr-FR">
                <a:sym typeface="Symbol" charset="0"/>
              </a:rPr>
              <a:t>/N</a:t>
            </a:r>
            <a:r>
              <a:rPr lang="fr-FR" baseline="-25000">
                <a:sym typeface="Symbol" charset="0"/>
              </a:rPr>
              <a:t>AB</a:t>
            </a:r>
            <a:r>
              <a:rPr lang="fr-FR">
                <a:sym typeface="Symbol" charset="0"/>
              </a:rPr>
              <a:t> et W</a:t>
            </a:r>
            <a:r>
              <a:rPr lang="fr-FR" baseline="-25000">
                <a:sym typeface="Symbol" charset="0"/>
              </a:rPr>
              <a:t>E</a:t>
            </a:r>
            <a:r>
              <a:rPr lang="fr-FR">
                <a:sym typeface="Symbol" charset="0"/>
              </a:rPr>
              <a:t>/W</a:t>
            </a:r>
            <a:r>
              <a:rPr lang="fr-FR" baseline="-25000">
                <a:sym typeface="Symbol" charset="0"/>
              </a:rPr>
              <a:t>B</a:t>
            </a:r>
            <a:r>
              <a:rPr lang="fr-FR">
                <a:sym typeface="Symbol" charset="0"/>
              </a:rPr>
              <a:t>.</a:t>
            </a:r>
          </a:p>
          <a:p>
            <a:pPr eaLnBrk="1" hangingPunct="1">
              <a:spcBef>
                <a:spcPct val="50000"/>
              </a:spcBef>
              <a:buFontTx/>
              <a:buChar char="•"/>
            </a:pPr>
            <a:r>
              <a:rPr lang="fr-FR">
                <a:sym typeface="Symbol" charset="0"/>
              </a:rPr>
              <a:t>N</a:t>
            </a:r>
            <a:r>
              <a:rPr lang="fr-FR" baseline="-25000">
                <a:sym typeface="Symbol" charset="0"/>
              </a:rPr>
              <a:t>DE</a:t>
            </a:r>
            <a:r>
              <a:rPr lang="fr-FR">
                <a:sym typeface="Symbol" charset="0"/>
              </a:rPr>
              <a:t>&gt;&gt;N</a:t>
            </a:r>
            <a:r>
              <a:rPr lang="fr-FR" baseline="-25000">
                <a:sym typeface="Symbol" charset="0"/>
              </a:rPr>
              <a:t>AB</a:t>
            </a:r>
            <a:r>
              <a:rPr lang="fr-FR">
                <a:sym typeface="Symbol" charset="0"/>
              </a:rPr>
              <a:t>.</a:t>
            </a:r>
          </a:p>
          <a:p>
            <a:pPr eaLnBrk="1" hangingPunct="1">
              <a:spcBef>
                <a:spcPct val="50000"/>
              </a:spcBef>
              <a:buFontTx/>
              <a:buChar char="•"/>
            </a:pPr>
            <a:r>
              <a:rPr lang="fr-FR">
                <a:sym typeface="Symbol" charset="0"/>
              </a:rPr>
              <a:t>Réduction de l</a:t>
            </a:r>
            <a:r>
              <a:rPr lang="ja-JP" altLang="fr-FR">
                <a:sym typeface="Symbol" charset="0"/>
              </a:rPr>
              <a:t>’</a:t>
            </a:r>
            <a:r>
              <a:rPr lang="fr-FR">
                <a:sym typeface="Symbol" charset="0"/>
              </a:rPr>
              <a:t>épaisseur de la base.</a:t>
            </a:r>
          </a:p>
          <a:p>
            <a:pPr eaLnBrk="1" hangingPunct="1">
              <a:spcBef>
                <a:spcPct val="50000"/>
              </a:spcBef>
              <a:buFontTx/>
              <a:buChar char="•"/>
            </a:pPr>
            <a:r>
              <a:rPr lang="fr-FR">
                <a:sym typeface="Symbol" charset="0"/>
              </a:rPr>
              <a:t> peut être évalué par </a:t>
            </a:r>
          </a:p>
          <a:p>
            <a:pPr eaLnBrk="1" hangingPunct="1">
              <a:spcBef>
                <a:spcPct val="50000"/>
              </a:spcBef>
            </a:pPr>
            <a:endParaRPr lang="fr-FR">
              <a:sym typeface="Symbol" charset="0"/>
            </a:endParaRPr>
          </a:p>
          <a:p>
            <a:pPr eaLnBrk="1" hangingPunct="1">
              <a:spcBef>
                <a:spcPct val="50000"/>
              </a:spcBef>
            </a:pPr>
            <a:endParaRPr lang="fr-FR">
              <a:sym typeface="Symbol" charset="0"/>
            </a:endParaRPr>
          </a:p>
          <a:p>
            <a:pPr eaLnBrk="1" hangingPunct="1">
              <a:spcBef>
                <a:spcPct val="50000"/>
              </a:spcBef>
            </a:pPr>
            <a:r>
              <a:rPr lang="fr-FR">
                <a:sym typeface="Symbol" charset="0"/>
              </a:rPr>
              <a:t>Avec R</a:t>
            </a:r>
            <a:r>
              <a:rPr lang="fr-FR" baseline="-25000">
                <a:sym typeface="Symbol" charset="0"/>
              </a:rPr>
              <a:t>Ecarré</a:t>
            </a:r>
            <a:r>
              <a:rPr lang="fr-FR">
                <a:sym typeface="Symbol" charset="0"/>
              </a:rPr>
              <a:t> = 1/qN</a:t>
            </a:r>
            <a:r>
              <a:rPr lang="fr-FR" baseline="-25000">
                <a:sym typeface="Symbol" charset="0"/>
              </a:rPr>
              <a:t>DE</a:t>
            </a:r>
            <a:r>
              <a:rPr lang="fr-FR">
                <a:sym typeface="Symbol" charset="0"/>
              </a:rPr>
              <a:t>W</a:t>
            </a:r>
            <a:r>
              <a:rPr lang="fr-FR" baseline="-25000">
                <a:sym typeface="Symbol" charset="0"/>
              </a:rPr>
              <a:t>E</a:t>
            </a:r>
            <a:r>
              <a:rPr lang="fr-FR">
                <a:sym typeface="Symbol" charset="0"/>
              </a:rPr>
              <a:t>µ</a:t>
            </a:r>
            <a:r>
              <a:rPr lang="fr-FR" baseline="-25000">
                <a:sym typeface="Symbol" charset="0"/>
              </a:rPr>
              <a:t>nE</a:t>
            </a:r>
            <a:r>
              <a:rPr lang="fr-FR">
                <a:sym typeface="Symbol" charset="0"/>
              </a:rPr>
              <a:t>, R</a:t>
            </a:r>
            <a:r>
              <a:rPr lang="fr-FR" baseline="-25000">
                <a:sym typeface="Symbol" charset="0"/>
              </a:rPr>
              <a:t>Bcarré</a:t>
            </a:r>
            <a:r>
              <a:rPr lang="fr-FR">
                <a:sym typeface="Symbol" charset="0"/>
              </a:rPr>
              <a:t> = 1/qN</a:t>
            </a:r>
            <a:r>
              <a:rPr lang="fr-FR" baseline="-25000">
                <a:sym typeface="Symbol" charset="0"/>
              </a:rPr>
              <a:t>AB</a:t>
            </a:r>
            <a:r>
              <a:rPr lang="fr-FR">
                <a:sym typeface="Symbol" charset="0"/>
              </a:rPr>
              <a:t>W</a:t>
            </a:r>
            <a:r>
              <a:rPr lang="fr-FR" baseline="-25000">
                <a:sym typeface="Symbol" charset="0"/>
              </a:rPr>
              <a:t>B</a:t>
            </a:r>
            <a:r>
              <a:rPr lang="fr-FR">
                <a:sym typeface="Symbol" charset="0"/>
              </a:rPr>
              <a:t>µ</a:t>
            </a:r>
            <a:r>
              <a:rPr lang="fr-FR" baseline="-25000">
                <a:sym typeface="Symbol" charset="0"/>
              </a:rPr>
              <a:t>nB</a:t>
            </a:r>
            <a:r>
              <a:rPr lang="fr-FR">
                <a:sym typeface="Symbol" charset="0"/>
              </a:rPr>
              <a:t>.</a:t>
            </a:r>
          </a:p>
          <a:p>
            <a:pPr eaLnBrk="1" hangingPunct="1">
              <a:spcBef>
                <a:spcPct val="50000"/>
              </a:spcBef>
            </a:pPr>
            <a:r>
              <a:rPr lang="fr-FR">
                <a:sym typeface="Symbol" charset="0"/>
              </a:rPr>
              <a:t> Réduction de la résistance d</a:t>
            </a:r>
            <a:r>
              <a:rPr lang="ja-JP" altLang="fr-FR">
                <a:sym typeface="Symbol" charset="0"/>
              </a:rPr>
              <a:t>’</a:t>
            </a:r>
            <a:r>
              <a:rPr lang="fr-FR">
                <a:sym typeface="Symbol" charset="0"/>
              </a:rPr>
              <a:t>émetteur par rapport à celle de base.</a:t>
            </a:r>
          </a:p>
          <a:p>
            <a:pPr eaLnBrk="1" hangingPunct="1">
              <a:spcBef>
                <a:spcPct val="50000"/>
              </a:spcBef>
              <a:buFontTx/>
              <a:buChar char="•"/>
            </a:pPr>
            <a:endParaRPr lang="fr-FR">
              <a:sym typeface="Symbol" charset="0"/>
            </a:endParaRPr>
          </a:p>
          <a:p>
            <a:pPr eaLnBrk="1" hangingPunct="1">
              <a:spcBef>
                <a:spcPct val="50000"/>
              </a:spcBef>
            </a:pPr>
            <a:r>
              <a:rPr lang="fr-FR">
                <a:sym typeface="Symbol" charset="0"/>
              </a:rPr>
              <a:t>b) B : Réduction de l</a:t>
            </a:r>
            <a:r>
              <a:rPr lang="ja-JP" altLang="fr-FR">
                <a:sym typeface="Symbol" charset="0"/>
              </a:rPr>
              <a:t>’</a:t>
            </a:r>
            <a:r>
              <a:rPr lang="fr-FR">
                <a:sym typeface="Symbol" charset="0"/>
              </a:rPr>
              <a:t>épaisseur de la base.</a:t>
            </a:r>
          </a:p>
          <a:p>
            <a:pPr eaLnBrk="1" hangingPunct="1">
              <a:spcBef>
                <a:spcPct val="50000"/>
              </a:spcBef>
            </a:pPr>
            <a:endParaRPr lang="fr-FR">
              <a:sym typeface="Symbol" charset="0"/>
            </a:endParaRPr>
          </a:p>
          <a:p>
            <a:pPr eaLnBrk="1" hangingPunct="1">
              <a:spcBef>
                <a:spcPct val="50000"/>
              </a:spcBef>
            </a:pPr>
            <a:r>
              <a:rPr lang="fr-FR">
                <a:sym typeface="Symbol" charset="0"/>
              </a:rPr>
              <a:t>c) M : Conditions de polarisation proche du claquage (dangereux + bruit)</a:t>
            </a:r>
          </a:p>
        </p:txBody>
      </p:sp>
      <p:graphicFrame>
        <p:nvGraphicFramePr>
          <p:cNvPr id="36866" name="Object 2"/>
          <p:cNvGraphicFramePr>
            <a:graphicFrameLocks noChangeAspect="1"/>
          </p:cNvGraphicFramePr>
          <p:nvPr/>
        </p:nvGraphicFramePr>
        <p:xfrm>
          <a:off x="2755900" y="1600200"/>
          <a:ext cx="2425700" cy="736600"/>
        </p:xfrm>
        <a:graphic>
          <a:graphicData uri="http://schemas.openxmlformats.org/presentationml/2006/ole">
            <mc:AlternateContent xmlns:mc="http://schemas.openxmlformats.org/markup-compatibility/2006">
              <mc:Choice xmlns:v="urn:schemas-microsoft-com:vml" Requires="v">
                <p:oleObj spid="_x0000_s36877" name="Équation" r:id="rId4" imgW="2426096" imgH="736997" progId="Equation.3">
                  <p:embed/>
                </p:oleObj>
              </mc:Choice>
              <mc:Fallback>
                <p:oleObj name="Équation" r:id="rId4" imgW="2426096" imgH="736997"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5900" y="1600200"/>
                        <a:ext cx="2425700" cy="736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
          <p:cNvSpPr>
            <a:spLocks noGrp="1"/>
          </p:cNvSpPr>
          <p:nvPr>
            <p:ph type="sldNum" sz="quarter" idx="12"/>
          </p:nvPr>
        </p:nvSpPr>
        <p:spPr/>
        <p:txBody>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fld id="{5A59E9AB-E52E-864E-BFE2-DB494FCF9638}" type="slidenum">
              <a:rPr lang="fr-FR" b="0">
                <a:latin typeface="Arial" charset="0"/>
              </a:rPr>
              <a:pPr eaLnBrk="1" hangingPunct="1"/>
              <a:t>13</a:t>
            </a:fld>
            <a:endParaRPr lang="fr-FR" b="0">
              <a:latin typeface="Arial" charset="0"/>
            </a:endParaRPr>
          </a:p>
        </p:txBody>
      </p:sp>
      <mc:AlternateContent xmlns:mc="http://schemas.openxmlformats.org/markup-compatibility/2006" xmlns:a14="http://schemas.microsoft.com/office/drawing/2010/main">
        <mc:Choice Requires="a14">
          <p:sp>
            <p:nvSpPr>
              <p:cNvPr id="38917" name="Rectangle 4"/>
              <p:cNvSpPr>
                <a:spLocks noChangeArrowheads="1"/>
              </p:cNvSpPr>
              <p:nvPr/>
            </p:nvSpPr>
            <p:spPr bwMode="auto">
              <a:xfrm>
                <a:off x="333375" y="361950"/>
                <a:ext cx="6264275" cy="7807137"/>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a:spAutoFit/>
              </a:bodyPr>
              <a:lstStyle/>
              <a:p>
                <a:pPr marL="342900" indent="-342900">
                  <a:spcBef>
                    <a:spcPct val="50000"/>
                  </a:spcBef>
                </a:pPr>
                <a:r>
                  <a:rPr lang="fr-FR" dirty="0">
                    <a:sym typeface="Symbol" charset="0"/>
                  </a:rPr>
                  <a:t>7. Compléments : Transistor drift.</a:t>
                </a:r>
              </a:p>
              <a:p>
                <a:pPr marL="342900" indent="-342900">
                  <a:spcBef>
                    <a:spcPct val="50000"/>
                  </a:spcBef>
                </a:pPr>
                <a:r>
                  <a:rPr lang="fr-FR" dirty="0">
                    <a:sym typeface="Symbol" charset="0"/>
                  </a:rPr>
                  <a:t>Idée : gradient de dopage à travers la base.</a:t>
                </a:r>
              </a:p>
              <a:p>
                <a:pPr marL="800100" lvl="1" indent="-342900">
                  <a:spcBef>
                    <a:spcPct val="50000"/>
                  </a:spcBef>
                  <a:buFontTx/>
                  <a:buChar char="•"/>
                </a:pPr>
                <a:r>
                  <a:rPr lang="fr-FR" dirty="0">
                    <a:sym typeface="Symbol" charset="0"/>
                  </a:rPr>
                  <a:t>Diffusion des trous des zones très dopées vers les zones les moins dopées.</a:t>
                </a:r>
              </a:p>
              <a:p>
                <a:pPr marL="800100" lvl="1" indent="-342900">
                  <a:spcBef>
                    <a:spcPct val="50000"/>
                  </a:spcBef>
                  <a:buFontTx/>
                  <a:buChar char="•"/>
                </a:pPr>
                <a:r>
                  <a:rPr lang="fr-FR" dirty="0">
                    <a:sym typeface="Symbol" charset="0"/>
                  </a:rPr>
                  <a:t>Champ électrique interne.</a:t>
                </a:r>
              </a:p>
              <a:p>
                <a:pPr marL="800100" lvl="1" indent="-342900">
                  <a:spcBef>
                    <a:spcPct val="50000"/>
                  </a:spcBef>
                  <a:buFontTx/>
                  <a:buChar char="•"/>
                </a:pPr>
                <a:r>
                  <a:rPr lang="fr-FR" dirty="0">
                    <a:sym typeface="Symbol" charset="0"/>
                  </a:rPr>
                  <a:t>Accélération des électrons par ce champ.</a:t>
                </a:r>
              </a:p>
              <a:p>
                <a:pPr marL="800100" lvl="1" indent="-342900">
                  <a:spcBef>
                    <a:spcPct val="50000"/>
                  </a:spcBef>
                  <a:buFontTx/>
                  <a:buChar char="•"/>
                </a:pPr>
                <a:r>
                  <a:rPr lang="fr-FR" dirty="0">
                    <a:sym typeface="Symbol" charset="0"/>
                  </a:rPr>
                  <a:t>Réduction du temps de transit </a:t>
                </a:r>
                <a:r>
                  <a:rPr lang="fr-FR" dirty="0" err="1">
                    <a:sym typeface="Symbol" charset="0"/>
                  </a:rPr>
                  <a:t>t</a:t>
                </a:r>
                <a:r>
                  <a:rPr lang="fr-FR" baseline="-25000" dirty="0" err="1">
                    <a:sym typeface="Symbol" charset="0"/>
                  </a:rPr>
                  <a:t>B</a:t>
                </a:r>
                <a:r>
                  <a:rPr lang="fr-FR" dirty="0">
                    <a:sym typeface="Symbol" charset="0"/>
                  </a:rPr>
                  <a:t>.</a:t>
                </a:r>
              </a:p>
              <a:p>
                <a:pPr marL="342900" indent="-342900">
                  <a:spcBef>
                    <a:spcPct val="50000"/>
                  </a:spcBef>
                </a:pPr>
                <a:endParaRPr lang="fr-FR" dirty="0">
                  <a:sym typeface="Symbol" charset="0"/>
                </a:endParaRPr>
              </a:p>
              <a:p>
                <a:pPr marL="342900" indent="-342900">
                  <a:spcBef>
                    <a:spcPct val="50000"/>
                  </a:spcBef>
                </a:pPr>
                <a:endParaRPr lang="fr-FR" dirty="0">
                  <a:sym typeface="Symbol" charset="0"/>
                </a:endParaRPr>
              </a:p>
              <a:p>
                <a:pPr marL="342900" indent="-342900">
                  <a:spcBef>
                    <a:spcPct val="50000"/>
                  </a:spcBef>
                </a:pPr>
                <a:endParaRPr lang="fr-FR" dirty="0">
                  <a:sym typeface="Symbol" charset="0"/>
                </a:endParaRPr>
              </a:p>
              <a:p>
                <a:pPr marL="342900" indent="-342900">
                  <a:spcBef>
                    <a:spcPct val="50000"/>
                  </a:spcBef>
                </a:pPr>
                <a:endParaRPr lang="fr-FR" dirty="0">
                  <a:sym typeface="Symbol" charset="0"/>
                </a:endParaRPr>
              </a:p>
              <a:p>
                <a:pPr marL="342900" indent="-342900">
                  <a:spcBef>
                    <a:spcPct val="50000"/>
                  </a:spcBef>
                </a:pPr>
                <a:endParaRPr lang="fr-FR" dirty="0">
                  <a:sym typeface="Symbol" charset="0"/>
                </a:endParaRPr>
              </a:p>
              <a:p>
                <a:pPr marL="342900" indent="-342900">
                  <a:spcBef>
                    <a:spcPct val="50000"/>
                  </a:spcBef>
                </a:pPr>
                <a:endParaRPr lang="fr-FR" dirty="0">
                  <a:sym typeface="Symbol" charset="0"/>
                </a:endParaRPr>
              </a:p>
              <a:p>
                <a:pPr marL="342900" indent="-342900">
                  <a:spcBef>
                    <a:spcPct val="50000"/>
                  </a:spcBef>
                </a:pPr>
                <a:endParaRPr lang="fr-FR" dirty="0">
                  <a:sym typeface="Symbol" charset="0"/>
                </a:endParaRPr>
              </a:p>
              <a:p>
                <a:pPr marL="342900" indent="-342900">
                  <a:spcBef>
                    <a:spcPct val="50000"/>
                  </a:spcBef>
                </a:pPr>
                <a:endParaRPr lang="fr-FR" dirty="0">
                  <a:sym typeface="Symbol" charset="0"/>
                </a:endParaRPr>
              </a:p>
              <a:p>
                <a:pPr marL="342900" indent="-342900">
                  <a:spcBef>
                    <a:spcPct val="50000"/>
                  </a:spcBef>
                </a:pPr>
                <a:endParaRPr lang="fr-FR" dirty="0">
                  <a:sym typeface="Symbol" charset="0"/>
                </a:endParaRPr>
              </a:p>
              <a:p>
                <a:pPr marL="342900" indent="-342900">
                  <a:spcBef>
                    <a:spcPct val="50000"/>
                  </a:spcBef>
                </a:pPr>
                <a:endParaRPr lang="fr-FR" dirty="0">
                  <a:sym typeface="Symbol" charset="0"/>
                </a:endParaRPr>
              </a:p>
              <a:p>
                <a:pPr marL="342900" indent="-342900">
                  <a:spcBef>
                    <a:spcPct val="50000"/>
                  </a:spcBef>
                  <a:buFontTx/>
                  <a:buAutoNum type="alphaLcParenR"/>
                </a:pPr>
                <a:r>
                  <a:rPr lang="fr-FR" dirty="0">
                    <a:sym typeface="Symbol" charset="0"/>
                  </a:rPr>
                  <a:t>Calcul du champ interne</a:t>
                </a:r>
              </a:p>
              <a:p>
                <a:pPr marL="342900" indent="-342900">
                  <a:spcBef>
                    <a:spcPct val="50000"/>
                  </a:spcBef>
                </a:pPr>
                <a:r>
                  <a:rPr lang="fr-FR" dirty="0">
                    <a:sym typeface="Symbol" charset="0"/>
                  </a:rPr>
                  <a:t>Courant de trous en moyenne nul.</a:t>
                </a:r>
              </a:p>
              <a:p>
                <a:pPr marL="342900" indent="-342900">
                  <a:spcBef>
                    <a:spcPct val="50000"/>
                  </a:spcBef>
                </a:pPr>
                <a14:m>
                  <m:oMathPara xmlns:m="http://schemas.openxmlformats.org/officeDocument/2006/math">
                    <m:oMathParaPr>
                      <m:jc m:val="centerGroup"/>
                    </m:oMathParaPr>
                    <m:oMath xmlns:m="http://schemas.openxmlformats.org/officeDocument/2006/math">
                      <m:r>
                        <a:rPr lang="fr-FR" b="1" i="1" smtClean="0">
                          <a:latin typeface="Cambria Math" charset="0"/>
                          <a:sym typeface="Symbol" charset="0"/>
                        </a:rPr>
                        <m:t>−</m:t>
                      </m:r>
                      <m:sSub>
                        <m:sSubPr>
                          <m:ctrlPr>
                            <a:rPr lang="fr-FR" b="1" i="1" smtClean="0">
                              <a:latin typeface="Cambria Math" panose="02040503050406030204" pitchFamily="18" charset="0"/>
                              <a:sym typeface="Symbol" charset="0"/>
                            </a:rPr>
                          </m:ctrlPr>
                        </m:sSubPr>
                        <m:e>
                          <m:r>
                            <a:rPr lang="fr-FR" b="1" i="1" smtClean="0">
                              <a:latin typeface="Cambria Math" charset="0"/>
                              <a:sym typeface="Symbol" charset="0"/>
                            </a:rPr>
                            <m:t>𝑫</m:t>
                          </m:r>
                        </m:e>
                        <m:sub>
                          <m:r>
                            <a:rPr lang="fr-FR" b="1" i="1" smtClean="0">
                              <a:latin typeface="Cambria Math" charset="0"/>
                              <a:sym typeface="Symbol" charset="0"/>
                            </a:rPr>
                            <m:t>𝒑𝑩</m:t>
                          </m:r>
                        </m:sub>
                      </m:sSub>
                      <m:acc>
                        <m:accPr>
                          <m:chr m:val="⃗"/>
                          <m:ctrlPr>
                            <a:rPr lang="fr-FR" b="1" i="1" smtClean="0">
                              <a:latin typeface="Cambria Math" panose="02040503050406030204" pitchFamily="18" charset="0"/>
                              <a:sym typeface="Symbol" charset="0"/>
                            </a:rPr>
                          </m:ctrlPr>
                        </m:accPr>
                        <m:e>
                          <m:r>
                            <a:rPr lang="fr-FR" b="1" i="1" smtClean="0">
                              <a:latin typeface="Cambria Math" charset="0"/>
                              <a:ea typeface="Cambria Math" charset="0"/>
                              <a:cs typeface="Cambria Math" charset="0"/>
                              <a:sym typeface="Symbol" charset="0"/>
                            </a:rPr>
                            <m:t>𝛁</m:t>
                          </m:r>
                        </m:e>
                      </m:acc>
                      <m:sSub>
                        <m:sSubPr>
                          <m:ctrlPr>
                            <a:rPr lang="fr-FR" b="1" i="1" smtClean="0">
                              <a:latin typeface="Cambria Math" panose="02040503050406030204" pitchFamily="18" charset="0"/>
                              <a:sym typeface="Symbol" charset="0"/>
                            </a:rPr>
                          </m:ctrlPr>
                        </m:sSubPr>
                        <m:e>
                          <m:r>
                            <a:rPr lang="fr-FR" b="1" i="1" smtClean="0">
                              <a:latin typeface="Cambria Math" charset="0"/>
                              <a:sym typeface="Symbol" charset="0"/>
                            </a:rPr>
                            <m:t>𝒑</m:t>
                          </m:r>
                        </m:e>
                        <m:sub>
                          <m:r>
                            <a:rPr lang="fr-FR" b="1" i="1" smtClean="0">
                              <a:latin typeface="Cambria Math" charset="0"/>
                              <a:sym typeface="Symbol" charset="0"/>
                            </a:rPr>
                            <m:t>𝑩</m:t>
                          </m:r>
                        </m:sub>
                      </m:sSub>
                      <m:r>
                        <a:rPr lang="fr-FR" b="1" i="1" smtClean="0">
                          <a:latin typeface="Cambria Math" charset="0"/>
                          <a:sym typeface="Symbol" charset="0"/>
                        </a:rPr>
                        <m:t>+</m:t>
                      </m:r>
                      <m:sSub>
                        <m:sSubPr>
                          <m:ctrlPr>
                            <a:rPr lang="fr-FR" b="1" i="1" smtClean="0">
                              <a:latin typeface="Cambria Math" panose="02040503050406030204" pitchFamily="18" charset="0"/>
                              <a:sym typeface="Symbol" charset="0"/>
                            </a:rPr>
                          </m:ctrlPr>
                        </m:sSubPr>
                        <m:e>
                          <m:r>
                            <a:rPr lang="fr-FR" b="1" i="1" smtClean="0">
                              <a:latin typeface="Cambria Math" charset="0"/>
                              <a:sym typeface="Symbol" charset="0"/>
                            </a:rPr>
                            <m:t>𝒑</m:t>
                          </m:r>
                        </m:e>
                        <m:sub>
                          <m:r>
                            <a:rPr lang="fr-FR" b="1" i="1" smtClean="0">
                              <a:latin typeface="Cambria Math" charset="0"/>
                              <a:sym typeface="Symbol" charset="0"/>
                            </a:rPr>
                            <m:t>𝑩</m:t>
                          </m:r>
                        </m:sub>
                      </m:sSub>
                      <m:sSub>
                        <m:sSubPr>
                          <m:ctrlPr>
                            <a:rPr lang="fr-FR" b="1" i="1" smtClean="0">
                              <a:latin typeface="Cambria Math" panose="02040503050406030204" pitchFamily="18" charset="0"/>
                              <a:ea typeface="Cambria Math" charset="0"/>
                              <a:cs typeface="Cambria Math" charset="0"/>
                              <a:sym typeface="Symbol" charset="0"/>
                            </a:rPr>
                          </m:ctrlPr>
                        </m:sSubPr>
                        <m:e>
                          <m:r>
                            <a:rPr lang="fr-FR" b="1" i="1" smtClean="0">
                              <a:latin typeface="Cambria Math" charset="0"/>
                              <a:ea typeface="Cambria Math" charset="0"/>
                              <a:cs typeface="Cambria Math" charset="0"/>
                              <a:sym typeface="Symbol" charset="0"/>
                            </a:rPr>
                            <m:t>𝝁</m:t>
                          </m:r>
                        </m:e>
                        <m:sub>
                          <m:r>
                            <a:rPr lang="fr-FR" b="1" i="1" smtClean="0">
                              <a:latin typeface="Cambria Math" charset="0"/>
                              <a:ea typeface="Cambria Math" charset="0"/>
                              <a:cs typeface="Cambria Math" charset="0"/>
                              <a:sym typeface="Symbol" charset="0"/>
                            </a:rPr>
                            <m:t>𝒑𝑩</m:t>
                          </m:r>
                        </m:sub>
                      </m:sSub>
                      <m:sSub>
                        <m:sSubPr>
                          <m:ctrlPr>
                            <a:rPr lang="fr-FR" b="1" i="1" smtClean="0">
                              <a:latin typeface="Cambria Math" panose="02040503050406030204" pitchFamily="18" charset="0"/>
                              <a:ea typeface="Cambria Math" charset="0"/>
                              <a:cs typeface="Cambria Math" charset="0"/>
                              <a:sym typeface="Symbol" charset="0"/>
                            </a:rPr>
                          </m:ctrlPr>
                        </m:sSubPr>
                        <m:e>
                          <m:acc>
                            <m:accPr>
                              <m:chr m:val="⃗"/>
                              <m:ctrlPr>
                                <a:rPr lang="fr-FR" b="1" i="1" smtClean="0">
                                  <a:latin typeface="Cambria Math" panose="02040503050406030204" pitchFamily="18" charset="0"/>
                                  <a:ea typeface="Cambria Math" charset="0"/>
                                  <a:cs typeface="Cambria Math" charset="0"/>
                                  <a:sym typeface="Symbol" charset="0"/>
                                </a:rPr>
                              </m:ctrlPr>
                            </m:accPr>
                            <m:e>
                              <m:r>
                                <a:rPr lang="fr-FR" i="1">
                                  <a:latin typeface="Cambria Math" charset="0"/>
                                  <a:ea typeface="Cambria Math" charset="0"/>
                                  <a:cs typeface="Cambria Math" charset="0"/>
                                  <a:sym typeface="Symbol" charset="0"/>
                                </a:rPr>
                                <m:t>𝓔</m:t>
                              </m:r>
                            </m:e>
                          </m:acc>
                        </m:e>
                        <m:sub>
                          <m:r>
                            <a:rPr lang="fr-FR" b="1" i="1" smtClean="0">
                              <a:latin typeface="Cambria Math" charset="0"/>
                              <a:ea typeface="Cambria Math" charset="0"/>
                              <a:cs typeface="Cambria Math" charset="0"/>
                              <a:sym typeface="Symbol" charset="0"/>
                            </a:rPr>
                            <m:t>𝒆𝒍𝒆𝒄</m:t>
                          </m:r>
                          <m:r>
                            <a:rPr lang="fr-FR" b="1" i="1" smtClean="0">
                              <a:latin typeface="Cambria Math" charset="0"/>
                              <a:ea typeface="Cambria Math" charset="0"/>
                              <a:cs typeface="Cambria Math" charset="0"/>
                              <a:sym typeface="Symbol" charset="0"/>
                            </a:rPr>
                            <m:t>−</m:t>
                          </m:r>
                          <m:r>
                            <a:rPr lang="fr-FR" b="1" i="1" smtClean="0">
                              <a:latin typeface="Cambria Math" charset="0"/>
                              <a:ea typeface="Cambria Math" charset="0"/>
                              <a:cs typeface="Cambria Math" charset="0"/>
                              <a:sym typeface="Symbol" charset="0"/>
                            </a:rPr>
                            <m:t>𝑩</m:t>
                          </m:r>
                        </m:sub>
                      </m:sSub>
                      <m:r>
                        <a:rPr lang="fr-FR" b="1" i="1" smtClean="0">
                          <a:latin typeface="Cambria Math" charset="0"/>
                          <a:ea typeface="Cambria Math" charset="0"/>
                          <a:cs typeface="Cambria Math" charset="0"/>
                          <a:sym typeface="Symbol" charset="0"/>
                        </a:rPr>
                        <m:t>=</m:t>
                      </m:r>
                      <m:r>
                        <a:rPr lang="fr-FR" b="1" i="1" smtClean="0">
                          <a:latin typeface="Cambria Math" charset="0"/>
                          <a:ea typeface="Cambria Math" charset="0"/>
                          <a:cs typeface="Cambria Math" charset="0"/>
                          <a:sym typeface="Symbol" charset="0"/>
                        </a:rPr>
                        <m:t>𝟎</m:t>
                      </m:r>
                    </m:oMath>
                  </m:oMathPara>
                </a14:m>
                <a:endParaRPr lang="fr-FR" dirty="0">
                  <a:sym typeface="Symbol" charset="0"/>
                </a:endParaRPr>
              </a:p>
              <a:p>
                <a:pPr marL="342900" indent="-342900">
                  <a:spcBef>
                    <a:spcPct val="50000"/>
                  </a:spcBef>
                </a:pPr>
                <a:r>
                  <a:rPr lang="fr-FR" dirty="0">
                    <a:sym typeface="Symbol" charset="0"/>
                  </a:rPr>
                  <a:t>Hypothèse </a:t>
                </a:r>
                <a:r>
                  <a:rPr lang="fr-FR" dirty="0" err="1">
                    <a:sym typeface="Symbol" charset="0"/>
                  </a:rPr>
                  <a:t>p</a:t>
                </a:r>
                <a:r>
                  <a:rPr lang="fr-FR" baseline="-25000" dirty="0" err="1">
                    <a:sym typeface="Symbol" charset="0"/>
                  </a:rPr>
                  <a:t>B</a:t>
                </a:r>
                <a:r>
                  <a:rPr lang="fr-FR" dirty="0">
                    <a:sym typeface="Symbol" charset="0"/>
                  </a:rPr>
                  <a:t>(x) = N</a:t>
                </a:r>
                <a:r>
                  <a:rPr lang="fr-FR" baseline="-25000" dirty="0">
                    <a:sym typeface="Symbol" charset="0"/>
                  </a:rPr>
                  <a:t>AB</a:t>
                </a:r>
                <a:r>
                  <a:rPr lang="fr-FR" dirty="0">
                    <a:sym typeface="Symbol" charset="0"/>
                  </a:rPr>
                  <a:t>(x). On peut montrer que cette hypothèse est bonne. Le champ ne donne pas lieu à une charge importante. La neutralité reste globalement respectée.</a:t>
                </a:r>
              </a:p>
              <a:p>
                <a:pPr marL="342900" indent="-342900">
                  <a:spcBef>
                    <a:spcPct val="50000"/>
                  </a:spcBef>
                </a:pPr>
                <a:endParaRPr lang="fr-FR" dirty="0">
                  <a:sym typeface="Symbol" charset="0"/>
                </a:endParaRPr>
              </a:p>
              <a:p>
                <a:pPr marL="342900" indent="-342900">
                  <a:spcBef>
                    <a:spcPct val="50000"/>
                  </a:spcBef>
                </a:pPr>
                <a14:m>
                  <m:oMathPara xmlns:m="http://schemas.openxmlformats.org/officeDocument/2006/math">
                    <m:oMathParaPr>
                      <m:jc m:val="centerGroup"/>
                    </m:oMathParaPr>
                    <m:oMath xmlns:m="http://schemas.openxmlformats.org/officeDocument/2006/math">
                      <m:sSub>
                        <m:sSubPr>
                          <m:ctrlPr>
                            <a:rPr lang="fr-FR" b="1" i="1" smtClean="0">
                              <a:latin typeface="Cambria Math" panose="02040503050406030204" pitchFamily="18" charset="0"/>
                              <a:ea typeface="Cambria Math" charset="0"/>
                              <a:cs typeface="Cambria Math" charset="0"/>
                              <a:sym typeface="Symbol" charset="0"/>
                            </a:rPr>
                          </m:ctrlPr>
                        </m:sSubPr>
                        <m:e>
                          <m:r>
                            <a:rPr lang="fr-FR" i="1">
                              <a:latin typeface="Cambria Math" charset="0"/>
                              <a:ea typeface="Cambria Math" charset="0"/>
                              <a:cs typeface="Cambria Math" charset="0"/>
                              <a:sym typeface="Symbol" charset="0"/>
                            </a:rPr>
                            <m:t>𝓔</m:t>
                          </m:r>
                        </m:e>
                        <m:sub>
                          <m:r>
                            <a:rPr lang="fr-FR" b="1" i="1" smtClean="0">
                              <a:latin typeface="Cambria Math" charset="0"/>
                              <a:ea typeface="Cambria Math" charset="0"/>
                              <a:cs typeface="Cambria Math" charset="0"/>
                              <a:sym typeface="Symbol" charset="0"/>
                            </a:rPr>
                            <m:t>𝒆𝒍𝒆𝒄</m:t>
                          </m:r>
                          <m:r>
                            <a:rPr lang="fr-FR" b="1" i="1" smtClean="0">
                              <a:latin typeface="Cambria Math" charset="0"/>
                              <a:ea typeface="Cambria Math" charset="0"/>
                              <a:cs typeface="Cambria Math" charset="0"/>
                              <a:sym typeface="Symbol" charset="0"/>
                            </a:rPr>
                            <m:t>−</m:t>
                          </m:r>
                          <m:r>
                            <a:rPr lang="fr-FR" b="1" i="1" smtClean="0">
                              <a:latin typeface="Cambria Math" charset="0"/>
                              <a:ea typeface="Cambria Math" charset="0"/>
                              <a:cs typeface="Cambria Math" charset="0"/>
                              <a:sym typeface="Symbol" charset="0"/>
                            </a:rPr>
                            <m:t>𝑩</m:t>
                          </m:r>
                        </m:sub>
                      </m:sSub>
                      <m:r>
                        <a:rPr lang="fr-FR" b="1" i="1" smtClean="0">
                          <a:latin typeface="Cambria Math" charset="0"/>
                          <a:ea typeface="Cambria Math" charset="0"/>
                          <a:cs typeface="Cambria Math" charset="0"/>
                          <a:sym typeface="Symbol" charset="0"/>
                        </a:rPr>
                        <m:t>=</m:t>
                      </m:r>
                      <m:f>
                        <m:fPr>
                          <m:ctrlPr>
                            <a:rPr lang="fr-FR" b="1" i="1" smtClean="0">
                              <a:latin typeface="Cambria Math" panose="02040503050406030204" pitchFamily="18" charset="0"/>
                              <a:ea typeface="Cambria Math" charset="0"/>
                              <a:cs typeface="Cambria Math" charset="0"/>
                              <a:sym typeface="Symbol" charset="0"/>
                            </a:rPr>
                          </m:ctrlPr>
                        </m:fPr>
                        <m:num>
                          <m:r>
                            <a:rPr lang="fr-FR" b="1" i="1" smtClean="0">
                              <a:latin typeface="Cambria Math" charset="0"/>
                              <a:ea typeface="Cambria Math" charset="0"/>
                              <a:cs typeface="Cambria Math" charset="0"/>
                              <a:sym typeface="Symbol" charset="0"/>
                            </a:rPr>
                            <m:t>𝒌𝑻</m:t>
                          </m:r>
                        </m:num>
                        <m:den>
                          <m:r>
                            <a:rPr lang="fr-FR" b="1" i="1" smtClean="0">
                              <a:latin typeface="Cambria Math" charset="0"/>
                              <a:ea typeface="Cambria Math" charset="0"/>
                              <a:cs typeface="Cambria Math" charset="0"/>
                              <a:sym typeface="Symbol" charset="0"/>
                            </a:rPr>
                            <m:t>𝒒</m:t>
                          </m:r>
                          <m:sSub>
                            <m:sSubPr>
                              <m:ctrlPr>
                                <a:rPr lang="fr-FR" b="1" i="1" smtClean="0">
                                  <a:latin typeface="Cambria Math" panose="02040503050406030204" pitchFamily="18" charset="0"/>
                                  <a:ea typeface="Cambria Math" charset="0"/>
                                  <a:cs typeface="Cambria Math" charset="0"/>
                                  <a:sym typeface="Symbol" charset="0"/>
                                </a:rPr>
                              </m:ctrlPr>
                            </m:sSubPr>
                            <m:e>
                              <m:r>
                                <a:rPr lang="fr-FR" b="1" i="1" smtClean="0">
                                  <a:latin typeface="Cambria Math" charset="0"/>
                                  <a:ea typeface="Cambria Math" charset="0"/>
                                  <a:cs typeface="Cambria Math" charset="0"/>
                                  <a:sym typeface="Symbol" charset="0"/>
                                </a:rPr>
                                <m:t>𝑵</m:t>
                              </m:r>
                            </m:e>
                            <m:sub>
                              <m:r>
                                <a:rPr lang="fr-FR" b="1" i="1" smtClean="0">
                                  <a:latin typeface="Cambria Math" charset="0"/>
                                  <a:ea typeface="Cambria Math" charset="0"/>
                                  <a:cs typeface="Cambria Math" charset="0"/>
                                  <a:sym typeface="Symbol" charset="0"/>
                                </a:rPr>
                                <m:t>𝑨𝑩</m:t>
                              </m:r>
                            </m:sub>
                          </m:sSub>
                        </m:den>
                      </m:f>
                      <m:f>
                        <m:fPr>
                          <m:ctrlPr>
                            <a:rPr lang="fr-FR" b="1" i="1" smtClean="0">
                              <a:latin typeface="Cambria Math" panose="02040503050406030204" pitchFamily="18" charset="0"/>
                              <a:ea typeface="Cambria Math" charset="0"/>
                              <a:cs typeface="Cambria Math" charset="0"/>
                              <a:sym typeface="Symbol" charset="0"/>
                            </a:rPr>
                          </m:ctrlPr>
                        </m:fPr>
                        <m:num>
                          <m:r>
                            <a:rPr lang="fr-FR" b="1" i="1" smtClean="0">
                              <a:latin typeface="Cambria Math" charset="0"/>
                              <a:ea typeface="Cambria Math" charset="0"/>
                              <a:cs typeface="Cambria Math" charset="0"/>
                              <a:sym typeface="Symbol" charset="0"/>
                            </a:rPr>
                            <m:t>𝒅</m:t>
                          </m:r>
                          <m:sSub>
                            <m:sSubPr>
                              <m:ctrlPr>
                                <a:rPr lang="fr-FR" b="1" i="1" smtClean="0">
                                  <a:latin typeface="Cambria Math" panose="02040503050406030204" pitchFamily="18" charset="0"/>
                                  <a:ea typeface="Cambria Math" charset="0"/>
                                  <a:cs typeface="Cambria Math" charset="0"/>
                                  <a:sym typeface="Symbol" charset="0"/>
                                </a:rPr>
                              </m:ctrlPr>
                            </m:sSubPr>
                            <m:e>
                              <m:r>
                                <a:rPr lang="fr-FR" b="1" i="1" smtClean="0">
                                  <a:latin typeface="Cambria Math" charset="0"/>
                                  <a:ea typeface="Cambria Math" charset="0"/>
                                  <a:cs typeface="Cambria Math" charset="0"/>
                                  <a:sym typeface="Symbol" charset="0"/>
                                </a:rPr>
                                <m:t>𝑵</m:t>
                              </m:r>
                            </m:e>
                            <m:sub>
                              <m:r>
                                <a:rPr lang="fr-FR" b="1" i="1" smtClean="0">
                                  <a:latin typeface="Cambria Math" charset="0"/>
                                  <a:ea typeface="Cambria Math" charset="0"/>
                                  <a:cs typeface="Cambria Math" charset="0"/>
                                  <a:sym typeface="Symbol" charset="0"/>
                                </a:rPr>
                                <m:t>𝑨𝑩</m:t>
                              </m:r>
                            </m:sub>
                          </m:sSub>
                        </m:num>
                        <m:den>
                          <m:r>
                            <a:rPr lang="fr-FR" b="1" i="1" smtClean="0">
                              <a:latin typeface="Cambria Math" charset="0"/>
                              <a:ea typeface="Cambria Math" charset="0"/>
                              <a:cs typeface="Cambria Math" charset="0"/>
                              <a:sym typeface="Symbol" charset="0"/>
                            </a:rPr>
                            <m:t>𝒅𝒙</m:t>
                          </m:r>
                        </m:den>
                      </m:f>
                    </m:oMath>
                  </m:oMathPara>
                </a14:m>
                <a:endParaRPr lang="fr-FR" dirty="0">
                  <a:sym typeface="Symbol" charset="0"/>
                </a:endParaRPr>
              </a:p>
            </p:txBody>
          </p:sp>
        </mc:Choice>
        <mc:Fallback xmlns="">
          <p:sp>
            <p:nvSpPr>
              <p:cNvPr id="38917" name="Rectangle 4"/>
              <p:cNvSpPr>
                <a:spLocks noRot="1" noChangeAspect="1" noMove="1" noResize="1" noEditPoints="1" noAdjustHandles="1" noChangeArrowheads="1" noChangeShapeType="1" noTextEdit="1"/>
              </p:cNvSpPr>
              <p:nvPr/>
            </p:nvSpPr>
            <p:spPr bwMode="auto">
              <a:xfrm>
                <a:off x="333375" y="361950"/>
                <a:ext cx="6264275" cy="7807137"/>
              </a:xfrm>
              <a:prstGeom prst="rect">
                <a:avLst/>
              </a:prstGeom>
              <a:blipFill rotWithShape="0">
                <a:blip r:embed="rId3"/>
                <a:stretch>
                  <a:fillRect l="-584" t="-78"/>
                </a:stretch>
              </a:bli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fr-FR">
                    <a:noFill/>
                  </a:rPr>
                  <a:t> </a:t>
                </a:r>
              </a:p>
            </p:txBody>
          </p:sp>
        </mc:Fallback>
      </mc:AlternateContent>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4263" y="2699792"/>
            <a:ext cx="4742498" cy="281082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3"/>
          <p:cNvSpPr>
            <a:spLocks noGrp="1"/>
          </p:cNvSpPr>
          <p:nvPr>
            <p:ph type="sldNum" sz="quarter" idx="12"/>
          </p:nvPr>
        </p:nvSpPr>
        <p:spPr/>
        <p:txBody>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fld id="{F4DDA7B9-B88A-D442-90EC-354692B07019}" type="slidenum">
              <a:rPr lang="fr-FR" b="0">
                <a:latin typeface="Arial" charset="0"/>
              </a:rPr>
              <a:pPr eaLnBrk="1" hangingPunct="1"/>
              <a:t>14</a:t>
            </a:fld>
            <a:endParaRPr lang="fr-FR" b="0">
              <a:latin typeface="Arial" charset="0"/>
            </a:endParaRPr>
          </a:p>
        </p:txBody>
      </p:sp>
      <mc:AlternateContent xmlns:mc="http://schemas.openxmlformats.org/markup-compatibility/2006" xmlns:a14="http://schemas.microsoft.com/office/drawing/2010/main">
        <mc:Choice Requires="a14">
          <p:sp>
            <p:nvSpPr>
              <p:cNvPr id="40969" name="Rectangle 4"/>
              <p:cNvSpPr>
                <a:spLocks noChangeArrowheads="1"/>
              </p:cNvSpPr>
              <p:nvPr/>
            </p:nvSpPr>
            <p:spPr bwMode="auto">
              <a:xfrm>
                <a:off x="333375" y="539750"/>
                <a:ext cx="6264275" cy="6064481"/>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a:spAutoFit/>
              </a:bodyPr>
              <a:lstStyle/>
              <a:p>
                <a:pPr marL="342900" indent="-342900">
                  <a:spcBef>
                    <a:spcPct val="50000"/>
                  </a:spcBef>
                </a:pPr>
                <a:r>
                  <a:rPr lang="fr-FR" dirty="0">
                    <a:sym typeface="Symbol" charset="0"/>
                  </a:rPr>
                  <a:t>b) Calcul du courant d</a:t>
                </a:r>
                <a:r>
                  <a:rPr lang="ja-JP" altLang="fr-FR" dirty="0">
                    <a:sym typeface="Symbol" charset="0"/>
                  </a:rPr>
                  <a:t>’</a:t>
                </a:r>
                <a:r>
                  <a:rPr lang="fr-FR" dirty="0">
                    <a:sym typeface="Symbol" charset="0"/>
                  </a:rPr>
                  <a:t>émetteur.</a:t>
                </a:r>
              </a:p>
              <a:p>
                <a:pPr marL="342900" indent="-342900">
                  <a:spcBef>
                    <a:spcPct val="50000"/>
                  </a:spcBef>
                </a:pPr>
                <a:endParaRPr lang="fr-FR" dirty="0">
                  <a:sym typeface="Symbol" charset="0"/>
                </a:endParaRPr>
              </a:p>
              <a:p>
                <a:pPr marL="342900" indent="-342900">
                  <a:spcBef>
                    <a:spcPct val="50000"/>
                  </a:spcBef>
                </a:pPr>
                <a14:m>
                  <m:oMathPara xmlns:m="http://schemas.openxmlformats.org/officeDocument/2006/math">
                    <m:oMathParaPr>
                      <m:jc m:val="centerGroup"/>
                    </m:oMathParaPr>
                    <m:oMath xmlns:m="http://schemas.openxmlformats.org/officeDocument/2006/math">
                      <m:sSub>
                        <m:sSubPr>
                          <m:ctrlPr>
                            <a:rPr lang="fr-FR" b="1" i="1" smtClean="0">
                              <a:latin typeface="Cambria Math" panose="02040503050406030204" pitchFamily="18" charset="0"/>
                              <a:ea typeface="Cambria Math" charset="0"/>
                              <a:cs typeface="Cambria Math" charset="0"/>
                              <a:sym typeface="Symbol" charset="0"/>
                            </a:rPr>
                          </m:ctrlPr>
                        </m:sSubPr>
                        <m:e>
                          <m:acc>
                            <m:accPr>
                              <m:chr m:val="⃗"/>
                              <m:ctrlPr>
                                <a:rPr lang="fr-FR" i="1">
                                  <a:latin typeface="Cambria Math" panose="02040503050406030204" pitchFamily="18" charset="0"/>
                                  <a:sym typeface="Symbol" charset="0"/>
                                </a:rPr>
                              </m:ctrlPr>
                            </m:accPr>
                            <m:e>
                              <m:r>
                                <a:rPr lang="fr-FR" b="1" i="1" smtClean="0">
                                  <a:latin typeface="Cambria Math" charset="0"/>
                                  <a:sym typeface="Symbol" charset="0"/>
                                </a:rPr>
                                <m:t>𝑱</m:t>
                              </m:r>
                            </m:e>
                          </m:acc>
                        </m:e>
                        <m:sub>
                          <m:r>
                            <a:rPr lang="fr-FR" b="1" i="1" smtClean="0">
                              <a:latin typeface="Cambria Math" charset="0"/>
                              <a:ea typeface="Cambria Math" charset="0"/>
                              <a:cs typeface="Cambria Math" charset="0"/>
                              <a:sym typeface="Symbol" charset="0"/>
                            </a:rPr>
                            <m:t>𝒏</m:t>
                          </m:r>
                        </m:sub>
                      </m:sSub>
                      <m:r>
                        <a:rPr lang="fr-FR" b="1" i="1" smtClean="0">
                          <a:latin typeface="Cambria Math" charset="0"/>
                          <a:ea typeface="Cambria Math" charset="0"/>
                          <a:cs typeface="Cambria Math" charset="0"/>
                          <a:sym typeface="Symbol" charset="0"/>
                        </a:rPr>
                        <m:t>=</m:t>
                      </m:r>
                      <m:r>
                        <a:rPr lang="fr-FR" b="1" i="1" smtClean="0">
                          <a:latin typeface="Cambria Math" charset="0"/>
                          <a:ea typeface="Cambria Math" charset="0"/>
                          <a:cs typeface="Cambria Math" charset="0"/>
                          <a:sym typeface="Symbol" charset="0"/>
                        </a:rPr>
                        <m:t>𝒒</m:t>
                      </m:r>
                      <m:sSub>
                        <m:sSubPr>
                          <m:ctrlPr>
                            <a:rPr lang="fr-FR" i="1">
                              <a:latin typeface="Cambria Math" panose="02040503050406030204" pitchFamily="18" charset="0"/>
                              <a:sym typeface="Symbol" charset="0"/>
                            </a:rPr>
                          </m:ctrlPr>
                        </m:sSubPr>
                        <m:e>
                          <m:r>
                            <a:rPr lang="fr-FR" i="1">
                              <a:latin typeface="Cambria Math" charset="0"/>
                              <a:sym typeface="Symbol" charset="0"/>
                            </a:rPr>
                            <m:t>𝑫</m:t>
                          </m:r>
                        </m:e>
                        <m:sub>
                          <m:r>
                            <a:rPr lang="fr-FR" b="1" i="1" smtClean="0">
                              <a:latin typeface="Cambria Math" charset="0"/>
                              <a:sym typeface="Symbol" charset="0"/>
                            </a:rPr>
                            <m:t>𝒏</m:t>
                          </m:r>
                          <m:r>
                            <a:rPr lang="fr-FR" i="1">
                              <a:latin typeface="Cambria Math" charset="0"/>
                              <a:sym typeface="Symbol" charset="0"/>
                            </a:rPr>
                            <m:t>𝑩</m:t>
                          </m:r>
                        </m:sub>
                      </m:sSub>
                      <m:acc>
                        <m:accPr>
                          <m:chr m:val="⃗"/>
                          <m:ctrlPr>
                            <a:rPr lang="fr-FR" i="1">
                              <a:latin typeface="Cambria Math" panose="02040503050406030204" pitchFamily="18" charset="0"/>
                              <a:sym typeface="Symbol" charset="0"/>
                            </a:rPr>
                          </m:ctrlPr>
                        </m:accPr>
                        <m:e>
                          <m:r>
                            <a:rPr lang="fr-FR" i="1">
                              <a:latin typeface="Cambria Math" charset="0"/>
                              <a:ea typeface="Cambria Math" charset="0"/>
                              <a:cs typeface="Cambria Math" charset="0"/>
                              <a:sym typeface="Symbol" charset="0"/>
                            </a:rPr>
                            <m:t>𝛁</m:t>
                          </m:r>
                        </m:e>
                      </m:acc>
                      <m:sSub>
                        <m:sSubPr>
                          <m:ctrlPr>
                            <a:rPr lang="fr-FR" i="1">
                              <a:latin typeface="Cambria Math" panose="02040503050406030204" pitchFamily="18" charset="0"/>
                              <a:sym typeface="Symbol" charset="0"/>
                            </a:rPr>
                          </m:ctrlPr>
                        </m:sSubPr>
                        <m:e>
                          <m:r>
                            <a:rPr lang="fr-FR" b="1" i="1" smtClean="0">
                              <a:latin typeface="Cambria Math" charset="0"/>
                              <a:sym typeface="Symbol" charset="0"/>
                            </a:rPr>
                            <m:t>𝒏</m:t>
                          </m:r>
                        </m:e>
                        <m:sub>
                          <m:r>
                            <a:rPr lang="fr-FR" i="1">
                              <a:latin typeface="Cambria Math" charset="0"/>
                              <a:sym typeface="Symbol" charset="0"/>
                            </a:rPr>
                            <m:t>𝑩</m:t>
                          </m:r>
                        </m:sub>
                      </m:sSub>
                      <m:r>
                        <a:rPr lang="fr-FR" i="1">
                          <a:latin typeface="Cambria Math" charset="0"/>
                          <a:sym typeface="Symbol" charset="0"/>
                        </a:rPr>
                        <m:t>+</m:t>
                      </m:r>
                      <m:r>
                        <a:rPr lang="fr-FR" b="1" i="1" smtClean="0">
                          <a:latin typeface="Cambria Math" charset="0"/>
                          <a:sym typeface="Symbol" charset="0"/>
                        </a:rPr>
                        <m:t>𝒒</m:t>
                      </m:r>
                      <m:sSub>
                        <m:sSubPr>
                          <m:ctrlPr>
                            <a:rPr lang="fr-FR" i="1">
                              <a:latin typeface="Cambria Math" panose="02040503050406030204" pitchFamily="18" charset="0"/>
                              <a:sym typeface="Symbol" charset="0"/>
                            </a:rPr>
                          </m:ctrlPr>
                        </m:sSubPr>
                        <m:e>
                          <m:r>
                            <a:rPr lang="fr-FR" b="1" i="1" smtClean="0">
                              <a:latin typeface="Cambria Math" charset="0"/>
                              <a:sym typeface="Symbol" charset="0"/>
                            </a:rPr>
                            <m:t>𝒏</m:t>
                          </m:r>
                        </m:e>
                        <m:sub>
                          <m:r>
                            <a:rPr lang="fr-FR" i="1">
                              <a:latin typeface="Cambria Math" charset="0"/>
                              <a:sym typeface="Symbol" charset="0"/>
                            </a:rPr>
                            <m:t>𝑩</m:t>
                          </m:r>
                        </m:sub>
                      </m:sSub>
                      <m:d>
                        <m:dPr>
                          <m:ctrlPr>
                            <a:rPr lang="fr-FR" b="1" i="1" smtClean="0">
                              <a:latin typeface="Cambria Math" panose="02040503050406030204" pitchFamily="18" charset="0"/>
                              <a:sym typeface="Symbol" charset="0"/>
                            </a:rPr>
                          </m:ctrlPr>
                        </m:dPr>
                        <m:e>
                          <m:r>
                            <a:rPr lang="fr-FR" b="1" i="1" smtClean="0">
                              <a:latin typeface="Cambria Math" charset="0"/>
                              <a:sym typeface="Symbol" charset="0"/>
                            </a:rPr>
                            <m:t>𝒙</m:t>
                          </m:r>
                        </m:e>
                      </m:d>
                      <m:sSub>
                        <m:sSubPr>
                          <m:ctrlPr>
                            <a:rPr lang="fr-FR" i="1">
                              <a:latin typeface="Cambria Math" panose="02040503050406030204" pitchFamily="18" charset="0"/>
                              <a:ea typeface="Cambria Math" charset="0"/>
                              <a:cs typeface="Cambria Math" charset="0"/>
                              <a:sym typeface="Symbol" charset="0"/>
                            </a:rPr>
                          </m:ctrlPr>
                        </m:sSubPr>
                        <m:e>
                          <m:r>
                            <a:rPr lang="fr-FR" i="1">
                              <a:latin typeface="Cambria Math" charset="0"/>
                              <a:ea typeface="Cambria Math" charset="0"/>
                              <a:cs typeface="Cambria Math" charset="0"/>
                              <a:sym typeface="Symbol" charset="0"/>
                            </a:rPr>
                            <m:t>𝝁</m:t>
                          </m:r>
                        </m:e>
                        <m:sub>
                          <m:r>
                            <a:rPr lang="fr-FR" b="1" i="1" smtClean="0">
                              <a:latin typeface="Cambria Math" charset="0"/>
                              <a:ea typeface="Cambria Math" charset="0"/>
                              <a:cs typeface="Cambria Math" charset="0"/>
                              <a:sym typeface="Symbol" charset="0"/>
                            </a:rPr>
                            <m:t>𝒏</m:t>
                          </m:r>
                          <m:r>
                            <a:rPr lang="fr-FR" i="1">
                              <a:latin typeface="Cambria Math" charset="0"/>
                              <a:ea typeface="Cambria Math" charset="0"/>
                              <a:cs typeface="Cambria Math" charset="0"/>
                              <a:sym typeface="Symbol" charset="0"/>
                            </a:rPr>
                            <m:t>𝑩</m:t>
                          </m:r>
                        </m:sub>
                      </m:sSub>
                      <m:sSub>
                        <m:sSubPr>
                          <m:ctrlPr>
                            <a:rPr lang="fr-FR" i="1">
                              <a:latin typeface="Cambria Math" panose="02040503050406030204" pitchFamily="18" charset="0"/>
                              <a:ea typeface="Cambria Math" charset="0"/>
                              <a:cs typeface="Cambria Math" charset="0"/>
                              <a:sym typeface="Symbol" charset="0"/>
                            </a:rPr>
                          </m:ctrlPr>
                        </m:sSubPr>
                        <m:e>
                          <m:acc>
                            <m:accPr>
                              <m:chr m:val="⃗"/>
                              <m:ctrlPr>
                                <a:rPr lang="fr-FR" i="1">
                                  <a:latin typeface="Cambria Math" panose="02040503050406030204" pitchFamily="18" charset="0"/>
                                  <a:ea typeface="Cambria Math" charset="0"/>
                                  <a:cs typeface="Cambria Math" charset="0"/>
                                  <a:sym typeface="Symbol" charset="0"/>
                                </a:rPr>
                              </m:ctrlPr>
                            </m:accPr>
                            <m:e>
                              <m:r>
                                <a:rPr lang="fr-FR" i="1">
                                  <a:latin typeface="Cambria Math" charset="0"/>
                                  <a:ea typeface="Cambria Math" charset="0"/>
                                  <a:cs typeface="Cambria Math" charset="0"/>
                                  <a:sym typeface="Symbol" charset="0"/>
                                </a:rPr>
                                <m:t>𝓔</m:t>
                              </m:r>
                            </m:e>
                          </m:acc>
                        </m:e>
                        <m:sub>
                          <m:r>
                            <a:rPr lang="fr-FR" i="1">
                              <a:latin typeface="Cambria Math" charset="0"/>
                              <a:ea typeface="Cambria Math" charset="0"/>
                              <a:cs typeface="Cambria Math" charset="0"/>
                              <a:sym typeface="Symbol" charset="0"/>
                            </a:rPr>
                            <m:t>𝒆𝒍𝒆𝒄</m:t>
                          </m:r>
                          <m:r>
                            <a:rPr lang="fr-FR" b="1" i="1" smtClean="0">
                              <a:latin typeface="Cambria Math" charset="0"/>
                              <a:ea typeface="Cambria Math" charset="0"/>
                              <a:cs typeface="Cambria Math" charset="0"/>
                              <a:sym typeface="Symbol" charset="0"/>
                            </a:rPr>
                            <m:t>−</m:t>
                          </m:r>
                          <m:r>
                            <a:rPr lang="fr-FR" b="1" i="1" smtClean="0">
                              <a:latin typeface="Cambria Math" charset="0"/>
                              <a:ea typeface="Cambria Math" charset="0"/>
                              <a:cs typeface="Cambria Math" charset="0"/>
                              <a:sym typeface="Symbol" charset="0"/>
                            </a:rPr>
                            <m:t>𝑩</m:t>
                          </m:r>
                        </m:sub>
                      </m:sSub>
                      <m:d>
                        <m:dPr>
                          <m:ctrlPr>
                            <a:rPr lang="fr-FR" b="1" i="1" smtClean="0">
                              <a:latin typeface="Cambria Math" panose="02040503050406030204" pitchFamily="18" charset="0"/>
                              <a:ea typeface="Cambria Math" charset="0"/>
                              <a:cs typeface="Cambria Math" charset="0"/>
                              <a:sym typeface="Symbol" charset="0"/>
                            </a:rPr>
                          </m:ctrlPr>
                        </m:dPr>
                        <m:e>
                          <m:r>
                            <a:rPr lang="fr-FR" b="1" i="1" smtClean="0">
                              <a:latin typeface="Cambria Math" charset="0"/>
                              <a:ea typeface="Cambria Math" charset="0"/>
                              <a:cs typeface="Cambria Math" charset="0"/>
                              <a:sym typeface="Symbol" charset="0"/>
                            </a:rPr>
                            <m:t>𝒙</m:t>
                          </m:r>
                        </m:e>
                      </m:d>
                      <m:r>
                        <a:rPr lang="fr-FR" i="1">
                          <a:latin typeface="Cambria Math" charset="0"/>
                          <a:ea typeface="Cambria Math" charset="0"/>
                          <a:cs typeface="Cambria Math" charset="0"/>
                          <a:sym typeface="Symbol" charset="0"/>
                        </a:rPr>
                        <m:t>=</m:t>
                      </m:r>
                      <m:r>
                        <a:rPr lang="fr-FR" i="1">
                          <a:latin typeface="Cambria Math" charset="0"/>
                          <a:ea typeface="Cambria Math" charset="0"/>
                          <a:cs typeface="Cambria Math" charset="0"/>
                          <a:sym typeface="Symbol" charset="0"/>
                        </a:rPr>
                        <m:t>𝟎</m:t>
                      </m:r>
                    </m:oMath>
                  </m:oMathPara>
                </a14:m>
                <a:endParaRPr lang="fr-FR" dirty="0">
                  <a:sym typeface="Symbol" charset="0"/>
                </a:endParaRPr>
              </a:p>
              <a:p>
                <a:pPr marL="342900" indent="-342900">
                  <a:spcBef>
                    <a:spcPct val="50000"/>
                  </a:spcBef>
                </a:pPr>
                <a:endParaRPr lang="fr-FR" dirty="0">
                  <a:sym typeface="Symbol" charset="0"/>
                </a:endParaRPr>
              </a:p>
              <a:p>
                <a:pPr marL="342900" indent="-342900">
                  <a:spcBef>
                    <a:spcPct val="50000"/>
                  </a:spcBef>
                </a:pPr>
                <a:r>
                  <a:rPr lang="fr-FR" dirty="0">
                    <a:sym typeface="Symbol" charset="0"/>
                  </a:rPr>
                  <a:t>Comme </a:t>
                </a:r>
                <a14:m>
                  <m:oMath xmlns:m="http://schemas.openxmlformats.org/officeDocument/2006/math">
                    <m:sSub>
                      <m:sSubPr>
                        <m:ctrlPr>
                          <a:rPr lang="fr-FR" i="1">
                            <a:latin typeface="Cambria Math" panose="02040503050406030204" pitchFamily="18" charset="0"/>
                            <a:ea typeface="Cambria Math" charset="0"/>
                            <a:cs typeface="Cambria Math" charset="0"/>
                            <a:sym typeface="Symbol" charset="0"/>
                          </a:rPr>
                        </m:ctrlPr>
                      </m:sSubPr>
                      <m:e>
                        <m:acc>
                          <m:accPr>
                            <m:chr m:val="⃗"/>
                            <m:ctrlPr>
                              <a:rPr lang="fr-FR" i="1">
                                <a:latin typeface="Cambria Math" panose="02040503050406030204" pitchFamily="18" charset="0"/>
                                <a:sym typeface="Symbol" charset="0"/>
                              </a:rPr>
                            </m:ctrlPr>
                          </m:accPr>
                          <m:e>
                            <m:r>
                              <a:rPr lang="fr-FR" i="1">
                                <a:latin typeface="Cambria Math" charset="0"/>
                                <a:sym typeface="Symbol" charset="0"/>
                              </a:rPr>
                              <m:t>𝑱</m:t>
                            </m:r>
                          </m:e>
                        </m:acc>
                      </m:e>
                      <m:sub>
                        <m:r>
                          <a:rPr lang="fr-FR" i="1">
                            <a:latin typeface="Cambria Math" charset="0"/>
                            <a:ea typeface="Cambria Math" charset="0"/>
                            <a:cs typeface="Cambria Math" charset="0"/>
                            <a:sym typeface="Symbol" charset="0"/>
                          </a:rPr>
                          <m:t>𝒏</m:t>
                        </m:r>
                      </m:sub>
                    </m:sSub>
                  </m:oMath>
                </a14:m>
                <a:r>
                  <a:rPr lang="fr-FR" dirty="0">
                    <a:sym typeface="Symbol" charset="0"/>
                  </a:rPr>
                  <a:t> est indépendant de x</a:t>
                </a:r>
              </a:p>
              <a:p>
                <a:pPr marL="342900" indent="-342900">
                  <a:spcBef>
                    <a:spcPct val="50000"/>
                  </a:spcBef>
                </a:pPr>
                <a:endParaRPr lang="fr-FR" dirty="0">
                  <a:sym typeface="Symbol" charset="0"/>
                </a:endParaRPr>
              </a:p>
              <a:p>
                <a:pPr marL="342900" indent="-342900">
                  <a:spcBef>
                    <a:spcPct val="50000"/>
                  </a:spcBef>
                </a:pPr>
                <a:endParaRPr lang="fr-FR" dirty="0">
                  <a:sym typeface="Symbol" charset="0"/>
                </a:endParaRPr>
              </a:p>
              <a:p>
                <a:pPr marL="342900" indent="-342900">
                  <a:spcBef>
                    <a:spcPct val="50000"/>
                  </a:spcBef>
                </a:pPr>
                <a:endParaRPr lang="fr-FR" dirty="0">
                  <a:sym typeface="Symbol" charset="0"/>
                </a:endParaRPr>
              </a:p>
              <a:p>
                <a:pPr marL="342900" indent="-342900">
                  <a:spcBef>
                    <a:spcPct val="50000"/>
                  </a:spcBef>
                </a:pPr>
                <a:r>
                  <a:rPr lang="fr-FR" dirty="0">
                    <a:sym typeface="Symbol" charset="0"/>
                  </a:rPr>
                  <a:t>La condition limite </a:t>
                </a:r>
                <a:r>
                  <a:rPr lang="fr-FR" dirty="0" err="1">
                    <a:sym typeface="Symbol" charset="0"/>
                  </a:rPr>
                  <a:t>n</a:t>
                </a:r>
                <a:r>
                  <a:rPr lang="fr-FR" baseline="-25000" dirty="0" err="1">
                    <a:sym typeface="Symbol" charset="0"/>
                  </a:rPr>
                  <a:t>B</a:t>
                </a:r>
                <a:r>
                  <a:rPr lang="fr-FR" dirty="0">
                    <a:sym typeface="Symbol" charset="0"/>
                  </a:rPr>
                  <a:t>(W</a:t>
                </a:r>
                <a:r>
                  <a:rPr lang="fr-FR" baseline="-25000" dirty="0">
                    <a:sym typeface="Symbol" charset="0"/>
                  </a:rPr>
                  <a:t>B</a:t>
                </a:r>
                <a:r>
                  <a:rPr lang="fr-FR" dirty="0">
                    <a:sym typeface="Symbol" charset="0"/>
                  </a:rPr>
                  <a:t>) = 0 est vérifiée.</a:t>
                </a:r>
              </a:p>
              <a:p>
                <a:pPr marL="342900" indent="-342900">
                  <a:spcBef>
                    <a:spcPct val="50000"/>
                  </a:spcBef>
                </a:pPr>
                <a:r>
                  <a:rPr lang="fr-FR" dirty="0">
                    <a:sym typeface="Symbol" charset="0"/>
                  </a:rPr>
                  <a:t>La condition limite en 0</a:t>
                </a:r>
              </a:p>
              <a:p>
                <a:pPr marL="342900" indent="-342900">
                  <a:spcBef>
                    <a:spcPct val="50000"/>
                  </a:spcBef>
                </a:pPr>
                <a:r>
                  <a:rPr lang="fr-FR" dirty="0">
                    <a:sym typeface="Symbol" charset="0"/>
                  </a:rPr>
                  <a:t>conduit à</a:t>
                </a:r>
              </a:p>
              <a:p>
                <a:pPr marL="342900" indent="-342900">
                  <a:spcBef>
                    <a:spcPct val="50000"/>
                  </a:spcBef>
                </a:pPr>
                <a:endParaRPr lang="fr-FR" dirty="0">
                  <a:sym typeface="Symbol" charset="0"/>
                </a:endParaRPr>
              </a:p>
              <a:p>
                <a:pPr marL="342900" indent="-342900">
                  <a:spcBef>
                    <a:spcPct val="50000"/>
                  </a:spcBef>
                </a:pPr>
                <a:endParaRPr lang="fr-FR" dirty="0">
                  <a:sym typeface="Symbol" charset="0"/>
                </a:endParaRPr>
              </a:p>
              <a:p>
                <a:pPr marL="342900" indent="-342900">
                  <a:spcBef>
                    <a:spcPct val="50000"/>
                  </a:spcBef>
                </a:pPr>
                <a:endParaRPr lang="fr-FR" dirty="0">
                  <a:sym typeface="Symbol" charset="0"/>
                </a:endParaRPr>
              </a:p>
              <a:p>
                <a:pPr marL="342900" indent="-342900">
                  <a:spcBef>
                    <a:spcPct val="50000"/>
                  </a:spcBef>
                </a:pPr>
                <a:r>
                  <a:rPr lang="fr-FR" dirty="0">
                    <a:sym typeface="Symbol" charset="0"/>
                  </a:rPr>
                  <a:t>Pour un dopage uniforme on retrouve la formule correspondante.</a:t>
                </a:r>
              </a:p>
              <a:p>
                <a:pPr marL="342900" indent="-342900">
                  <a:spcBef>
                    <a:spcPct val="50000"/>
                  </a:spcBef>
                </a:pPr>
                <a:r>
                  <a:rPr lang="fr-FR" dirty="0">
                    <a:sym typeface="Symbol" charset="0"/>
                  </a:rPr>
                  <a:t>Sinon en considérant que le dopage moyen est donné par:</a:t>
                </a:r>
              </a:p>
              <a:p>
                <a:pPr marL="342900" indent="-342900">
                  <a:spcBef>
                    <a:spcPct val="50000"/>
                  </a:spcBef>
                </a:pPr>
                <a:endParaRPr lang="fr-FR" dirty="0">
                  <a:sym typeface="Symbol" charset="0"/>
                </a:endParaRPr>
              </a:p>
              <a:p>
                <a:pPr marL="342900" indent="-342900">
                  <a:spcBef>
                    <a:spcPct val="50000"/>
                  </a:spcBef>
                </a:pPr>
                <a:endParaRPr lang="fr-FR" dirty="0">
                  <a:sym typeface="Symbol" charset="0"/>
                </a:endParaRPr>
              </a:p>
              <a:p>
                <a:pPr marL="342900" indent="-342900">
                  <a:spcBef>
                    <a:spcPct val="50000"/>
                  </a:spcBef>
                </a:pPr>
                <a:r>
                  <a:rPr lang="fr-FR" dirty="0">
                    <a:sym typeface="Symbol" charset="0"/>
                  </a:rPr>
                  <a:t>on obtient une équation similaire au cas du dopage uniforme:</a:t>
                </a:r>
                <a:endParaRPr lang="fr-FR" baseline="-25000" dirty="0">
                  <a:sym typeface="Symbol" charset="0"/>
                </a:endParaRPr>
              </a:p>
            </p:txBody>
          </p:sp>
        </mc:Choice>
        <mc:Fallback xmlns="">
          <p:sp>
            <p:nvSpPr>
              <p:cNvPr id="40969" name="Rectangle 4"/>
              <p:cNvSpPr>
                <a:spLocks noRot="1" noChangeAspect="1" noMove="1" noResize="1" noEditPoints="1" noAdjustHandles="1" noChangeArrowheads="1" noChangeShapeType="1" noTextEdit="1"/>
              </p:cNvSpPr>
              <p:nvPr/>
            </p:nvSpPr>
            <p:spPr bwMode="auto">
              <a:xfrm>
                <a:off x="333375" y="539750"/>
                <a:ext cx="6264275" cy="6064481"/>
              </a:xfrm>
              <a:prstGeom prst="rect">
                <a:avLst/>
              </a:prstGeom>
              <a:blipFill rotWithShape="0">
                <a:blip r:embed="rId4"/>
                <a:stretch>
                  <a:fillRect l="-292" t="-402" b="-402"/>
                </a:stretch>
              </a:bli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fr-FR">
                    <a:noFill/>
                  </a:rPr>
                  <a:t> </a:t>
                </a:r>
              </a:p>
            </p:txBody>
          </p:sp>
        </mc:Fallback>
      </mc:AlternateContent>
      <p:graphicFrame>
        <p:nvGraphicFramePr>
          <p:cNvPr id="40963" name="Object 3"/>
          <p:cNvGraphicFramePr>
            <a:graphicFrameLocks noChangeAspect="1"/>
          </p:cNvGraphicFramePr>
          <p:nvPr>
            <p:extLst>
              <p:ext uri="{D42A27DB-BD31-4B8C-83A1-F6EECF244321}">
                <p14:modId xmlns:p14="http://schemas.microsoft.com/office/powerpoint/2010/main" val="479762979"/>
              </p:ext>
            </p:extLst>
          </p:nvPr>
        </p:nvGraphicFramePr>
        <p:xfrm>
          <a:off x="1341438" y="2163564"/>
          <a:ext cx="2324100" cy="622300"/>
        </p:xfrm>
        <a:graphic>
          <a:graphicData uri="http://schemas.openxmlformats.org/presentationml/2006/ole">
            <mc:AlternateContent xmlns:mc="http://schemas.openxmlformats.org/markup-compatibility/2006">
              <mc:Choice xmlns:v="urn:schemas-microsoft-com:vml" Requires="v">
                <p:oleObj spid="_x0000_s41009" name="Équation" r:id="rId5" imgW="2324496" imgH="622697" progId="Equation.3">
                  <p:embed/>
                </p:oleObj>
              </mc:Choice>
              <mc:Fallback>
                <p:oleObj name="Équation" r:id="rId5" imgW="2324496" imgH="622697"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41438" y="2163564"/>
                        <a:ext cx="2324100" cy="622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0964" name="Object 4"/>
          <p:cNvGraphicFramePr>
            <a:graphicFrameLocks noChangeAspect="1"/>
          </p:cNvGraphicFramePr>
          <p:nvPr>
            <p:extLst>
              <p:ext uri="{D42A27DB-BD31-4B8C-83A1-F6EECF244321}">
                <p14:modId xmlns:p14="http://schemas.microsoft.com/office/powerpoint/2010/main" val="1722777215"/>
              </p:ext>
            </p:extLst>
          </p:nvPr>
        </p:nvGraphicFramePr>
        <p:xfrm>
          <a:off x="1457325" y="4023196"/>
          <a:ext cx="2247900" cy="850900"/>
        </p:xfrm>
        <a:graphic>
          <a:graphicData uri="http://schemas.openxmlformats.org/presentationml/2006/ole">
            <mc:AlternateContent xmlns:mc="http://schemas.openxmlformats.org/markup-compatibility/2006">
              <mc:Choice xmlns:v="urn:schemas-microsoft-com:vml" Requires="v">
                <p:oleObj spid="_x0000_s41010" name="Équation" r:id="rId7" imgW="2248296" imgH="851297" progId="Equation.3">
                  <p:embed/>
                </p:oleObj>
              </mc:Choice>
              <mc:Fallback>
                <p:oleObj name="Équation" r:id="rId7" imgW="2248296" imgH="851297"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57325" y="4023196"/>
                        <a:ext cx="2247900" cy="8509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0965" name="Object 5"/>
          <p:cNvGraphicFramePr>
            <a:graphicFrameLocks noChangeAspect="1"/>
          </p:cNvGraphicFramePr>
          <p:nvPr>
            <p:extLst>
              <p:ext uri="{D42A27DB-BD31-4B8C-83A1-F6EECF244321}">
                <p14:modId xmlns:p14="http://schemas.microsoft.com/office/powerpoint/2010/main" val="194640004"/>
              </p:ext>
            </p:extLst>
          </p:nvPr>
        </p:nvGraphicFramePr>
        <p:xfrm>
          <a:off x="2743200" y="3289920"/>
          <a:ext cx="1663700" cy="444500"/>
        </p:xfrm>
        <a:graphic>
          <a:graphicData uri="http://schemas.openxmlformats.org/presentationml/2006/ole">
            <mc:AlternateContent xmlns:mc="http://schemas.openxmlformats.org/markup-compatibility/2006">
              <mc:Choice xmlns:v="urn:schemas-microsoft-com:vml" Requires="v">
                <p:oleObj spid="_x0000_s41011" name="Équation" r:id="rId9" imgW="1664096" imgH="444897" progId="Equation.3">
                  <p:embed/>
                </p:oleObj>
              </mc:Choice>
              <mc:Fallback>
                <p:oleObj name="Équation" r:id="rId9" imgW="1664096" imgH="444897" progId="Equation.3">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43200" y="3289920"/>
                        <a:ext cx="1663700" cy="4445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0966" name="Object 6"/>
          <p:cNvGraphicFramePr>
            <a:graphicFrameLocks noChangeAspect="1"/>
          </p:cNvGraphicFramePr>
          <p:nvPr>
            <p:extLst>
              <p:ext uri="{D42A27DB-BD31-4B8C-83A1-F6EECF244321}">
                <p14:modId xmlns:p14="http://schemas.microsoft.com/office/powerpoint/2010/main" val="696952847"/>
              </p:ext>
            </p:extLst>
          </p:nvPr>
        </p:nvGraphicFramePr>
        <p:xfrm>
          <a:off x="2209800" y="5699596"/>
          <a:ext cx="1612900" cy="481013"/>
        </p:xfrm>
        <a:graphic>
          <a:graphicData uri="http://schemas.openxmlformats.org/presentationml/2006/ole">
            <mc:AlternateContent xmlns:mc="http://schemas.openxmlformats.org/markup-compatibility/2006">
              <mc:Choice xmlns:v="urn:schemas-microsoft-com:vml" Requires="v">
                <p:oleObj spid="_x0000_s41012" name="Équation" r:id="rId11" imgW="1613296" imgH="482997" progId="Equation.3">
                  <p:embed/>
                </p:oleObj>
              </mc:Choice>
              <mc:Fallback>
                <p:oleObj name="Équation" r:id="rId11" imgW="1613296" imgH="482997" progId="Equation.3">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09800" y="5699596"/>
                        <a:ext cx="1612900" cy="4810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0967" name="Object 7"/>
          <p:cNvGraphicFramePr>
            <a:graphicFrameLocks noChangeAspect="1"/>
          </p:cNvGraphicFramePr>
          <p:nvPr>
            <p:extLst>
              <p:ext uri="{D42A27DB-BD31-4B8C-83A1-F6EECF244321}">
                <p14:modId xmlns:p14="http://schemas.microsoft.com/office/powerpoint/2010/main" val="1310688791"/>
              </p:ext>
            </p:extLst>
          </p:nvPr>
        </p:nvGraphicFramePr>
        <p:xfrm>
          <a:off x="2044700" y="6766396"/>
          <a:ext cx="1917700" cy="469900"/>
        </p:xfrm>
        <a:graphic>
          <a:graphicData uri="http://schemas.openxmlformats.org/presentationml/2006/ole">
            <mc:AlternateContent xmlns:mc="http://schemas.openxmlformats.org/markup-compatibility/2006">
              <mc:Choice xmlns:v="urn:schemas-microsoft-com:vml" Requires="v">
                <p:oleObj spid="_x0000_s41013" name="Équation" r:id="rId13" imgW="1918096" imgH="470297" progId="Equation.3">
                  <p:embed/>
                </p:oleObj>
              </mc:Choice>
              <mc:Fallback>
                <p:oleObj name="Équation" r:id="rId13" imgW="1918096" imgH="470297" progId="Equation.3">
                  <p:embed/>
                  <p:pic>
                    <p:nvPicPr>
                      <p:cNvPr id="0"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44700" y="6766396"/>
                        <a:ext cx="1917700" cy="4699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
          <p:cNvSpPr>
            <a:spLocks noGrp="1"/>
          </p:cNvSpPr>
          <p:nvPr>
            <p:ph type="sldNum" sz="quarter" idx="12"/>
          </p:nvPr>
        </p:nvSpPr>
        <p:spPr/>
        <p:txBody>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fld id="{B207E26C-3261-DE48-837B-C2331ADEF00A}" type="slidenum">
              <a:rPr lang="fr-FR" b="0">
                <a:latin typeface="Arial" charset="0"/>
              </a:rPr>
              <a:pPr eaLnBrk="1" hangingPunct="1"/>
              <a:t>15</a:t>
            </a:fld>
            <a:endParaRPr lang="fr-FR" b="0">
              <a:latin typeface="Arial" charset="0"/>
            </a:endParaRPr>
          </a:p>
        </p:txBody>
      </p:sp>
      <p:pic>
        <p:nvPicPr>
          <p:cNvPr id="43011" name="Picture 3" descr="bip_emetteur_commu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438" y="2146300"/>
            <a:ext cx="4843462" cy="172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12" name="Picture 4" descr="bip_base_commu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050" y="4451350"/>
            <a:ext cx="5203825" cy="1381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13" name="Picture 5" descr="bip_collecteur_commu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6467475"/>
            <a:ext cx="5192713" cy="2065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4" name="Text Box 6"/>
          <p:cNvSpPr txBox="1">
            <a:spLocks noChangeArrowheads="1"/>
          </p:cNvSpPr>
          <p:nvPr/>
        </p:nvSpPr>
        <p:spPr bwMode="auto">
          <a:xfrm>
            <a:off x="476250" y="403225"/>
            <a:ext cx="6048375" cy="115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174625" indent="-174625" eaLnBrk="0" hangingPunct="0">
              <a:defRPr sz="1400" b="1">
                <a:solidFill>
                  <a:schemeClr val="tx1"/>
                </a:solidFill>
                <a:latin typeface="Comic Sans MS" charset="0"/>
                <a:ea typeface="ＭＳ Ｐゴシック" charset="0"/>
                <a:cs typeface="ＭＳ Ｐゴシック" charset="0"/>
              </a:defRPr>
            </a:lvl1pPr>
            <a:lvl2pPr marL="800100" indent="-342900"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fr-FR"/>
              <a:t>IV. Caractéristiques électriques en régime normal direct.</a:t>
            </a:r>
          </a:p>
          <a:p>
            <a:pPr eaLnBrk="1" hangingPunct="1">
              <a:spcBef>
                <a:spcPct val="50000"/>
              </a:spcBef>
            </a:pPr>
            <a:r>
              <a:rPr lang="fr-FR"/>
              <a:t>1. Montages électriques en quadripôle.</a:t>
            </a:r>
          </a:p>
          <a:p>
            <a:pPr lvl="1" eaLnBrk="1" hangingPunct="1">
              <a:spcBef>
                <a:spcPct val="50000"/>
              </a:spcBef>
            </a:pPr>
            <a:r>
              <a:rPr lang="fr-FR"/>
              <a:t>Le transistor est un tripôle. Il existe 3 montages en quadripôle selon la borne commune entre entrée et sortie.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u numéro de diapositive 3"/>
          <p:cNvSpPr>
            <a:spLocks noGrp="1"/>
          </p:cNvSpPr>
          <p:nvPr>
            <p:ph type="sldNum" sz="quarter" idx="12"/>
          </p:nvPr>
        </p:nvSpPr>
        <p:spPr/>
        <p:txBody>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fld id="{2D27B3F2-4441-6B40-8121-9860AA1AC230}" type="slidenum">
              <a:rPr lang="fr-FR" b="0">
                <a:latin typeface="Arial" charset="0"/>
              </a:rPr>
              <a:pPr eaLnBrk="1" hangingPunct="1"/>
              <a:t>16</a:t>
            </a:fld>
            <a:endParaRPr lang="fr-FR" b="0">
              <a:latin typeface="Arial" charset="0"/>
            </a:endParaRPr>
          </a:p>
        </p:txBody>
      </p:sp>
      <p:grpSp>
        <p:nvGrpSpPr>
          <p:cNvPr id="45061" name="Group 13"/>
          <p:cNvGrpSpPr>
            <a:grpSpLocks/>
          </p:cNvGrpSpPr>
          <p:nvPr/>
        </p:nvGrpSpPr>
        <p:grpSpPr bwMode="auto">
          <a:xfrm>
            <a:off x="838200" y="1647825"/>
            <a:ext cx="5291138" cy="2162175"/>
            <a:chOff x="540" y="1292"/>
            <a:chExt cx="3333" cy="1362"/>
          </a:xfrm>
        </p:grpSpPr>
        <p:pic>
          <p:nvPicPr>
            <p:cNvPr id="45071" name="Picture 5" descr="bip_carac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 y="1292"/>
              <a:ext cx="3151" cy="1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45059" name="Object 3"/>
            <p:cNvGraphicFramePr>
              <a:graphicFrameLocks noChangeAspect="1"/>
            </p:cNvGraphicFramePr>
            <p:nvPr/>
          </p:nvGraphicFramePr>
          <p:xfrm>
            <a:off x="3521" y="1610"/>
            <a:ext cx="352" cy="136"/>
          </p:xfrm>
          <a:graphic>
            <a:graphicData uri="http://schemas.openxmlformats.org/presentationml/2006/ole">
              <mc:AlternateContent xmlns:mc="http://schemas.openxmlformats.org/markup-compatibility/2006">
                <mc:Choice xmlns:v="urn:schemas-microsoft-com:vml" Requires="v">
                  <p:oleObj spid="_x0000_s45088" name="Equation" r:id="rId5" imgW="558954" imgH="216203" progId="Equation.3">
                    <p:embed/>
                  </p:oleObj>
                </mc:Choice>
                <mc:Fallback>
                  <p:oleObj name="Equation" r:id="rId5" imgW="558954" imgH="216203"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1" y="1610"/>
                          <a:ext cx="352" cy="13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5072" name="Line 9"/>
            <p:cNvSpPr>
              <a:spLocks noChangeShapeType="1"/>
            </p:cNvSpPr>
            <p:nvPr/>
          </p:nvSpPr>
          <p:spPr bwMode="auto">
            <a:xfrm flipH="1">
              <a:off x="2840" y="1655"/>
              <a:ext cx="590" cy="136"/>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grpSp>
      <p:grpSp>
        <p:nvGrpSpPr>
          <p:cNvPr id="45062" name="Group 20"/>
          <p:cNvGrpSpPr>
            <a:grpSpLocks/>
          </p:cNvGrpSpPr>
          <p:nvPr/>
        </p:nvGrpSpPr>
        <p:grpSpPr bwMode="auto">
          <a:xfrm>
            <a:off x="620713" y="5181600"/>
            <a:ext cx="5538787" cy="2879725"/>
            <a:chOff x="391" y="3833"/>
            <a:chExt cx="3489" cy="1814"/>
          </a:xfrm>
        </p:grpSpPr>
        <p:grpSp>
          <p:nvGrpSpPr>
            <p:cNvPr id="45064" name="Group 14"/>
            <p:cNvGrpSpPr>
              <a:grpSpLocks/>
            </p:cNvGrpSpPr>
            <p:nvPr/>
          </p:nvGrpSpPr>
          <p:grpSpPr bwMode="auto">
            <a:xfrm>
              <a:off x="391" y="3997"/>
              <a:ext cx="3489" cy="1650"/>
              <a:chOff x="391" y="3788"/>
              <a:chExt cx="3489" cy="1650"/>
            </a:xfrm>
          </p:grpSpPr>
          <p:pic>
            <p:nvPicPr>
              <p:cNvPr id="45069" name="Picture 6" descr="bip_carac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1" y="3788"/>
                <a:ext cx="3450" cy="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45058" name="Object 2"/>
              <p:cNvGraphicFramePr>
                <a:graphicFrameLocks noChangeAspect="1"/>
              </p:cNvGraphicFramePr>
              <p:nvPr/>
            </p:nvGraphicFramePr>
            <p:xfrm>
              <a:off x="3536" y="4196"/>
              <a:ext cx="344" cy="136"/>
            </p:xfrm>
            <a:graphic>
              <a:graphicData uri="http://schemas.openxmlformats.org/presentationml/2006/ole">
                <mc:AlternateContent xmlns:mc="http://schemas.openxmlformats.org/markup-compatibility/2006">
                  <mc:Choice xmlns:v="urn:schemas-microsoft-com:vml" Requires="v">
                    <p:oleObj spid="_x0000_s45089" name="Equation" r:id="rId8" imgW="546023" imgH="216109" progId="Equation.3">
                      <p:embed/>
                    </p:oleObj>
                  </mc:Choice>
                  <mc:Fallback>
                    <p:oleObj name="Equation" r:id="rId8" imgW="546023" imgH="216109" progId="Equation.3">
                      <p:embed/>
                      <p:pic>
                        <p:nvPicPr>
                          <p:cNvPr id="0"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36" y="4196"/>
                            <a:ext cx="344" cy="13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5070" name="Line 12"/>
              <p:cNvSpPr>
                <a:spLocks noChangeShapeType="1"/>
              </p:cNvSpPr>
              <p:nvPr/>
            </p:nvSpPr>
            <p:spPr bwMode="auto">
              <a:xfrm flipH="1">
                <a:off x="2851" y="4241"/>
                <a:ext cx="590" cy="136"/>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grpSp>
        <p:sp>
          <p:nvSpPr>
            <p:cNvPr id="45065" name="Text Box 16"/>
            <p:cNvSpPr txBox="1">
              <a:spLocks noChangeArrowheads="1"/>
            </p:cNvSpPr>
            <p:nvPr/>
          </p:nvSpPr>
          <p:spPr bwMode="auto">
            <a:xfrm>
              <a:off x="2614" y="3996"/>
              <a:ext cx="907"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en-US"/>
                <a:t>Normal direct</a:t>
              </a:r>
            </a:p>
          </p:txBody>
        </p:sp>
        <p:sp>
          <p:nvSpPr>
            <p:cNvPr id="45066" name="Line 17"/>
            <p:cNvSpPr>
              <a:spLocks noChangeShapeType="1"/>
            </p:cNvSpPr>
            <p:nvPr/>
          </p:nvSpPr>
          <p:spPr bwMode="auto">
            <a:xfrm flipH="1">
              <a:off x="2523" y="4178"/>
              <a:ext cx="181" cy="136"/>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sp>
          <p:nvSpPr>
            <p:cNvPr id="45067" name="Text Box 18"/>
            <p:cNvSpPr txBox="1">
              <a:spLocks noChangeArrowheads="1"/>
            </p:cNvSpPr>
            <p:nvPr/>
          </p:nvSpPr>
          <p:spPr bwMode="auto">
            <a:xfrm>
              <a:off x="1661" y="3833"/>
              <a:ext cx="907"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en-US"/>
                <a:t>Saturé direct</a:t>
              </a:r>
            </a:p>
          </p:txBody>
        </p:sp>
        <p:sp>
          <p:nvSpPr>
            <p:cNvPr id="45068" name="Line 19"/>
            <p:cNvSpPr>
              <a:spLocks noChangeShapeType="1"/>
            </p:cNvSpPr>
            <p:nvPr/>
          </p:nvSpPr>
          <p:spPr bwMode="auto">
            <a:xfrm>
              <a:off x="1979" y="4014"/>
              <a:ext cx="136" cy="635"/>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grpSp>
      <p:sp>
        <p:nvSpPr>
          <p:cNvPr id="45063" name="Text Box 7"/>
          <p:cNvSpPr txBox="1">
            <a:spLocks noChangeArrowheads="1"/>
          </p:cNvSpPr>
          <p:nvPr/>
        </p:nvSpPr>
        <p:spPr bwMode="auto">
          <a:xfrm>
            <a:off x="152400" y="152400"/>
            <a:ext cx="6477000" cy="8281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174625" indent="-174625"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fr-FR"/>
              <a:t>2. Base commune</a:t>
            </a:r>
          </a:p>
          <a:p>
            <a:pPr eaLnBrk="1" hangingPunct="1">
              <a:spcBef>
                <a:spcPct val="50000"/>
              </a:spcBef>
              <a:buFontTx/>
              <a:buChar char="•"/>
            </a:pPr>
            <a:r>
              <a:rPr lang="fr-FR"/>
              <a:t>Entrée : I</a:t>
            </a:r>
            <a:r>
              <a:rPr lang="fr-FR" baseline="-25000"/>
              <a:t>E</a:t>
            </a:r>
            <a:r>
              <a:rPr lang="fr-FR"/>
              <a:t> fonction de V</a:t>
            </a:r>
            <a:r>
              <a:rPr lang="fr-FR" baseline="-25000"/>
              <a:t>EB</a:t>
            </a:r>
            <a:r>
              <a:rPr lang="fr-FR"/>
              <a:t> pour différents V</a:t>
            </a:r>
            <a:r>
              <a:rPr lang="fr-FR" baseline="-25000"/>
              <a:t>CB</a:t>
            </a:r>
            <a:r>
              <a:rPr lang="fr-FR"/>
              <a:t>. Caractéristique de type jonction PN.</a:t>
            </a:r>
          </a:p>
          <a:p>
            <a:pPr eaLnBrk="1" hangingPunct="1">
              <a:spcBef>
                <a:spcPct val="50000"/>
              </a:spcBef>
              <a:buFontTx/>
              <a:buChar char="•"/>
            </a:pPr>
            <a:r>
              <a:rPr lang="fr-FR"/>
              <a:t>Sortie : I</a:t>
            </a:r>
            <a:r>
              <a:rPr lang="fr-FR" baseline="-25000"/>
              <a:t>C</a:t>
            </a:r>
            <a:r>
              <a:rPr lang="fr-FR"/>
              <a:t> fonction de V</a:t>
            </a:r>
            <a:r>
              <a:rPr lang="fr-FR" baseline="-25000"/>
              <a:t>CB</a:t>
            </a:r>
            <a:r>
              <a:rPr lang="fr-FR"/>
              <a:t> pour différents I</a:t>
            </a:r>
            <a:r>
              <a:rPr lang="fr-FR" baseline="-25000"/>
              <a:t>E</a:t>
            </a:r>
            <a:r>
              <a:rPr lang="fr-FR"/>
              <a:t>.</a:t>
            </a:r>
            <a:br>
              <a:rPr lang="fr-FR"/>
            </a:br>
            <a:r>
              <a:rPr lang="fr-FR"/>
              <a:t>La dépendance de I</a:t>
            </a:r>
            <a:r>
              <a:rPr lang="fr-FR" baseline="-25000"/>
              <a:t>C</a:t>
            </a:r>
            <a:r>
              <a:rPr lang="fr-FR"/>
              <a:t> avec V</a:t>
            </a:r>
            <a:r>
              <a:rPr lang="fr-FR" baseline="-25000"/>
              <a:t>CB</a:t>
            </a:r>
            <a:r>
              <a:rPr lang="fr-FR"/>
              <a:t> est celle du gain </a:t>
            </a:r>
            <a:r>
              <a:rPr lang="fr-FR">
                <a:sym typeface="Symbol" charset="0"/>
              </a:rPr>
              <a:t>. Or   1 lorsque </a:t>
            </a:r>
            <a:r>
              <a:rPr lang="fr-FR"/>
              <a:t> V</a:t>
            </a:r>
            <a:r>
              <a:rPr lang="fr-FR" baseline="-25000"/>
              <a:t>CB</a:t>
            </a:r>
            <a:r>
              <a:rPr lang="fr-FR"/>
              <a:t> &gt;&gt; kT.</a:t>
            </a:r>
            <a:endParaRPr lang="fr-FR">
              <a:sym typeface="Symbol" charset="0"/>
            </a:endParaRPr>
          </a:p>
          <a:p>
            <a:pPr eaLnBrk="1" hangingPunct="1">
              <a:spcBef>
                <a:spcPct val="50000"/>
              </a:spcBef>
            </a:pPr>
            <a:endParaRPr lang="fr-FR"/>
          </a:p>
          <a:p>
            <a:pPr eaLnBrk="1" hangingPunct="1">
              <a:spcBef>
                <a:spcPct val="50000"/>
              </a:spcBef>
            </a:pPr>
            <a:endParaRPr lang="fr-FR"/>
          </a:p>
          <a:p>
            <a:pPr eaLnBrk="1" hangingPunct="1">
              <a:spcBef>
                <a:spcPct val="50000"/>
              </a:spcBef>
            </a:pPr>
            <a:endParaRPr lang="fr-FR"/>
          </a:p>
          <a:p>
            <a:pPr eaLnBrk="1" hangingPunct="1">
              <a:spcBef>
                <a:spcPct val="50000"/>
              </a:spcBef>
            </a:pPr>
            <a:endParaRPr lang="fr-FR"/>
          </a:p>
          <a:p>
            <a:pPr eaLnBrk="1" hangingPunct="1">
              <a:spcBef>
                <a:spcPct val="50000"/>
              </a:spcBef>
            </a:pPr>
            <a:endParaRPr lang="fr-FR"/>
          </a:p>
          <a:p>
            <a:pPr eaLnBrk="1" hangingPunct="1">
              <a:spcBef>
                <a:spcPct val="50000"/>
              </a:spcBef>
            </a:pPr>
            <a:endParaRPr lang="fr-FR"/>
          </a:p>
          <a:p>
            <a:pPr eaLnBrk="1" hangingPunct="1">
              <a:spcBef>
                <a:spcPct val="50000"/>
              </a:spcBef>
            </a:pPr>
            <a:r>
              <a:rPr lang="fr-FR"/>
              <a:t>3. Émetteur commun.</a:t>
            </a:r>
          </a:p>
          <a:p>
            <a:pPr eaLnBrk="1" hangingPunct="1">
              <a:spcBef>
                <a:spcPct val="50000"/>
              </a:spcBef>
              <a:buFontTx/>
              <a:buChar char="•"/>
            </a:pPr>
            <a:r>
              <a:rPr lang="fr-FR"/>
              <a:t>Entrée : I</a:t>
            </a:r>
            <a:r>
              <a:rPr lang="fr-FR" baseline="-25000"/>
              <a:t>B</a:t>
            </a:r>
            <a:r>
              <a:rPr lang="fr-FR"/>
              <a:t> fonction de V</a:t>
            </a:r>
            <a:r>
              <a:rPr lang="fr-FR" baseline="-25000"/>
              <a:t>BE</a:t>
            </a:r>
            <a:r>
              <a:rPr lang="fr-FR"/>
              <a:t> pour différents V</a:t>
            </a:r>
            <a:r>
              <a:rPr lang="fr-FR" baseline="-25000"/>
              <a:t>CE</a:t>
            </a:r>
            <a:r>
              <a:rPr lang="fr-FR"/>
              <a:t>. Caractéristique de type jonction PN mais le courant est réduit de </a:t>
            </a:r>
            <a:r>
              <a:rPr lang="fr-FR">
                <a:sym typeface="Symbol" charset="0"/>
              </a:rPr>
              <a:t></a:t>
            </a:r>
            <a:r>
              <a:rPr lang="fr-FR"/>
              <a:t>.</a:t>
            </a:r>
          </a:p>
          <a:p>
            <a:pPr eaLnBrk="1" hangingPunct="1">
              <a:spcBef>
                <a:spcPct val="50000"/>
              </a:spcBef>
              <a:buFontTx/>
              <a:buChar char="•"/>
            </a:pPr>
            <a:r>
              <a:rPr lang="fr-FR"/>
              <a:t>Sortie : I</a:t>
            </a:r>
            <a:r>
              <a:rPr lang="fr-FR" baseline="-25000"/>
              <a:t>C</a:t>
            </a:r>
            <a:r>
              <a:rPr lang="fr-FR"/>
              <a:t> fonction de V</a:t>
            </a:r>
            <a:r>
              <a:rPr lang="fr-FR" baseline="-25000"/>
              <a:t>CE</a:t>
            </a:r>
            <a:r>
              <a:rPr lang="fr-FR"/>
              <a:t> pour différents I</a:t>
            </a:r>
            <a:r>
              <a:rPr lang="fr-FR" baseline="-25000"/>
              <a:t>B</a:t>
            </a:r>
            <a:r>
              <a:rPr lang="fr-FR"/>
              <a:t>.</a:t>
            </a:r>
            <a:br>
              <a:rPr lang="fr-FR"/>
            </a:br>
            <a:r>
              <a:rPr lang="fr-FR"/>
              <a:t>La dépendance de I</a:t>
            </a:r>
            <a:r>
              <a:rPr lang="fr-FR" baseline="-25000"/>
              <a:t>C</a:t>
            </a:r>
            <a:r>
              <a:rPr lang="fr-FR"/>
              <a:t> avec V</a:t>
            </a:r>
            <a:r>
              <a:rPr lang="fr-FR" baseline="-25000"/>
              <a:t>CE</a:t>
            </a:r>
            <a:r>
              <a:rPr lang="fr-FR"/>
              <a:t> est celle du gain </a:t>
            </a:r>
            <a:r>
              <a:rPr lang="fr-FR">
                <a:sym typeface="Symbol" charset="0"/>
              </a:rPr>
              <a:t>.</a:t>
            </a:r>
          </a:p>
          <a:p>
            <a:pPr eaLnBrk="1" hangingPunct="1">
              <a:spcBef>
                <a:spcPct val="50000"/>
              </a:spcBef>
              <a:buFontTx/>
              <a:buChar char="•"/>
            </a:pPr>
            <a:endParaRPr lang="fr-FR">
              <a:sym typeface="Symbol" charset="0"/>
            </a:endParaRPr>
          </a:p>
          <a:p>
            <a:pPr eaLnBrk="1" hangingPunct="1">
              <a:spcBef>
                <a:spcPct val="50000"/>
              </a:spcBef>
              <a:buFontTx/>
              <a:buChar char="•"/>
            </a:pPr>
            <a:endParaRPr lang="fr-FR">
              <a:sym typeface="Symbol" charset="0"/>
            </a:endParaRPr>
          </a:p>
          <a:p>
            <a:pPr eaLnBrk="1" hangingPunct="1">
              <a:spcBef>
                <a:spcPct val="50000"/>
              </a:spcBef>
              <a:buFontTx/>
              <a:buChar char="•"/>
            </a:pPr>
            <a:endParaRPr lang="fr-FR">
              <a:sym typeface="Symbol" charset="0"/>
            </a:endParaRPr>
          </a:p>
          <a:p>
            <a:pPr eaLnBrk="1" hangingPunct="1">
              <a:spcBef>
                <a:spcPct val="50000"/>
              </a:spcBef>
              <a:buFontTx/>
              <a:buChar char="•"/>
            </a:pPr>
            <a:endParaRPr lang="fr-FR">
              <a:sym typeface="Symbol" charset="0"/>
            </a:endParaRPr>
          </a:p>
          <a:p>
            <a:pPr eaLnBrk="1" hangingPunct="1">
              <a:spcBef>
                <a:spcPct val="50000"/>
              </a:spcBef>
              <a:buFontTx/>
              <a:buChar char="•"/>
            </a:pPr>
            <a:endParaRPr lang="fr-FR">
              <a:sym typeface="Symbol" charset="0"/>
            </a:endParaRPr>
          </a:p>
          <a:p>
            <a:pPr eaLnBrk="1" hangingPunct="1">
              <a:spcBef>
                <a:spcPct val="50000"/>
              </a:spcBef>
              <a:buFontTx/>
              <a:buChar char="•"/>
            </a:pPr>
            <a:endParaRPr lang="fr-FR">
              <a:sym typeface="Symbol" charset="0"/>
            </a:endParaRPr>
          </a:p>
          <a:p>
            <a:pPr eaLnBrk="1" hangingPunct="1">
              <a:spcBef>
                <a:spcPct val="50000"/>
              </a:spcBef>
              <a:buFontTx/>
              <a:buChar char="•"/>
            </a:pPr>
            <a:endParaRPr lang="fr-FR">
              <a:sym typeface="Symbol" charset="0"/>
            </a:endParaRPr>
          </a:p>
          <a:p>
            <a:pPr eaLnBrk="1" hangingPunct="1">
              <a:spcBef>
                <a:spcPct val="50000"/>
              </a:spcBef>
              <a:buFontTx/>
              <a:buChar char="•"/>
            </a:pPr>
            <a:endParaRPr lang="fr-FR">
              <a:sym typeface="Symbol" charset="0"/>
            </a:endParaRPr>
          </a:p>
          <a:p>
            <a:pPr eaLnBrk="1" hangingPunct="1">
              <a:spcBef>
                <a:spcPct val="50000"/>
              </a:spcBef>
              <a:buFontTx/>
              <a:buChar char="•"/>
            </a:pPr>
            <a:endParaRPr lang="fr-FR">
              <a:sym typeface="Symbol" charset="0"/>
            </a:endParaRPr>
          </a:p>
          <a:p>
            <a:pPr eaLnBrk="1" hangingPunct="1">
              <a:spcBef>
                <a:spcPct val="50000"/>
              </a:spcBef>
              <a:buFontTx/>
              <a:buChar char="•"/>
            </a:pPr>
            <a:r>
              <a:rPr lang="fr-FR"/>
              <a:t>Les caractéristiques montrent une dépendance imprévue du gain </a:t>
            </a:r>
            <a:r>
              <a:rPr lang="fr-FR">
                <a:sym typeface="Symbol" charset="0"/>
              </a:rPr>
              <a:t> avec la tension base collecteur. C'est l'effet </a:t>
            </a:r>
            <a:r>
              <a:rPr lang="fr-FR"/>
              <a:t>Early.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fld id="{4484D968-F80E-8046-B540-163A15E28DB8}" type="slidenum">
              <a:rPr lang="fr-FR" b="0">
                <a:latin typeface="Arial" charset="0"/>
              </a:rPr>
              <a:pPr eaLnBrk="1" hangingPunct="1"/>
              <a:t>17</a:t>
            </a:fld>
            <a:endParaRPr lang="fr-FR" b="0">
              <a:latin typeface="Arial" charset="0"/>
            </a:endParaRPr>
          </a:p>
        </p:txBody>
      </p:sp>
      <p:sp>
        <p:nvSpPr>
          <p:cNvPr id="47107" name="Text Box 2"/>
          <p:cNvSpPr txBox="1">
            <a:spLocks noChangeArrowheads="1"/>
          </p:cNvSpPr>
          <p:nvPr/>
        </p:nvSpPr>
        <p:spPr bwMode="auto">
          <a:xfrm>
            <a:off x="476250" y="403225"/>
            <a:ext cx="6048375" cy="1368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174625" indent="-174625"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fr-FR"/>
              <a:t>4. Effet Early (1D)</a:t>
            </a:r>
          </a:p>
          <a:p>
            <a:pPr eaLnBrk="1" hangingPunct="1">
              <a:spcBef>
                <a:spcPct val="50000"/>
              </a:spcBef>
            </a:pPr>
            <a:r>
              <a:rPr lang="fr-FR"/>
              <a:t>	Lorsque V</a:t>
            </a:r>
            <a:r>
              <a:rPr lang="fr-FR" baseline="-25000"/>
              <a:t>CB</a:t>
            </a:r>
            <a:r>
              <a:rPr lang="fr-FR"/>
              <a:t> augmente, la zone de charge d</a:t>
            </a:r>
            <a:r>
              <a:rPr lang="ja-JP" altLang="fr-FR"/>
              <a:t>’</a:t>
            </a:r>
            <a:r>
              <a:rPr lang="fr-FR"/>
              <a:t>espace de la jonction base collecteur s</a:t>
            </a:r>
            <a:r>
              <a:rPr lang="ja-JP" altLang="fr-FR"/>
              <a:t>’</a:t>
            </a:r>
            <a:r>
              <a:rPr lang="fr-FR"/>
              <a:t>étend dans la base </a:t>
            </a:r>
            <a:r>
              <a:rPr lang="fr-FR">
                <a:sym typeface="Symbol" charset="0"/>
              </a:rPr>
              <a:t> </a:t>
            </a:r>
            <a:r>
              <a:rPr lang="fr-FR"/>
              <a:t>diminution de l</a:t>
            </a:r>
            <a:r>
              <a:rPr lang="ja-JP" altLang="fr-FR"/>
              <a:t>’</a:t>
            </a:r>
            <a:r>
              <a:rPr lang="fr-FR"/>
              <a:t>épaisseur effective de la base. Augmentation de B et </a:t>
            </a:r>
            <a:r>
              <a:rPr lang="fr-FR">
                <a:sym typeface="Symbol" charset="0"/>
              </a:rPr>
              <a:t>.  augmente.</a:t>
            </a:r>
          </a:p>
          <a:p>
            <a:pPr eaLnBrk="1" hangingPunct="1">
              <a:spcBef>
                <a:spcPct val="50000"/>
              </a:spcBef>
            </a:pPr>
            <a:r>
              <a:rPr lang="fr-FR">
                <a:sym typeface="Symbol" charset="0"/>
              </a:rPr>
              <a:t> à i</a:t>
            </a:r>
            <a:r>
              <a:rPr lang="fr-FR" baseline="-25000">
                <a:sym typeface="Symbol" charset="0"/>
              </a:rPr>
              <a:t>B</a:t>
            </a:r>
            <a:r>
              <a:rPr lang="fr-FR">
                <a:sym typeface="Symbol" charset="0"/>
              </a:rPr>
              <a:t> constant, i</a:t>
            </a:r>
            <a:r>
              <a:rPr lang="fr-FR" baseline="-25000">
                <a:sym typeface="Symbol" charset="0"/>
              </a:rPr>
              <a:t>C</a:t>
            </a:r>
            <a:r>
              <a:rPr lang="fr-FR">
                <a:sym typeface="Symbol" charset="0"/>
              </a:rPr>
              <a:t> augmente.</a:t>
            </a:r>
          </a:p>
        </p:txBody>
      </p:sp>
      <p:pic>
        <p:nvPicPr>
          <p:cNvPr id="47108" name="Picture 5" descr="bip_ear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275" y="2251075"/>
            <a:ext cx="5707063" cy="2854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3"/>
          <p:cNvSpPr>
            <a:spLocks noGrp="1"/>
          </p:cNvSpPr>
          <p:nvPr>
            <p:ph type="sldNum" sz="quarter" idx="12"/>
          </p:nvPr>
        </p:nvSpPr>
        <p:spPr/>
        <p:txBody>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fld id="{041CE6A1-72C0-A54A-B19C-4F96E6613AC7}" type="slidenum">
              <a:rPr lang="fr-FR" b="0">
                <a:latin typeface="Arial" charset="0"/>
              </a:rPr>
              <a:pPr eaLnBrk="1" hangingPunct="1"/>
              <a:t>18</a:t>
            </a:fld>
            <a:endParaRPr lang="fr-FR" b="0">
              <a:latin typeface="Arial" charset="0"/>
            </a:endParaRPr>
          </a:p>
        </p:txBody>
      </p:sp>
      <p:sp>
        <p:nvSpPr>
          <p:cNvPr id="49158" name="Text Box 2"/>
          <p:cNvSpPr txBox="1">
            <a:spLocks noChangeArrowheads="1"/>
          </p:cNvSpPr>
          <p:nvPr/>
        </p:nvSpPr>
        <p:spPr bwMode="auto">
          <a:xfrm>
            <a:off x="476250" y="307975"/>
            <a:ext cx="6048375" cy="6261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r>
              <a:rPr lang="fr-FR"/>
              <a:t>V. Les autres régimes de fonctionnement.</a:t>
            </a:r>
          </a:p>
          <a:p>
            <a:pPr eaLnBrk="1" hangingPunct="1"/>
            <a:r>
              <a:rPr lang="fr-FR"/>
              <a:t>Intérêt : commutation.</a:t>
            </a:r>
          </a:p>
          <a:p>
            <a:pPr eaLnBrk="1" hangingPunct="1"/>
            <a:r>
              <a:rPr lang="fr-FR"/>
              <a:t>1. Régime normal inverse.</a:t>
            </a:r>
          </a:p>
          <a:p>
            <a:pPr eaLnBrk="1" hangingPunct="1"/>
            <a:endParaRPr lang="fr-FR"/>
          </a:p>
          <a:p>
            <a:pPr eaLnBrk="1" hangingPunct="1">
              <a:buFontTx/>
              <a:buChar char="•"/>
            </a:pPr>
            <a:r>
              <a:rPr lang="fr-FR"/>
              <a:t>Échange des rôles de l</a:t>
            </a:r>
            <a:r>
              <a:rPr lang="ja-JP" altLang="fr-FR"/>
              <a:t>’</a:t>
            </a:r>
            <a:r>
              <a:rPr lang="fr-FR"/>
              <a:t>émetteur et du collecteur.</a:t>
            </a:r>
          </a:p>
          <a:p>
            <a:pPr eaLnBrk="1" hangingPunct="1">
              <a:buFontTx/>
              <a:buChar char="•"/>
            </a:pPr>
            <a:r>
              <a:rPr lang="fr-FR"/>
              <a:t>Mauvaise efficacité d</a:t>
            </a:r>
            <a:r>
              <a:rPr lang="ja-JP" altLang="fr-FR"/>
              <a:t>’</a:t>
            </a:r>
            <a:r>
              <a:rPr lang="fr-FR"/>
              <a:t>injection : N</a:t>
            </a:r>
            <a:r>
              <a:rPr lang="fr-FR" baseline="-25000"/>
              <a:t>DC</a:t>
            </a:r>
            <a:r>
              <a:rPr lang="fr-FR"/>
              <a:t>&lt;N</a:t>
            </a:r>
            <a:r>
              <a:rPr lang="fr-FR" baseline="-25000"/>
              <a:t>AB</a:t>
            </a:r>
            <a:r>
              <a:rPr lang="fr-FR"/>
              <a:t>.</a:t>
            </a:r>
          </a:p>
          <a:p>
            <a:pPr eaLnBrk="1" hangingPunct="1">
              <a:buFontTx/>
              <a:buChar char="•"/>
            </a:pPr>
            <a:r>
              <a:rPr lang="fr-FR"/>
              <a:t>Collecteur hors hypothèse diodes courtes.</a:t>
            </a:r>
          </a:p>
          <a:p>
            <a:pPr eaLnBrk="1" hangingPunct="1"/>
            <a:endParaRPr lang="fr-FR"/>
          </a:p>
          <a:p>
            <a:pPr eaLnBrk="1" hangingPunct="1"/>
            <a:endParaRPr lang="fr-FR"/>
          </a:p>
          <a:p>
            <a:pPr eaLnBrk="1" hangingPunct="1"/>
            <a:endParaRPr lang="fr-FR"/>
          </a:p>
          <a:p>
            <a:pPr eaLnBrk="1" hangingPunct="1"/>
            <a:endParaRPr lang="fr-FR"/>
          </a:p>
          <a:p>
            <a:pPr eaLnBrk="1" hangingPunct="1"/>
            <a:endParaRPr lang="fr-FR"/>
          </a:p>
          <a:p>
            <a:pPr eaLnBrk="1" hangingPunct="1"/>
            <a:endParaRPr lang="fr-FR"/>
          </a:p>
          <a:p>
            <a:pPr eaLnBrk="1" hangingPunct="1"/>
            <a:endParaRPr lang="fr-FR"/>
          </a:p>
          <a:p>
            <a:pPr eaLnBrk="1" hangingPunct="1"/>
            <a:endParaRPr lang="fr-FR"/>
          </a:p>
          <a:p>
            <a:pPr eaLnBrk="1" hangingPunct="1"/>
            <a:endParaRPr lang="fr-FR"/>
          </a:p>
          <a:p>
            <a:pPr eaLnBrk="1" hangingPunct="1"/>
            <a:endParaRPr lang="fr-FR"/>
          </a:p>
          <a:p>
            <a:pPr eaLnBrk="1" hangingPunct="1"/>
            <a:endParaRPr lang="fr-FR"/>
          </a:p>
          <a:p>
            <a:pPr eaLnBrk="1" hangingPunct="1"/>
            <a:endParaRPr lang="fr-FR"/>
          </a:p>
          <a:p>
            <a:pPr eaLnBrk="1" hangingPunct="1"/>
            <a:endParaRPr lang="fr-FR"/>
          </a:p>
          <a:p>
            <a:pPr eaLnBrk="1" hangingPunct="1"/>
            <a:endParaRPr lang="fr-FR"/>
          </a:p>
          <a:p>
            <a:pPr eaLnBrk="1" hangingPunct="1"/>
            <a:endParaRPr lang="fr-FR"/>
          </a:p>
          <a:p>
            <a:pPr eaLnBrk="1" hangingPunct="1"/>
            <a:endParaRPr lang="fr-FR"/>
          </a:p>
          <a:p>
            <a:pPr eaLnBrk="1" hangingPunct="1"/>
            <a:endParaRPr lang="fr-FR"/>
          </a:p>
          <a:p>
            <a:pPr eaLnBrk="1" hangingPunct="1">
              <a:buFontTx/>
              <a:buChar char="•"/>
            </a:pPr>
            <a:r>
              <a:rPr lang="fr-FR"/>
              <a:t>Facteur de transport inchangé pour les électrons qui atteignent l </a:t>
            </a:r>
            <a:r>
              <a:rPr lang="ja-JP" altLang="fr-FR"/>
              <a:t>’</a:t>
            </a:r>
            <a:r>
              <a:rPr lang="fr-FR"/>
              <a:t>émetteur.</a:t>
            </a:r>
          </a:p>
          <a:p>
            <a:pPr eaLnBrk="1" hangingPunct="1">
              <a:buFontTx/>
              <a:buChar char="•"/>
            </a:pPr>
            <a:r>
              <a:rPr lang="fr-FR"/>
              <a:t>Tous les électrons n</a:t>
            </a:r>
            <a:r>
              <a:rPr lang="ja-JP" altLang="fr-FR"/>
              <a:t>’</a:t>
            </a:r>
            <a:r>
              <a:rPr lang="fr-FR"/>
              <a:t>atteignent pas le collecteur.</a:t>
            </a:r>
          </a:p>
          <a:p>
            <a:pPr eaLnBrk="1" hangingPunct="1">
              <a:buFontTx/>
              <a:buChar char="•"/>
            </a:pPr>
            <a:r>
              <a:rPr lang="fr-FR"/>
              <a:t>Il faut tenir compte dans le gain </a:t>
            </a:r>
            <a:r>
              <a:rPr lang="fr-FR">
                <a:sym typeface="Symbol" charset="0"/>
              </a:rPr>
              <a:t></a:t>
            </a:r>
            <a:r>
              <a:rPr lang="fr-FR" baseline="-25000">
                <a:sym typeface="Symbol" charset="0"/>
              </a:rPr>
              <a:t>R</a:t>
            </a:r>
            <a:r>
              <a:rPr lang="fr-FR"/>
              <a:t> du rapport des sections des jonctions BC et BE.</a:t>
            </a:r>
          </a:p>
        </p:txBody>
      </p:sp>
      <p:pic>
        <p:nvPicPr>
          <p:cNvPr id="49159" name="Picture 4" descr="bip_normal_invers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150" y="7273925"/>
            <a:ext cx="5541963" cy="164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49160" name="Group 10"/>
          <p:cNvGrpSpPr>
            <a:grpSpLocks/>
          </p:cNvGrpSpPr>
          <p:nvPr/>
        </p:nvGrpSpPr>
        <p:grpSpPr bwMode="auto">
          <a:xfrm>
            <a:off x="2047875" y="2609850"/>
            <a:ext cx="4189413" cy="2536825"/>
            <a:chOff x="1290" y="1020"/>
            <a:chExt cx="2639" cy="1598"/>
          </a:xfrm>
        </p:grpSpPr>
        <p:sp>
          <p:nvSpPr>
            <p:cNvPr id="49161" name="Text Box 5"/>
            <p:cNvSpPr txBox="1">
              <a:spLocks noChangeArrowheads="1"/>
            </p:cNvSpPr>
            <p:nvPr/>
          </p:nvSpPr>
          <p:spPr bwMode="auto">
            <a:xfrm>
              <a:off x="1616" y="2426"/>
              <a:ext cx="2112"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fr-FR"/>
                <a:t>Profil des porteurs dans la base.</a:t>
              </a:r>
            </a:p>
          </p:txBody>
        </p:sp>
        <p:pic>
          <p:nvPicPr>
            <p:cNvPr id="49162" name="Picture 9" descr="bip_normal_invers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0" y="1020"/>
              <a:ext cx="2639" cy="13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aphicFrame>
        <p:nvGraphicFramePr>
          <p:cNvPr id="49154" name="Object 2"/>
          <p:cNvGraphicFramePr>
            <a:graphicFrameLocks noChangeAspect="1"/>
          </p:cNvGraphicFramePr>
          <p:nvPr/>
        </p:nvGraphicFramePr>
        <p:xfrm>
          <a:off x="549275" y="2981325"/>
          <a:ext cx="1536700" cy="736600"/>
        </p:xfrm>
        <a:graphic>
          <a:graphicData uri="http://schemas.openxmlformats.org/presentationml/2006/ole">
            <mc:AlternateContent xmlns:mc="http://schemas.openxmlformats.org/markup-compatibility/2006">
              <mc:Choice xmlns:v="urn:schemas-microsoft-com:vml" Requires="v">
                <p:oleObj spid="_x0000_s49185" name="Équation" r:id="rId6" imgW="1537096" imgH="736997" progId="Equation.3">
                  <p:embed/>
                </p:oleObj>
              </mc:Choice>
              <mc:Fallback>
                <p:oleObj name="Équation" r:id="rId6" imgW="1537096" imgH="736997" progId="Equation.3">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9275" y="2981325"/>
                        <a:ext cx="1536700" cy="736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9155" name="Object 3"/>
          <p:cNvGraphicFramePr>
            <a:graphicFrameLocks noChangeAspect="1"/>
          </p:cNvGraphicFramePr>
          <p:nvPr/>
        </p:nvGraphicFramePr>
        <p:xfrm>
          <a:off x="1700213" y="6896100"/>
          <a:ext cx="2425700" cy="495300"/>
        </p:xfrm>
        <a:graphic>
          <a:graphicData uri="http://schemas.openxmlformats.org/presentationml/2006/ole">
            <mc:AlternateContent xmlns:mc="http://schemas.openxmlformats.org/markup-compatibility/2006">
              <mc:Choice xmlns:v="urn:schemas-microsoft-com:vml" Requires="v">
                <p:oleObj spid="_x0000_s49186" name="Équation" r:id="rId8" imgW="2426096" imgH="495697" progId="Equation.3">
                  <p:embed/>
                </p:oleObj>
              </mc:Choice>
              <mc:Fallback>
                <p:oleObj name="Équation" r:id="rId8" imgW="2426096" imgH="495697" progId="Equation.3">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00213" y="6896100"/>
                        <a:ext cx="2425700" cy="495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9156" name="Object 4"/>
          <p:cNvGraphicFramePr>
            <a:graphicFrameLocks noChangeAspect="1"/>
          </p:cNvGraphicFramePr>
          <p:nvPr/>
        </p:nvGraphicFramePr>
        <p:xfrm>
          <a:off x="549275" y="2286000"/>
          <a:ext cx="2082800" cy="495300"/>
        </p:xfrm>
        <a:graphic>
          <a:graphicData uri="http://schemas.openxmlformats.org/presentationml/2006/ole">
            <mc:AlternateContent xmlns:mc="http://schemas.openxmlformats.org/markup-compatibility/2006">
              <mc:Choice xmlns:v="urn:schemas-microsoft-com:vml" Requires="v">
                <p:oleObj spid="_x0000_s49187" name="Équation" r:id="rId10" imgW="2083196" imgH="495697" progId="Equation.3">
                  <p:embed/>
                </p:oleObj>
              </mc:Choice>
              <mc:Fallback>
                <p:oleObj name="Équation" r:id="rId10" imgW="2083196" imgH="495697" progId="Equation.3">
                  <p:embed/>
                  <p:pic>
                    <p:nvPicPr>
                      <p:cNvPr id="0" name="Object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9275" y="2286000"/>
                        <a:ext cx="2082800" cy="495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3"/>
          <p:cNvSpPr>
            <a:spLocks noGrp="1"/>
          </p:cNvSpPr>
          <p:nvPr>
            <p:ph type="sldNum" sz="quarter" idx="12"/>
          </p:nvPr>
        </p:nvSpPr>
        <p:spPr/>
        <p:txBody>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fld id="{6824BE96-4611-BD40-9378-1BF890B7EC07}" type="slidenum">
              <a:rPr lang="fr-FR" b="0">
                <a:latin typeface="Arial" charset="0"/>
              </a:rPr>
              <a:pPr eaLnBrk="1" hangingPunct="1"/>
              <a:t>19</a:t>
            </a:fld>
            <a:endParaRPr lang="fr-FR" b="0">
              <a:latin typeface="Arial" charset="0"/>
            </a:endParaRPr>
          </a:p>
        </p:txBody>
      </p:sp>
      <p:pic>
        <p:nvPicPr>
          <p:cNvPr id="51205" name="Picture 4" descr="bip_sature_inver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4288" y="6438900"/>
            <a:ext cx="4332287" cy="217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06" name="Picture 9" descr="bip_sature_direc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8413" y="3465513"/>
            <a:ext cx="4348162" cy="2181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51202" name="Object 2"/>
          <p:cNvGraphicFramePr>
            <a:graphicFrameLocks noChangeAspect="1"/>
          </p:cNvGraphicFramePr>
          <p:nvPr/>
        </p:nvGraphicFramePr>
        <p:xfrm>
          <a:off x="1325563" y="1524000"/>
          <a:ext cx="3606800" cy="508000"/>
        </p:xfrm>
        <a:graphic>
          <a:graphicData uri="http://schemas.openxmlformats.org/presentationml/2006/ole">
            <mc:AlternateContent xmlns:mc="http://schemas.openxmlformats.org/markup-compatibility/2006">
              <mc:Choice xmlns:v="urn:schemas-microsoft-com:vml" Requires="v">
                <p:oleObj spid="_x0000_s51223" name="Équation" r:id="rId6" imgW="3607196" imgH="508397" progId="Equation.3">
                  <p:embed/>
                </p:oleObj>
              </mc:Choice>
              <mc:Fallback>
                <p:oleObj name="Équation" r:id="rId6" imgW="3607196" imgH="508397" progId="Equation.3">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25563" y="1524000"/>
                        <a:ext cx="3606800" cy="508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203" name="Object 3"/>
          <p:cNvGraphicFramePr>
            <a:graphicFrameLocks noChangeAspect="1"/>
          </p:cNvGraphicFramePr>
          <p:nvPr/>
        </p:nvGraphicFramePr>
        <p:xfrm>
          <a:off x="1325563" y="2171700"/>
          <a:ext cx="3924300" cy="508000"/>
        </p:xfrm>
        <a:graphic>
          <a:graphicData uri="http://schemas.openxmlformats.org/presentationml/2006/ole">
            <mc:AlternateContent xmlns:mc="http://schemas.openxmlformats.org/markup-compatibility/2006">
              <mc:Choice xmlns:v="urn:schemas-microsoft-com:vml" Requires="v">
                <p:oleObj spid="_x0000_s51224" name="Équation" r:id="rId8" imgW="3924696" imgH="508397" progId="Equation.3">
                  <p:embed/>
                </p:oleObj>
              </mc:Choice>
              <mc:Fallback>
                <p:oleObj name="Équation" r:id="rId8" imgW="3924696" imgH="508397" progId="Equation.3">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25563" y="2171700"/>
                        <a:ext cx="3924300" cy="508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1207" name="Text Box 2"/>
          <p:cNvSpPr txBox="1">
            <a:spLocks noChangeArrowheads="1"/>
          </p:cNvSpPr>
          <p:nvPr/>
        </p:nvSpPr>
        <p:spPr bwMode="auto">
          <a:xfrm>
            <a:off x="381000" y="304800"/>
            <a:ext cx="6172200" cy="6048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174625" indent="-174625" eaLnBrk="0" hangingPunct="0">
              <a:defRPr sz="1400" b="1">
                <a:solidFill>
                  <a:schemeClr val="tx1"/>
                </a:solidFill>
                <a:latin typeface="Comic Sans MS" charset="0"/>
                <a:ea typeface="ＭＳ Ｐゴシック" charset="0"/>
                <a:cs typeface="ＭＳ Ｐゴシック" charset="0"/>
              </a:defRPr>
            </a:lvl1pPr>
            <a:lvl2pPr marL="711200" indent="-16827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r>
              <a:rPr lang="fr-FR"/>
              <a:t>2. Régime saturé.</a:t>
            </a:r>
          </a:p>
          <a:p>
            <a:pPr eaLnBrk="1" hangingPunct="1"/>
            <a:r>
              <a:rPr lang="fr-FR"/>
              <a:t>V</a:t>
            </a:r>
            <a:r>
              <a:rPr lang="fr-FR" baseline="-25000"/>
              <a:t>BE</a:t>
            </a:r>
            <a:r>
              <a:rPr lang="fr-FR"/>
              <a:t> et V</a:t>
            </a:r>
            <a:r>
              <a:rPr lang="fr-FR" baseline="-25000"/>
              <a:t>BC</a:t>
            </a:r>
            <a:r>
              <a:rPr lang="fr-FR"/>
              <a:t> sont &gt; 0.</a:t>
            </a:r>
          </a:p>
          <a:p>
            <a:pPr eaLnBrk="1" hangingPunct="1">
              <a:buFontTx/>
              <a:buChar char="•"/>
            </a:pPr>
            <a:r>
              <a:rPr lang="fr-FR"/>
              <a:t>Les 2 jonctions sont polarisées en direct.</a:t>
            </a:r>
          </a:p>
          <a:p>
            <a:pPr eaLnBrk="1" hangingPunct="1">
              <a:buFontTx/>
              <a:buChar char="•"/>
            </a:pPr>
            <a:r>
              <a:rPr lang="fr-FR"/>
              <a:t>2 cas possibles selon que V</a:t>
            </a:r>
            <a:r>
              <a:rPr lang="fr-FR" baseline="-25000"/>
              <a:t>CE</a:t>
            </a:r>
            <a:r>
              <a:rPr lang="fr-FR"/>
              <a:t> est &gt;0 ou &lt;0.</a:t>
            </a:r>
          </a:p>
          <a:p>
            <a:pPr eaLnBrk="1" hangingPunct="1">
              <a:buFontTx/>
              <a:buChar char="•"/>
            </a:pPr>
            <a:r>
              <a:rPr lang="fr-FR"/>
              <a:t>J</a:t>
            </a:r>
            <a:r>
              <a:rPr lang="fr-FR" baseline="-25000"/>
              <a:t>nE</a:t>
            </a:r>
            <a:r>
              <a:rPr lang="fr-FR"/>
              <a:t>/J</a:t>
            </a:r>
            <a:r>
              <a:rPr lang="fr-FR" baseline="-25000"/>
              <a:t>nC</a:t>
            </a:r>
            <a:r>
              <a:rPr lang="fr-FR"/>
              <a:t> est fonction des polarisations V</a:t>
            </a:r>
            <a:r>
              <a:rPr lang="fr-FR" baseline="-25000"/>
              <a:t>BE</a:t>
            </a:r>
            <a:r>
              <a:rPr lang="fr-FR"/>
              <a:t> et V</a:t>
            </a:r>
            <a:r>
              <a:rPr lang="fr-FR" baseline="-25000"/>
              <a:t>BC</a:t>
            </a:r>
            <a:r>
              <a:rPr lang="fr-FR"/>
              <a:t>. Les gains aussi.</a:t>
            </a:r>
          </a:p>
          <a:p>
            <a:pPr eaLnBrk="1" hangingPunct="1">
              <a:buFontTx/>
              <a:buChar char="•"/>
            </a:pPr>
            <a:endParaRPr lang="fr-FR"/>
          </a:p>
          <a:p>
            <a:pPr eaLnBrk="1" hangingPunct="1">
              <a:buFontTx/>
              <a:buChar char="•"/>
            </a:pPr>
            <a:endParaRPr lang="fr-FR"/>
          </a:p>
          <a:p>
            <a:pPr eaLnBrk="1" hangingPunct="1">
              <a:buFontTx/>
              <a:buChar char="•"/>
            </a:pPr>
            <a:endParaRPr lang="fr-FR"/>
          </a:p>
          <a:p>
            <a:pPr eaLnBrk="1" hangingPunct="1">
              <a:buFontTx/>
              <a:buChar char="•"/>
            </a:pPr>
            <a:endParaRPr lang="fr-FR"/>
          </a:p>
          <a:p>
            <a:pPr eaLnBrk="1" hangingPunct="1">
              <a:buFontTx/>
              <a:buChar char="•"/>
            </a:pPr>
            <a:endParaRPr lang="fr-FR"/>
          </a:p>
          <a:p>
            <a:pPr eaLnBrk="1" hangingPunct="1">
              <a:buFontTx/>
              <a:buChar char="•"/>
            </a:pPr>
            <a:endParaRPr lang="fr-FR"/>
          </a:p>
          <a:p>
            <a:pPr eaLnBrk="1" hangingPunct="1">
              <a:buFontTx/>
              <a:buChar char="•"/>
            </a:pPr>
            <a:endParaRPr lang="fr-FR"/>
          </a:p>
          <a:p>
            <a:pPr lvl="1" eaLnBrk="1" hangingPunct="1"/>
            <a:r>
              <a:rPr lang="fr-FR"/>
              <a:t>a) Régime saturé direct (V</a:t>
            </a:r>
            <a:r>
              <a:rPr lang="fr-FR" baseline="-25000"/>
              <a:t>CE</a:t>
            </a:r>
            <a:r>
              <a:rPr lang="fr-FR"/>
              <a:t>&gt;0).</a:t>
            </a:r>
          </a:p>
          <a:p>
            <a:pPr lvl="1" eaLnBrk="1" hangingPunct="1"/>
            <a:r>
              <a:rPr lang="fr-FR"/>
              <a:t>Courant sort par l</a:t>
            </a:r>
            <a:r>
              <a:rPr lang="ja-JP" altLang="fr-FR"/>
              <a:t>’</a:t>
            </a:r>
            <a:r>
              <a:rPr lang="fr-FR"/>
              <a:t>émetteur.</a:t>
            </a:r>
          </a:p>
          <a:p>
            <a:pPr lvl="1" eaLnBrk="1" hangingPunct="1"/>
            <a:endParaRPr lang="fr-FR"/>
          </a:p>
          <a:p>
            <a:pPr lvl="1" eaLnBrk="1" hangingPunct="1"/>
            <a:endParaRPr lang="fr-FR"/>
          </a:p>
          <a:p>
            <a:pPr lvl="1" eaLnBrk="1" hangingPunct="1"/>
            <a:endParaRPr lang="fr-FR"/>
          </a:p>
          <a:p>
            <a:pPr lvl="1" eaLnBrk="1" hangingPunct="1"/>
            <a:endParaRPr lang="fr-FR"/>
          </a:p>
          <a:p>
            <a:pPr lvl="1" eaLnBrk="1" hangingPunct="1"/>
            <a:endParaRPr lang="fr-FR"/>
          </a:p>
          <a:p>
            <a:pPr lvl="1" eaLnBrk="1" hangingPunct="1"/>
            <a:endParaRPr lang="fr-FR"/>
          </a:p>
          <a:p>
            <a:pPr lvl="1" eaLnBrk="1" hangingPunct="1"/>
            <a:endParaRPr lang="fr-FR"/>
          </a:p>
          <a:p>
            <a:pPr lvl="1" eaLnBrk="1" hangingPunct="1"/>
            <a:endParaRPr lang="fr-FR"/>
          </a:p>
          <a:p>
            <a:pPr lvl="1" eaLnBrk="1" hangingPunct="1"/>
            <a:endParaRPr lang="fr-FR"/>
          </a:p>
          <a:p>
            <a:pPr lvl="1" eaLnBrk="1" hangingPunct="1"/>
            <a:endParaRPr lang="fr-FR"/>
          </a:p>
          <a:p>
            <a:pPr lvl="1" eaLnBrk="1" hangingPunct="1"/>
            <a:endParaRPr lang="fr-FR"/>
          </a:p>
          <a:p>
            <a:pPr lvl="1" eaLnBrk="1" hangingPunct="1"/>
            <a:r>
              <a:rPr lang="fr-FR"/>
              <a:t>b) Régime saturé inverse (V</a:t>
            </a:r>
            <a:r>
              <a:rPr lang="fr-FR" baseline="-25000"/>
              <a:t>CE</a:t>
            </a:r>
            <a:r>
              <a:rPr lang="fr-FR"/>
              <a:t>&lt;0).</a:t>
            </a:r>
          </a:p>
          <a:p>
            <a:pPr lvl="1" eaLnBrk="1" hangingPunct="1"/>
            <a:r>
              <a:rPr lang="fr-FR"/>
              <a:t>Courant sort par le collecteur.</a:t>
            </a:r>
          </a:p>
          <a:p>
            <a:pPr lvl="1" eaLnBrk="1" hangingPunct="1"/>
            <a:endParaRPr lang="fr-F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
          <p:cNvSpPr>
            <a:spLocks noGrp="1"/>
          </p:cNvSpPr>
          <p:nvPr>
            <p:ph type="sldNum" sz="quarter" idx="12"/>
          </p:nvPr>
        </p:nvSpPr>
        <p:spPr/>
        <p:txBody>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fld id="{67EB9482-85E5-B542-922C-45F965B1A330}" type="slidenum">
              <a:rPr lang="fr-FR" b="0">
                <a:latin typeface="Arial" charset="0"/>
              </a:rPr>
              <a:pPr eaLnBrk="1" hangingPunct="1"/>
              <a:t>2</a:t>
            </a:fld>
            <a:endParaRPr lang="fr-FR" b="0">
              <a:latin typeface="Arial" charset="0"/>
            </a:endParaRPr>
          </a:p>
        </p:txBody>
      </p:sp>
      <p:sp>
        <p:nvSpPr>
          <p:cNvPr id="16387" name="Text Box 5"/>
          <p:cNvSpPr txBox="1">
            <a:spLocks noChangeArrowheads="1"/>
          </p:cNvSpPr>
          <p:nvPr/>
        </p:nvSpPr>
        <p:spPr bwMode="auto">
          <a:xfrm>
            <a:off x="1196975" y="4554538"/>
            <a:ext cx="4248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algn="ctr" eaLnBrk="1" hangingPunct="1">
              <a:spcBef>
                <a:spcPct val="50000"/>
              </a:spcBef>
            </a:pPr>
            <a:r>
              <a:rPr lang="fr-FR"/>
              <a:t>Transistor NPN (plus rapide)</a:t>
            </a:r>
          </a:p>
        </p:txBody>
      </p:sp>
      <p:pic>
        <p:nvPicPr>
          <p:cNvPr id="16388" name="Picture 6" descr="bip_tech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075" y="2139950"/>
            <a:ext cx="4610100" cy="2271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89" name="Picture 7" descr="bip_dop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1075" y="6300788"/>
            <a:ext cx="4794250" cy="2495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90" name="Text Box 9"/>
          <p:cNvSpPr txBox="1">
            <a:spLocks noChangeArrowheads="1"/>
          </p:cNvSpPr>
          <p:nvPr/>
        </p:nvSpPr>
        <p:spPr bwMode="auto">
          <a:xfrm>
            <a:off x="476250" y="468313"/>
            <a:ext cx="5903913" cy="5729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marL="24161750" indent="-24161750" eaLnBrk="0" hangingPunct="0">
              <a:defRPr sz="1400" b="1">
                <a:solidFill>
                  <a:schemeClr val="tx1"/>
                </a:solidFill>
                <a:latin typeface="Comic Sans MS" charset="0"/>
                <a:ea typeface="ＭＳ Ｐゴシック" charset="0"/>
                <a:cs typeface="ＭＳ Ｐゴシック" charset="0"/>
              </a:defRPr>
            </a:lvl1pPr>
            <a:lvl2pPr marL="536575" indent="-182563"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lvl="1" eaLnBrk="1" hangingPunct="1">
              <a:spcBef>
                <a:spcPct val="50000"/>
              </a:spcBef>
              <a:buFont typeface="Symbol" charset="0"/>
              <a:buNone/>
            </a:pPr>
            <a:r>
              <a:rPr lang="fr-FR">
                <a:sym typeface="Symbol" charset="0"/>
              </a:rPr>
              <a:t>4. Réalisation</a:t>
            </a:r>
          </a:p>
          <a:p>
            <a:pPr lvl="1" eaLnBrk="1" hangingPunct="1">
              <a:spcBef>
                <a:spcPct val="50000"/>
              </a:spcBef>
              <a:buFont typeface="Times" charset="0"/>
              <a:buChar char="•"/>
            </a:pPr>
            <a:r>
              <a:rPr lang="fr-FR">
                <a:sym typeface="Symbol" charset="0"/>
              </a:rPr>
              <a:t>Double diffusion de dopants : base dans le collecteur puis émetteur dans la base.</a:t>
            </a:r>
          </a:p>
          <a:p>
            <a:pPr lvl="1" eaLnBrk="1" hangingPunct="1">
              <a:spcBef>
                <a:spcPct val="50000"/>
              </a:spcBef>
              <a:buFont typeface="Times" charset="0"/>
              <a:buChar char="•"/>
            </a:pPr>
            <a:r>
              <a:rPr lang="fr-FR">
                <a:sym typeface="Symbol" charset="0"/>
              </a:rPr>
              <a:t>Dopage émetteur &gt; dopage base &gt; dopage collecteur.</a:t>
            </a:r>
          </a:p>
          <a:p>
            <a:pPr lvl="1" eaLnBrk="1" hangingPunct="1">
              <a:spcBef>
                <a:spcPct val="50000"/>
              </a:spcBef>
              <a:buFont typeface="Times" charset="0"/>
              <a:buChar char="•"/>
            </a:pPr>
            <a:r>
              <a:rPr lang="fr-FR">
                <a:sym typeface="Symbol" charset="0"/>
              </a:rPr>
              <a:t>Hypothèse du transistor filamentaire : section constante.</a:t>
            </a:r>
          </a:p>
          <a:p>
            <a:pPr lvl="1" eaLnBrk="1" hangingPunct="1">
              <a:spcBef>
                <a:spcPct val="50000"/>
              </a:spcBef>
              <a:buFont typeface="Wingdings" charset="0"/>
              <a:buChar char="§"/>
            </a:pPr>
            <a:endParaRPr lang="fr-FR"/>
          </a:p>
          <a:p>
            <a:pPr lvl="1" eaLnBrk="1" hangingPunct="1">
              <a:spcBef>
                <a:spcPct val="50000"/>
              </a:spcBef>
              <a:buFont typeface="Wingdings" charset="0"/>
              <a:buNone/>
            </a:pPr>
            <a:endParaRPr lang="fr-FR"/>
          </a:p>
          <a:p>
            <a:pPr lvl="1" eaLnBrk="1" hangingPunct="1">
              <a:spcBef>
                <a:spcPct val="50000"/>
              </a:spcBef>
            </a:pPr>
            <a:endParaRPr lang="fr-FR"/>
          </a:p>
          <a:p>
            <a:pPr lvl="1" eaLnBrk="1" hangingPunct="1">
              <a:spcBef>
                <a:spcPct val="50000"/>
              </a:spcBef>
            </a:pPr>
            <a:endParaRPr lang="fr-FR"/>
          </a:p>
          <a:p>
            <a:pPr lvl="1" eaLnBrk="1" hangingPunct="1">
              <a:spcBef>
                <a:spcPct val="50000"/>
              </a:spcBef>
            </a:pPr>
            <a:endParaRPr lang="fr-FR"/>
          </a:p>
          <a:p>
            <a:pPr lvl="1" eaLnBrk="1" hangingPunct="1">
              <a:spcBef>
                <a:spcPct val="50000"/>
              </a:spcBef>
            </a:pPr>
            <a:endParaRPr lang="fr-FR"/>
          </a:p>
          <a:p>
            <a:pPr lvl="1" eaLnBrk="1" hangingPunct="1">
              <a:spcBef>
                <a:spcPct val="50000"/>
              </a:spcBef>
            </a:pPr>
            <a:endParaRPr lang="fr-FR"/>
          </a:p>
          <a:p>
            <a:pPr lvl="1" eaLnBrk="1" hangingPunct="1">
              <a:spcBef>
                <a:spcPct val="50000"/>
              </a:spcBef>
            </a:pPr>
            <a:endParaRPr lang="fr-FR"/>
          </a:p>
          <a:p>
            <a:pPr lvl="1" eaLnBrk="1" hangingPunct="1">
              <a:spcBef>
                <a:spcPct val="50000"/>
              </a:spcBef>
            </a:pPr>
            <a:endParaRPr lang="fr-FR"/>
          </a:p>
          <a:p>
            <a:pPr lvl="1" eaLnBrk="1" hangingPunct="1">
              <a:spcBef>
                <a:spcPct val="50000"/>
              </a:spcBef>
            </a:pPr>
            <a:endParaRPr lang="fr-FR"/>
          </a:p>
          <a:p>
            <a:pPr lvl="1" eaLnBrk="1" hangingPunct="1">
              <a:spcBef>
                <a:spcPct val="50000"/>
              </a:spcBef>
            </a:pPr>
            <a:r>
              <a:rPr lang="fr-FR"/>
              <a:t>5. Profil de dopage et modélisation.</a:t>
            </a:r>
          </a:p>
          <a:p>
            <a:pPr lvl="1" eaLnBrk="1" hangingPunct="1">
              <a:spcBef>
                <a:spcPct val="50000"/>
              </a:spcBef>
              <a:buFont typeface="Times" charset="0"/>
              <a:buChar char="•"/>
            </a:pPr>
            <a:r>
              <a:rPr lang="fr-FR"/>
              <a:t>Dans notre analyse, les profils de dopage de chaque région seront supposés uniformes et les jonctions abruptes.</a:t>
            </a:r>
            <a:endParaRPr lang="fr-FR">
              <a:sym typeface="Symbol" charset="0"/>
            </a:endParaRPr>
          </a:p>
          <a:p>
            <a:pPr lvl="1" eaLnBrk="1" hangingPunct="1"/>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
          <p:cNvSpPr>
            <a:spLocks noGrp="1"/>
          </p:cNvSpPr>
          <p:nvPr>
            <p:ph type="sldNum" sz="quarter" idx="12"/>
          </p:nvPr>
        </p:nvSpPr>
        <p:spPr/>
        <p:txBody>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fld id="{3DDFEF7E-8A5B-DE47-B40C-6770AD94B3E1}" type="slidenum">
              <a:rPr lang="fr-FR" b="0">
                <a:latin typeface="Arial" charset="0"/>
              </a:rPr>
              <a:pPr eaLnBrk="1" hangingPunct="1"/>
              <a:t>20</a:t>
            </a:fld>
            <a:endParaRPr lang="fr-FR" b="0">
              <a:latin typeface="Arial" charset="0"/>
            </a:endParaRPr>
          </a:p>
        </p:txBody>
      </p:sp>
      <p:sp>
        <p:nvSpPr>
          <p:cNvPr id="53252" name="Text Box 4"/>
          <p:cNvSpPr txBox="1">
            <a:spLocks noChangeArrowheads="1"/>
          </p:cNvSpPr>
          <p:nvPr/>
        </p:nvSpPr>
        <p:spPr bwMode="auto">
          <a:xfrm>
            <a:off x="765175" y="539750"/>
            <a:ext cx="5688013" cy="115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buFontTx/>
              <a:buChar char="•"/>
            </a:pPr>
            <a:r>
              <a:rPr lang="fr-FR"/>
              <a:t>Possibilité de gain nul:</a:t>
            </a:r>
          </a:p>
          <a:p>
            <a:pPr eaLnBrk="1" hangingPunct="1">
              <a:spcBef>
                <a:spcPct val="50000"/>
              </a:spcBef>
            </a:pPr>
            <a:r>
              <a:rPr lang="fr-FR"/>
              <a:t>Augmentation de la charge dans la base sans que la pente ne change : I</a:t>
            </a:r>
            <a:r>
              <a:rPr lang="fr-FR" baseline="-25000"/>
              <a:t>C</a:t>
            </a:r>
            <a:r>
              <a:rPr lang="fr-FR"/>
              <a:t> inchangé, I</a:t>
            </a:r>
            <a:r>
              <a:rPr lang="fr-FR" baseline="-25000"/>
              <a:t>B</a:t>
            </a:r>
            <a:r>
              <a:rPr lang="fr-FR"/>
              <a:t> varie.</a:t>
            </a:r>
          </a:p>
          <a:p>
            <a:pPr eaLnBrk="1" hangingPunct="1">
              <a:spcBef>
                <a:spcPct val="50000"/>
              </a:spcBef>
            </a:pPr>
            <a:r>
              <a:rPr lang="fr-FR"/>
              <a:t>On peut montrer en effet que :</a:t>
            </a:r>
          </a:p>
        </p:txBody>
      </p:sp>
      <p:pic>
        <p:nvPicPr>
          <p:cNvPr id="53253" name="Picture 5" descr="bip_sa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1075" y="2338388"/>
            <a:ext cx="4833938" cy="2462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53250" name="Object 2"/>
          <p:cNvGraphicFramePr>
            <a:graphicFrameLocks noChangeAspect="1"/>
          </p:cNvGraphicFramePr>
          <p:nvPr/>
        </p:nvGraphicFramePr>
        <p:xfrm>
          <a:off x="3716338" y="1333500"/>
          <a:ext cx="1384300" cy="495300"/>
        </p:xfrm>
        <a:graphic>
          <a:graphicData uri="http://schemas.openxmlformats.org/presentationml/2006/ole">
            <mc:AlternateContent xmlns:mc="http://schemas.openxmlformats.org/markup-compatibility/2006">
              <mc:Choice xmlns:v="urn:schemas-microsoft-com:vml" Requires="v">
                <p:oleObj spid="_x0000_s53263" name="Équation" r:id="rId5" imgW="1384696" imgH="495697" progId="Equation.3">
                  <p:embed/>
                </p:oleObj>
              </mc:Choice>
              <mc:Fallback>
                <p:oleObj name="Équation" r:id="rId5" imgW="1384696" imgH="495697"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16338" y="1333500"/>
                        <a:ext cx="1384300" cy="495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3254" name="Text Box 7"/>
          <p:cNvSpPr txBox="1">
            <a:spLocks noChangeArrowheads="1"/>
          </p:cNvSpPr>
          <p:nvPr/>
        </p:nvSpPr>
        <p:spPr bwMode="auto">
          <a:xfrm>
            <a:off x="765175" y="5435600"/>
            <a:ext cx="5688013" cy="1262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fr-FR"/>
              <a:t>3. Régime bloqué.</a:t>
            </a:r>
          </a:p>
          <a:p>
            <a:pPr eaLnBrk="1" hangingPunct="1">
              <a:spcBef>
                <a:spcPct val="50000"/>
              </a:spcBef>
              <a:buFontTx/>
              <a:buChar char="•"/>
            </a:pPr>
            <a:r>
              <a:rPr lang="fr-FR"/>
              <a:t>Jonctions polarisées en inverse.</a:t>
            </a:r>
          </a:p>
          <a:p>
            <a:pPr eaLnBrk="1" hangingPunct="1">
              <a:spcBef>
                <a:spcPct val="50000"/>
              </a:spcBef>
              <a:buFontTx/>
              <a:buChar char="•"/>
            </a:pPr>
            <a:r>
              <a:rPr lang="fr-FR"/>
              <a:t>Courant de fuite des jonctions.</a:t>
            </a:r>
          </a:p>
          <a:p>
            <a:pPr eaLnBrk="1" hangingPunct="1">
              <a:spcBef>
                <a:spcPct val="50000"/>
              </a:spcBef>
              <a:buFontTx/>
              <a:buChar char="•"/>
            </a:pPr>
            <a:r>
              <a:rPr lang="fr-FR"/>
              <a:t>Charge stockée faible.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
          <p:cNvSpPr>
            <a:spLocks noGrp="1"/>
          </p:cNvSpPr>
          <p:nvPr>
            <p:ph type="sldNum" sz="quarter" idx="12"/>
          </p:nvPr>
        </p:nvSpPr>
        <p:spPr/>
        <p:txBody>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fld id="{02F2E7DC-2AD9-7A4E-8720-43C4C2BAA548}" type="slidenum">
              <a:rPr lang="fr-FR" b="0">
                <a:latin typeface="Arial" charset="0"/>
              </a:rPr>
              <a:pPr eaLnBrk="1" hangingPunct="1"/>
              <a:t>21</a:t>
            </a:fld>
            <a:endParaRPr lang="fr-FR" b="0">
              <a:latin typeface="Arial" charset="0"/>
            </a:endParaRPr>
          </a:p>
        </p:txBody>
      </p:sp>
      <p:graphicFrame>
        <p:nvGraphicFramePr>
          <p:cNvPr id="55298" name="Object 2"/>
          <p:cNvGraphicFramePr>
            <a:graphicFrameLocks noChangeAspect="1"/>
          </p:cNvGraphicFramePr>
          <p:nvPr/>
        </p:nvGraphicFramePr>
        <p:xfrm>
          <a:off x="2014538" y="2743200"/>
          <a:ext cx="2108200" cy="495300"/>
        </p:xfrm>
        <a:graphic>
          <a:graphicData uri="http://schemas.openxmlformats.org/presentationml/2006/ole">
            <mc:AlternateContent xmlns:mc="http://schemas.openxmlformats.org/markup-compatibility/2006">
              <mc:Choice xmlns:v="urn:schemas-microsoft-com:vml" Requires="v">
                <p:oleObj spid="_x0000_s55311" name="Équation" r:id="rId4" imgW="2108596" imgH="495697" progId="Equation.3">
                  <p:embed/>
                </p:oleObj>
              </mc:Choice>
              <mc:Fallback>
                <p:oleObj name="Équation" r:id="rId4" imgW="2108596" imgH="495697"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4538" y="2743200"/>
                        <a:ext cx="2108200" cy="495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55300" name="Picture 8" descr="bip_deb_eme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95388" y="3589338"/>
            <a:ext cx="4249737" cy="1897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5301" name="Picture 9" descr="bip_deb_col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84313" y="6550025"/>
            <a:ext cx="3667125" cy="198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5302" name="Text Box 4"/>
          <p:cNvSpPr txBox="1">
            <a:spLocks noChangeArrowheads="1"/>
          </p:cNvSpPr>
          <p:nvPr/>
        </p:nvSpPr>
        <p:spPr bwMode="auto">
          <a:xfrm>
            <a:off x="620713" y="304800"/>
            <a:ext cx="5688012" cy="6367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marL="174625" indent="-174625"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fr-FR"/>
              <a:t>VI. Phénomènes bidimensionnels et phénomènes limitatifs.</a:t>
            </a:r>
          </a:p>
          <a:p>
            <a:pPr eaLnBrk="1" hangingPunct="1">
              <a:spcBef>
                <a:spcPct val="50000"/>
              </a:spcBef>
            </a:pPr>
            <a:r>
              <a:rPr lang="fr-FR"/>
              <a:t>1. Débordement de l</a:t>
            </a:r>
            <a:r>
              <a:rPr lang="ja-JP" altLang="fr-FR"/>
              <a:t>’</a:t>
            </a:r>
            <a:r>
              <a:rPr lang="fr-FR"/>
              <a:t>émetteur.</a:t>
            </a:r>
          </a:p>
          <a:p>
            <a:pPr eaLnBrk="1" hangingPunct="1">
              <a:spcBef>
                <a:spcPct val="50000"/>
              </a:spcBef>
              <a:buFontTx/>
              <a:buChar char="•"/>
            </a:pPr>
            <a:r>
              <a:rPr lang="fr-FR"/>
              <a:t>Injection des électrons de l</a:t>
            </a:r>
            <a:r>
              <a:rPr lang="ja-JP" altLang="fr-FR"/>
              <a:t>’</a:t>
            </a:r>
            <a:r>
              <a:rPr lang="fr-FR"/>
              <a:t>émetteur vers la base</a:t>
            </a:r>
          </a:p>
          <a:p>
            <a:pPr eaLnBrk="1" hangingPunct="1">
              <a:spcBef>
                <a:spcPct val="50000"/>
              </a:spcBef>
              <a:buFontTx/>
              <a:buChar char="•"/>
            </a:pPr>
            <a:r>
              <a:rPr lang="fr-FR"/>
              <a:t>Zone de débordement.</a:t>
            </a:r>
          </a:p>
          <a:p>
            <a:pPr eaLnBrk="1" hangingPunct="1">
              <a:spcBef>
                <a:spcPct val="50000"/>
              </a:spcBef>
              <a:buFontTx/>
              <a:buChar char="•"/>
            </a:pPr>
            <a:r>
              <a:rPr lang="fr-FR"/>
              <a:t>Une partie de la surface de la jonction base émetteur est inefficace.</a:t>
            </a:r>
          </a:p>
          <a:p>
            <a:pPr eaLnBrk="1" hangingPunct="1">
              <a:spcBef>
                <a:spcPct val="50000"/>
              </a:spcBef>
              <a:buFontTx/>
              <a:buChar char="•"/>
            </a:pPr>
            <a:r>
              <a:rPr lang="fr-FR"/>
              <a:t>S</a:t>
            </a:r>
            <a:r>
              <a:rPr lang="fr-FR" baseline="-25000"/>
              <a:t>A</a:t>
            </a:r>
            <a:r>
              <a:rPr lang="fr-FR"/>
              <a:t> : section vis-à-vis du collecteur, S</a:t>
            </a:r>
            <a:r>
              <a:rPr lang="fr-FR" baseline="-25000"/>
              <a:t>D</a:t>
            </a:r>
            <a:r>
              <a:rPr lang="fr-FR"/>
              <a:t> : surface de la zone de débordement, </a:t>
            </a:r>
            <a:r>
              <a:rPr lang="fr-FR">
                <a:sym typeface="Symbol" charset="0"/>
              </a:rPr>
              <a:t></a:t>
            </a:r>
            <a:r>
              <a:rPr lang="fr-FR" baseline="-25000">
                <a:sym typeface="Symbol" charset="0"/>
              </a:rPr>
              <a:t>A</a:t>
            </a:r>
            <a:r>
              <a:rPr lang="fr-FR">
                <a:sym typeface="Symbol" charset="0"/>
              </a:rPr>
              <a:t> gain en l'absence de débordement</a:t>
            </a:r>
            <a:r>
              <a:rPr lang="fr-FR"/>
              <a:t>.</a:t>
            </a:r>
          </a:p>
          <a:p>
            <a:pPr eaLnBrk="1" hangingPunct="1">
              <a:spcBef>
                <a:spcPct val="50000"/>
              </a:spcBef>
              <a:buFontTx/>
              <a:buChar char="•"/>
            </a:pPr>
            <a:endParaRPr lang="fr-FR"/>
          </a:p>
          <a:p>
            <a:pPr eaLnBrk="1" hangingPunct="1">
              <a:spcBef>
                <a:spcPct val="50000"/>
              </a:spcBef>
              <a:buFontTx/>
              <a:buChar char="•"/>
            </a:pPr>
            <a:endParaRPr lang="fr-FR"/>
          </a:p>
          <a:p>
            <a:pPr eaLnBrk="1" hangingPunct="1">
              <a:spcBef>
                <a:spcPct val="50000"/>
              </a:spcBef>
              <a:buFontTx/>
              <a:buChar char="•"/>
            </a:pPr>
            <a:r>
              <a:rPr lang="fr-FR"/>
              <a:t>Effet important pour des doigts de base étroits.</a:t>
            </a:r>
          </a:p>
          <a:p>
            <a:pPr eaLnBrk="1" hangingPunct="1">
              <a:spcBef>
                <a:spcPct val="50000"/>
              </a:spcBef>
              <a:buFontTx/>
              <a:buChar char="•"/>
            </a:pPr>
            <a:endParaRPr lang="fr-FR"/>
          </a:p>
          <a:p>
            <a:pPr eaLnBrk="1" hangingPunct="1">
              <a:spcBef>
                <a:spcPct val="50000"/>
              </a:spcBef>
              <a:buFontTx/>
              <a:buChar char="•"/>
            </a:pPr>
            <a:endParaRPr lang="fr-FR"/>
          </a:p>
          <a:p>
            <a:pPr eaLnBrk="1" hangingPunct="1">
              <a:spcBef>
                <a:spcPct val="50000"/>
              </a:spcBef>
              <a:buFontTx/>
              <a:buChar char="•"/>
            </a:pPr>
            <a:endParaRPr lang="fr-FR"/>
          </a:p>
          <a:p>
            <a:pPr eaLnBrk="1" hangingPunct="1">
              <a:spcBef>
                <a:spcPct val="50000"/>
              </a:spcBef>
              <a:buFontTx/>
              <a:buChar char="•"/>
            </a:pPr>
            <a:endParaRPr lang="fr-FR"/>
          </a:p>
          <a:p>
            <a:pPr eaLnBrk="1" hangingPunct="1">
              <a:spcBef>
                <a:spcPct val="50000"/>
              </a:spcBef>
              <a:buFontTx/>
              <a:buChar char="•"/>
            </a:pPr>
            <a:endParaRPr lang="fr-FR"/>
          </a:p>
          <a:p>
            <a:pPr eaLnBrk="1" hangingPunct="1">
              <a:spcBef>
                <a:spcPct val="50000"/>
              </a:spcBef>
              <a:buFontTx/>
              <a:buChar char="•"/>
            </a:pPr>
            <a:endParaRPr lang="fr-FR"/>
          </a:p>
          <a:p>
            <a:pPr eaLnBrk="1" hangingPunct="1">
              <a:spcBef>
                <a:spcPct val="50000"/>
              </a:spcBef>
            </a:pPr>
            <a:r>
              <a:rPr lang="fr-FR"/>
              <a:t>2. Débordement de collecteur.</a:t>
            </a:r>
          </a:p>
          <a:p>
            <a:pPr eaLnBrk="1" hangingPunct="1">
              <a:spcBef>
                <a:spcPct val="50000"/>
              </a:spcBef>
              <a:buFontTx/>
              <a:buChar char="•"/>
            </a:pPr>
            <a:r>
              <a:rPr lang="fr-FR"/>
              <a:t>Effet analogue au précédent avec les trous venant du collecteur</a:t>
            </a:r>
          </a:p>
          <a:p>
            <a:pPr eaLnBrk="1" hangingPunct="1">
              <a:spcBef>
                <a:spcPct val="50000"/>
              </a:spcBef>
              <a:buFontTx/>
              <a:buChar char="•"/>
            </a:pPr>
            <a:r>
              <a:rPr lang="fr-FR"/>
              <a:t>Impact nettement plus faible.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fld id="{D8749B4A-DD44-7E4C-833B-FEA568E18A74}" type="slidenum">
              <a:rPr lang="fr-FR" b="0">
                <a:latin typeface="Arial" charset="0"/>
              </a:rPr>
              <a:pPr eaLnBrk="1" hangingPunct="1"/>
              <a:t>22</a:t>
            </a:fld>
            <a:endParaRPr lang="fr-FR" b="0">
              <a:latin typeface="Arial" charset="0"/>
            </a:endParaRPr>
          </a:p>
        </p:txBody>
      </p:sp>
      <p:sp>
        <p:nvSpPr>
          <p:cNvPr id="57347" name="Text Box 6"/>
          <p:cNvSpPr txBox="1">
            <a:spLocks noChangeArrowheads="1"/>
          </p:cNvSpPr>
          <p:nvPr/>
        </p:nvSpPr>
        <p:spPr bwMode="auto">
          <a:xfrm>
            <a:off x="620713" y="631825"/>
            <a:ext cx="5761037" cy="1900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fr-FR"/>
              <a:t>3. Auto polarisation latérale.</a:t>
            </a:r>
          </a:p>
          <a:p>
            <a:pPr eaLnBrk="1" hangingPunct="1">
              <a:spcBef>
                <a:spcPct val="50000"/>
              </a:spcBef>
              <a:buFontTx/>
              <a:buChar char="•"/>
            </a:pPr>
            <a:r>
              <a:rPr lang="fr-FR"/>
              <a:t>Distribution du potentiel le long de la base.</a:t>
            </a:r>
          </a:p>
          <a:p>
            <a:pPr eaLnBrk="1" hangingPunct="1">
              <a:spcBef>
                <a:spcPct val="50000"/>
              </a:spcBef>
              <a:buFontTx/>
              <a:buChar char="•"/>
            </a:pPr>
            <a:r>
              <a:rPr lang="fr-FR"/>
              <a:t>Concentration du courant au bord de la base.</a:t>
            </a:r>
          </a:p>
          <a:p>
            <a:pPr eaLnBrk="1" hangingPunct="1">
              <a:spcBef>
                <a:spcPct val="50000"/>
              </a:spcBef>
              <a:buFontTx/>
              <a:buChar char="•"/>
            </a:pPr>
            <a:r>
              <a:rPr lang="fr-FR"/>
              <a:t>Défocalisation du courant d</a:t>
            </a:r>
            <a:r>
              <a:rPr lang="ja-JP" altLang="fr-FR"/>
              <a:t>’</a:t>
            </a:r>
            <a:r>
              <a:rPr lang="fr-FR"/>
              <a:t>émetteur (current crowding).</a:t>
            </a:r>
          </a:p>
          <a:p>
            <a:pPr eaLnBrk="1" hangingPunct="1">
              <a:spcBef>
                <a:spcPct val="50000"/>
              </a:spcBef>
              <a:buFontTx/>
              <a:buChar char="•"/>
            </a:pPr>
            <a:r>
              <a:rPr lang="fr-FR"/>
              <a:t>Echauffement local (second claquage déclenché par l</a:t>
            </a:r>
            <a:r>
              <a:rPr lang="ja-JP" altLang="fr-FR"/>
              <a:t>’</a:t>
            </a:r>
            <a:r>
              <a:rPr lang="fr-FR"/>
              <a:t>avalanche)</a:t>
            </a:r>
          </a:p>
          <a:p>
            <a:pPr eaLnBrk="1" hangingPunct="1">
              <a:spcBef>
                <a:spcPct val="50000"/>
              </a:spcBef>
              <a:buFontTx/>
              <a:buChar char="•"/>
            </a:pPr>
            <a:endParaRPr lang="fr-FR"/>
          </a:p>
        </p:txBody>
      </p:sp>
      <p:pic>
        <p:nvPicPr>
          <p:cNvPr id="57348" name="Picture 10" descr="bip_autopol_l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9125" y="2514600"/>
            <a:ext cx="2692400" cy="119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Espace réservé du numéro de diapositive 3"/>
          <p:cNvSpPr>
            <a:spLocks noGrp="1"/>
          </p:cNvSpPr>
          <p:nvPr>
            <p:ph type="sldNum" sz="quarter" idx="12"/>
          </p:nvPr>
        </p:nvSpPr>
        <p:spPr/>
        <p:txBody>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fld id="{3EFD7ABF-078B-E04F-9104-92192577768A}" type="slidenum">
              <a:rPr lang="fr-FR" b="0">
                <a:latin typeface="Arial" charset="0"/>
              </a:rPr>
              <a:pPr eaLnBrk="1" hangingPunct="1"/>
              <a:t>23</a:t>
            </a:fld>
            <a:endParaRPr lang="fr-FR" b="0">
              <a:latin typeface="Arial" charset="0"/>
            </a:endParaRPr>
          </a:p>
        </p:txBody>
      </p:sp>
      <p:sp>
        <p:nvSpPr>
          <p:cNvPr id="59395" name="Text Box 4"/>
          <p:cNvSpPr txBox="1">
            <a:spLocks noChangeArrowheads="1"/>
          </p:cNvSpPr>
          <p:nvPr/>
        </p:nvSpPr>
        <p:spPr bwMode="auto">
          <a:xfrm>
            <a:off x="620713" y="381000"/>
            <a:ext cx="5832475" cy="4772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fr-FR">
                <a:solidFill>
                  <a:srgbClr val="000000"/>
                </a:solidFill>
              </a:rPr>
              <a:t>4. Forte injection dans la base.</a:t>
            </a:r>
          </a:p>
          <a:p>
            <a:pPr>
              <a:spcBef>
                <a:spcPct val="50000"/>
              </a:spcBef>
              <a:buFontTx/>
              <a:buChar char="•"/>
            </a:pPr>
            <a:r>
              <a:rPr lang="fr-FR"/>
              <a:t>Phénomène présent à fort courant de collecteur</a:t>
            </a:r>
            <a:endParaRPr lang="fr-FR">
              <a:solidFill>
                <a:srgbClr val="000000"/>
              </a:solidFill>
            </a:endParaRPr>
          </a:p>
          <a:p>
            <a:pPr>
              <a:spcBef>
                <a:spcPct val="50000"/>
              </a:spcBef>
              <a:buFontTx/>
              <a:buChar char="•"/>
            </a:pPr>
            <a:r>
              <a:rPr lang="fr-FR">
                <a:solidFill>
                  <a:srgbClr val="000000"/>
                </a:solidFill>
              </a:rPr>
              <a:t>Densité de porteurs minoritaires (électrons dans la base) dépasse la densité de porteurs majoritaires.</a:t>
            </a:r>
          </a:p>
          <a:p>
            <a:pPr>
              <a:spcBef>
                <a:spcPct val="50000"/>
              </a:spcBef>
              <a:buFontTx/>
              <a:buChar char="•"/>
            </a:pPr>
            <a:r>
              <a:rPr lang="fr-FR">
                <a:solidFill>
                  <a:srgbClr val="000000"/>
                </a:solidFill>
              </a:rPr>
              <a:t>Par neutralisation, apparition d</a:t>
            </a:r>
            <a:r>
              <a:rPr lang="ja-JP" altLang="fr-FR">
                <a:solidFill>
                  <a:srgbClr val="000000"/>
                </a:solidFill>
              </a:rPr>
              <a:t>’</a:t>
            </a:r>
            <a:r>
              <a:rPr lang="fr-FR">
                <a:solidFill>
                  <a:srgbClr val="000000"/>
                </a:solidFill>
              </a:rPr>
              <a:t>un excès de porteurs majoritaires (trous)</a:t>
            </a:r>
          </a:p>
          <a:p>
            <a:pPr>
              <a:spcBef>
                <a:spcPct val="50000"/>
              </a:spcBef>
              <a:buFontTx/>
              <a:buChar char="•"/>
            </a:pPr>
            <a:r>
              <a:rPr lang="fr-FR">
                <a:solidFill>
                  <a:srgbClr val="000000"/>
                </a:solidFill>
                <a:sym typeface="Symbol" charset="0"/>
              </a:rPr>
              <a:t>Diminution de la ZCE base émetteur (dopage effectif plus fort). </a:t>
            </a:r>
            <a:r>
              <a:rPr lang="fr-FR" u="sng">
                <a:solidFill>
                  <a:srgbClr val="000000"/>
                </a:solidFill>
                <a:sym typeface="Symbol" charset="0"/>
              </a:rPr>
              <a:t>Baisse du facteur de transport</a:t>
            </a:r>
            <a:r>
              <a:rPr lang="fr-FR">
                <a:solidFill>
                  <a:srgbClr val="000000"/>
                </a:solidFill>
                <a:sym typeface="Symbol" charset="0"/>
              </a:rPr>
              <a:t>.</a:t>
            </a:r>
          </a:p>
          <a:p>
            <a:pPr>
              <a:spcBef>
                <a:spcPct val="50000"/>
              </a:spcBef>
              <a:buFontTx/>
              <a:buChar char="•"/>
            </a:pPr>
            <a:r>
              <a:rPr lang="fr-FR">
                <a:solidFill>
                  <a:srgbClr val="000000"/>
                </a:solidFill>
              </a:rPr>
              <a:t>Gradient de trous </a:t>
            </a:r>
            <a:r>
              <a:rPr lang="fr-FR">
                <a:solidFill>
                  <a:srgbClr val="000000"/>
                </a:solidFill>
                <a:sym typeface="Symbol" charset="0"/>
              </a:rPr>
              <a:t> courant de diffusion et champ électrique comme dans le transistor drift. </a:t>
            </a:r>
            <a:r>
              <a:rPr lang="fr-FR" u="sng">
                <a:solidFill>
                  <a:srgbClr val="000000"/>
                </a:solidFill>
                <a:sym typeface="Symbol" charset="0"/>
              </a:rPr>
              <a:t>Augmentation du facteur de transport</a:t>
            </a:r>
            <a:r>
              <a:rPr lang="fr-FR">
                <a:solidFill>
                  <a:srgbClr val="000000"/>
                </a:solidFill>
                <a:sym typeface="Symbol" charset="0"/>
              </a:rPr>
              <a:t>.</a:t>
            </a:r>
          </a:p>
          <a:p>
            <a:pPr>
              <a:spcBef>
                <a:spcPct val="50000"/>
              </a:spcBef>
              <a:buFontTx/>
              <a:buChar char="•"/>
            </a:pPr>
            <a:r>
              <a:rPr lang="fr-FR">
                <a:solidFill>
                  <a:srgbClr val="000000"/>
                </a:solidFill>
                <a:sym typeface="Symbol" charset="0"/>
              </a:rPr>
              <a:t>Ce champ crée une chute de potentiel.</a:t>
            </a:r>
          </a:p>
          <a:p>
            <a:pPr>
              <a:spcBef>
                <a:spcPct val="50000"/>
              </a:spcBef>
              <a:buFontTx/>
              <a:buChar char="•"/>
            </a:pPr>
            <a:r>
              <a:rPr lang="fr-FR">
                <a:solidFill>
                  <a:srgbClr val="000000"/>
                </a:solidFill>
              </a:rPr>
              <a:t>Diminution du potentiel effectif aux bornes de la ZCE.</a:t>
            </a:r>
          </a:p>
          <a:p>
            <a:pPr>
              <a:spcBef>
                <a:spcPct val="50000"/>
              </a:spcBef>
              <a:buFontTx/>
              <a:buChar char="•"/>
            </a:pPr>
            <a:r>
              <a:rPr lang="fr-FR" u="sng">
                <a:solidFill>
                  <a:srgbClr val="000000"/>
                </a:solidFill>
              </a:rPr>
              <a:t>Diminution de l</a:t>
            </a:r>
            <a:r>
              <a:rPr lang="ja-JP" altLang="fr-FR" u="sng">
                <a:solidFill>
                  <a:srgbClr val="000000"/>
                </a:solidFill>
              </a:rPr>
              <a:t>’</a:t>
            </a:r>
            <a:r>
              <a:rPr lang="fr-FR" u="sng">
                <a:solidFill>
                  <a:srgbClr val="000000"/>
                </a:solidFill>
              </a:rPr>
              <a:t>efficacité d</a:t>
            </a:r>
            <a:r>
              <a:rPr lang="ja-JP" altLang="fr-FR" u="sng">
                <a:solidFill>
                  <a:srgbClr val="000000"/>
                </a:solidFill>
              </a:rPr>
              <a:t>’</a:t>
            </a:r>
            <a:r>
              <a:rPr lang="fr-FR" u="sng">
                <a:solidFill>
                  <a:srgbClr val="000000"/>
                </a:solidFill>
              </a:rPr>
              <a:t>injection </a:t>
            </a:r>
            <a:r>
              <a:rPr lang="fr-FR" u="sng">
                <a:solidFill>
                  <a:srgbClr val="000000"/>
                </a:solidFill>
                <a:sym typeface="Symbol" charset="0"/>
              </a:rPr>
              <a:t> et du gain </a:t>
            </a:r>
            <a:r>
              <a:rPr lang="fr-FR">
                <a:solidFill>
                  <a:srgbClr val="000000"/>
                </a:solidFill>
                <a:sym typeface="Symbol" charset="0"/>
              </a:rPr>
              <a:t>.</a:t>
            </a:r>
          </a:p>
          <a:p>
            <a:pPr>
              <a:spcBef>
                <a:spcPct val="50000"/>
              </a:spcBef>
              <a:buFontTx/>
              <a:buChar char="•"/>
            </a:pPr>
            <a:r>
              <a:rPr lang="fr-FR">
                <a:solidFill>
                  <a:srgbClr val="000000"/>
                </a:solidFill>
                <a:sym typeface="Symbol" charset="0"/>
              </a:rPr>
              <a:t>Transport en bord de l</a:t>
            </a:r>
            <a:r>
              <a:rPr lang="ja-JP" altLang="fr-FR">
                <a:solidFill>
                  <a:srgbClr val="000000"/>
                </a:solidFill>
                <a:sym typeface="Symbol" charset="0"/>
              </a:rPr>
              <a:t>’</a:t>
            </a:r>
            <a:r>
              <a:rPr lang="fr-FR">
                <a:solidFill>
                  <a:srgbClr val="000000"/>
                </a:solidFill>
                <a:sym typeface="Symbol" charset="0"/>
              </a:rPr>
              <a:t>électrode (figure). Augmentation du trajet des électrons.</a:t>
            </a:r>
            <a:endParaRPr lang="fr-FR">
              <a:solidFill>
                <a:srgbClr val="000000"/>
              </a:solidFill>
            </a:endParaRPr>
          </a:p>
          <a:p>
            <a:pPr eaLnBrk="1" hangingPunct="1">
              <a:spcBef>
                <a:spcPct val="50000"/>
              </a:spcBef>
            </a:pPr>
            <a:endParaRPr lang="fr-FR"/>
          </a:p>
        </p:txBody>
      </p:sp>
      <p:pic>
        <p:nvPicPr>
          <p:cNvPr id="59396" name="Picture 5" descr="bip_forte_inje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7096125"/>
            <a:ext cx="4606925" cy="1381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9397" name="Group 92"/>
          <p:cNvGrpSpPr>
            <a:grpSpLocks/>
          </p:cNvGrpSpPr>
          <p:nvPr/>
        </p:nvGrpSpPr>
        <p:grpSpPr bwMode="auto">
          <a:xfrm>
            <a:off x="1143000" y="5257800"/>
            <a:ext cx="4465638" cy="1727200"/>
            <a:chOff x="720" y="3642"/>
            <a:chExt cx="2813" cy="1088"/>
          </a:xfrm>
        </p:grpSpPr>
        <p:grpSp>
          <p:nvGrpSpPr>
            <p:cNvPr id="59398" name="Group 91"/>
            <p:cNvGrpSpPr>
              <a:grpSpLocks/>
            </p:cNvGrpSpPr>
            <p:nvPr/>
          </p:nvGrpSpPr>
          <p:grpSpPr bwMode="auto">
            <a:xfrm>
              <a:off x="720" y="3786"/>
              <a:ext cx="2813" cy="944"/>
              <a:chOff x="720" y="3786"/>
              <a:chExt cx="2813" cy="944"/>
            </a:xfrm>
          </p:grpSpPr>
          <p:sp>
            <p:nvSpPr>
              <p:cNvPr id="59431" name="Rectangle 7"/>
              <p:cNvSpPr>
                <a:spLocks noChangeArrowheads="1"/>
              </p:cNvSpPr>
              <p:nvPr/>
            </p:nvSpPr>
            <p:spPr bwMode="auto">
              <a:xfrm>
                <a:off x="720" y="3786"/>
                <a:ext cx="2813" cy="636"/>
              </a:xfrm>
              <a:prstGeom prst="rect">
                <a:avLst/>
              </a:prstGeom>
              <a:solidFill>
                <a:schemeClr val="bg1"/>
              </a:solidFill>
              <a:ln w="9525">
                <a:solidFill>
                  <a:schemeClr val="tx1"/>
                </a:solidFill>
                <a:miter lim="800000"/>
                <a:headEnd/>
                <a:tailEnd/>
              </a:ln>
            </p:spPr>
            <p:txBody>
              <a:bodyPr wrap="none" anchor="ctr"/>
              <a:lstStyle/>
              <a:p>
                <a:endParaRPr lang="en-GB"/>
              </a:p>
            </p:txBody>
          </p:sp>
          <p:sp>
            <p:nvSpPr>
              <p:cNvPr id="59432" name="Line 8"/>
              <p:cNvSpPr>
                <a:spLocks noChangeShapeType="1"/>
              </p:cNvSpPr>
              <p:nvPr/>
            </p:nvSpPr>
            <p:spPr bwMode="auto">
              <a:xfrm>
                <a:off x="1401" y="3786"/>
                <a:ext cx="0" cy="63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59433" name="Line 9"/>
              <p:cNvSpPr>
                <a:spLocks noChangeShapeType="1"/>
              </p:cNvSpPr>
              <p:nvPr/>
            </p:nvSpPr>
            <p:spPr bwMode="auto">
              <a:xfrm>
                <a:off x="1673" y="3786"/>
                <a:ext cx="0" cy="63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59434" name="Line 10"/>
              <p:cNvSpPr>
                <a:spLocks noChangeShapeType="1"/>
              </p:cNvSpPr>
              <p:nvPr/>
            </p:nvSpPr>
            <p:spPr bwMode="auto">
              <a:xfrm>
                <a:off x="2217" y="3786"/>
                <a:ext cx="0" cy="63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59435" name="Line 11"/>
              <p:cNvSpPr>
                <a:spLocks noChangeShapeType="1"/>
              </p:cNvSpPr>
              <p:nvPr/>
            </p:nvSpPr>
            <p:spPr bwMode="auto">
              <a:xfrm>
                <a:off x="2943" y="3786"/>
                <a:ext cx="0" cy="63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59436" name="Line 12"/>
              <p:cNvSpPr>
                <a:spLocks noChangeShapeType="1"/>
              </p:cNvSpPr>
              <p:nvPr/>
            </p:nvSpPr>
            <p:spPr bwMode="auto">
              <a:xfrm>
                <a:off x="1491" y="3786"/>
                <a:ext cx="0" cy="636"/>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GB"/>
              </a:p>
            </p:txBody>
          </p:sp>
          <p:sp>
            <p:nvSpPr>
              <p:cNvPr id="59437" name="Line 13"/>
              <p:cNvSpPr>
                <a:spLocks noChangeShapeType="1"/>
              </p:cNvSpPr>
              <p:nvPr/>
            </p:nvSpPr>
            <p:spPr bwMode="auto">
              <a:xfrm>
                <a:off x="2353" y="3786"/>
                <a:ext cx="0" cy="636"/>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GB"/>
              </a:p>
            </p:txBody>
          </p:sp>
          <p:sp>
            <p:nvSpPr>
              <p:cNvPr id="59438" name="Line 14"/>
              <p:cNvSpPr>
                <a:spLocks noChangeShapeType="1"/>
              </p:cNvSpPr>
              <p:nvPr/>
            </p:nvSpPr>
            <p:spPr bwMode="auto">
              <a:xfrm>
                <a:off x="1673" y="4331"/>
                <a:ext cx="544"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GB"/>
              </a:p>
            </p:txBody>
          </p:sp>
          <p:sp>
            <p:nvSpPr>
              <p:cNvPr id="59439" name="Text Box 15"/>
              <p:cNvSpPr txBox="1">
                <a:spLocks noChangeArrowheads="1"/>
              </p:cNvSpPr>
              <p:nvPr/>
            </p:nvSpPr>
            <p:spPr bwMode="auto">
              <a:xfrm>
                <a:off x="1809" y="4139"/>
                <a:ext cx="363"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fr-FR"/>
                  <a:t>W</a:t>
                </a:r>
                <a:r>
                  <a:rPr lang="fr-FR" baseline="-25000"/>
                  <a:t>B</a:t>
                </a:r>
              </a:p>
            </p:txBody>
          </p:sp>
          <p:sp>
            <p:nvSpPr>
              <p:cNvPr id="59440" name="Text Box 16"/>
              <p:cNvSpPr txBox="1">
                <a:spLocks noChangeArrowheads="1"/>
              </p:cNvSpPr>
              <p:nvPr/>
            </p:nvSpPr>
            <p:spPr bwMode="auto">
              <a:xfrm>
                <a:off x="856" y="3867"/>
                <a:ext cx="2450"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tabLst>
                    <a:tab pos="1346200" algn="l"/>
                    <a:tab pos="3403600" algn="l"/>
                  </a:tabLst>
                  <a:defRPr sz="1400" b="1">
                    <a:solidFill>
                      <a:schemeClr val="tx1"/>
                    </a:solidFill>
                    <a:latin typeface="Comic Sans MS" charset="0"/>
                    <a:ea typeface="ＭＳ Ｐゴシック" charset="0"/>
                    <a:cs typeface="ＭＳ Ｐゴシック" charset="0"/>
                  </a:defRPr>
                </a:lvl1pPr>
                <a:lvl2pPr marL="37931725" indent="-37474525" eaLnBrk="0" hangingPunct="0">
                  <a:tabLst>
                    <a:tab pos="1346200" algn="l"/>
                    <a:tab pos="3403600" algn="l"/>
                  </a:tabLst>
                  <a:defRPr sz="1400" b="1">
                    <a:solidFill>
                      <a:schemeClr val="tx1"/>
                    </a:solidFill>
                    <a:latin typeface="Comic Sans MS" charset="0"/>
                    <a:ea typeface="ＭＳ Ｐゴシック" charset="0"/>
                  </a:defRPr>
                </a:lvl2pPr>
                <a:lvl3pPr eaLnBrk="0" hangingPunct="0">
                  <a:tabLst>
                    <a:tab pos="1346200" algn="l"/>
                    <a:tab pos="3403600" algn="l"/>
                  </a:tabLst>
                  <a:defRPr sz="1400" b="1">
                    <a:solidFill>
                      <a:schemeClr val="tx1"/>
                    </a:solidFill>
                    <a:latin typeface="Comic Sans MS" charset="0"/>
                    <a:ea typeface="ＭＳ Ｐゴシック" charset="0"/>
                  </a:defRPr>
                </a:lvl3pPr>
                <a:lvl4pPr eaLnBrk="0" hangingPunct="0">
                  <a:tabLst>
                    <a:tab pos="1346200" algn="l"/>
                    <a:tab pos="3403600" algn="l"/>
                  </a:tabLst>
                  <a:defRPr sz="1400" b="1">
                    <a:solidFill>
                      <a:schemeClr val="tx1"/>
                    </a:solidFill>
                    <a:latin typeface="Comic Sans MS" charset="0"/>
                    <a:ea typeface="ＭＳ Ｐゴシック" charset="0"/>
                  </a:defRPr>
                </a:lvl4pPr>
                <a:lvl5pPr eaLnBrk="0" hangingPunct="0">
                  <a:tabLst>
                    <a:tab pos="1346200" algn="l"/>
                    <a:tab pos="3403600" algn="l"/>
                  </a:tabLst>
                  <a:defRPr sz="1400" b="1">
                    <a:solidFill>
                      <a:schemeClr val="tx1"/>
                    </a:solidFill>
                    <a:latin typeface="Comic Sans MS" charset="0"/>
                    <a:ea typeface="ＭＳ Ｐゴシック" charset="0"/>
                  </a:defRPr>
                </a:lvl5pPr>
                <a:lvl6pPr marL="457200" eaLnBrk="0" fontAlgn="base" hangingPunct="0">
                  <a:spcBef>
                    <a:spcPct val="0"/>
                  </a:spcBef>
                  <a:spcAft>
                    <a:spcPct val="0"/>
                  </a:spcAft>
                  <a:tabLst>
                    <a:tab pos="1346200" algn="l"/>
                    <a:tab pos="3403600" algn="l"/>
                  </a:tabLst>
                  <a:defRPr sz="1400" b="1">
                    <a:solidFill>
                      <a:schemeClr val="tx1"/>
                    </a:solidFill>
                    <a:latin typeface="Comic Sans MS" charset="0"/>
                    <a:ea typeface="ＭＳ Ｐゴシック" charset="0"/>
                  </a:defRPr>
                </a:lvl6pPr>
                <a:lvl7pPr marL="914400" eaLnBrk="0" fontAlgn="base" hangingPunct="0">
                  <a:spcBef>
                    <a:spcPct val="0"/>
                  </a:spcBef>
                  <a:spcAft>
                    <a:spcPct val="0"/>
                  </a:spcAft>
                  <a:tabLst>
                    <a:tab pos="1346200" algn="l"/>
                    <a:tab pos="3403600" algn="l"/>
                  </a:tabLst>
                  <a:defRPr sz="1400" b="1">
                    <a:solidFill>
                      <a:schemeClr val="tx1"/>
                    </a:solidFill>
                    <a:latin typeface="Comic Sans MS" charset="0"/>
                    <a:ea typeface="ＭＳ Ｐゴシック" charset="0"/>
                  </a:defRPr>
                </a:lvl7pPr>
                <a:lvl8pPr marL="1371600" eaLnBrk="0" fontAlgn="base" hangingPunct="0">
                  <a:spcBef>
                    <a:spcPct val="0"/>
                  </a:spcBef>
                  <a:spcAft>
                    <a:spcPct val="0"/>
                  </a:spcAft>
                  <a:tabLst>
                    <a:tab pos="1346200" algn="l"/>
                    <a:tab pos="3403600" algn="l"/>
                  </a:tabLst>
                  <a:defRPr sz="1400" b="1">
                    <a:solidFill>
                      <a:schemeClr val="tx1"/>
                    </a:solidFill>
                    <a:latin typeface="Comic Sans MS" charset="0"/>
                    <a:ea typeface="ＭＳ Ｐゴシック" charset="0"/>
                  </a:defRPr>
                </a:lvl8pPr>
                <a:lvl9pPr marL="1828800" eaLnBrk="0" fontAlgn="base" hangingPunct="0">
                  <a:spcBef>
                    <a:spcPct val="0"/>
                  </a:spcBef>
                  <a:spcAft>
                    <a:spcPct val="0"/>
                  </a:spcAft>
                  <a:tabLst>
                    <a:tab pos="1346200" algn="l"/>
                    <a:tab pos="3403600" algn="l"/>
                  </a:tabLst>
                  <a:defRPr sz="1400" b="1">
                    <a:solidFill>
                      <a:schemeClr val="tx1"/>
                    </a:solidFill>
                    <a:latin typeface="Comic Sans MS" charset="0"/>
                    <a:ea typeface="ＭＳ Ｐゴシック" charset="0"/>
                  </a:defRPr>
                </a:lvl9pPr>
              </a:lstStyle>
              <a:p>
                <a:pPr eaLnBrk="1" hangingPunct="1">
                  <a:spcBef>
                    <a:spcPct val="50000"/>
                  </a:spcBef>
                </a:pPr>
                <a:r>
                  <a:rPr lang="fr-FR"/>
                  <a:t>E	B	C</a:t>
                </a:r>
              </a:p>
            </p:txBody>
          </p:sp>
          <p:sp>
            <p:nvSpPr>
              <p:cNvPr id="59441" name="Text Box 17"/>
              <p:cNvSpPr txBox="1">
                <a:spLocks noChangeArrowheads="1"/>
              </p:cNvSpPr>
              <p:nvPr/>
            </p:nvSpPr>
            <p:spPr bwMode="auto">
              <a:xfrm>
                <a:off x="1355" y="4538"/>
                <a:ext cx="363"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fr-FR"/>
                  <a:t>ZCE</a:t>
                </a:r>
              </a:p>
            </p:txBody>
          </p:sp>
          <p:sp>
            <p:nvSpPr>
              <p:cNvPr id="59442" name="Text Box 18"/>
              <p:cNvSpPr txBox="1">
                <a:spLocks noChangeArrowheads="1"/>
              </p:cNvSpPr>
              <p:nvPr/>
            </p:nvSpPr>
            <p:spPr bwMode="auto">
              <a:xfrm>
                <a:off x="2308" y="4538"/>
                <a:ext cx="363"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fr-FR"/>
                  <a:t>ZCE</a:t>
                </a:r>
              </a:p>
            </p:txBody>
          </p:sp>
        </p:grpSp>
        <p:grpSp>
          <p:nvGrpSpPr>
            <p:cNvPr id="59399" name="Group 33"/>
            <p:cNvGrpSpPr>
              <a:grpSpLocks/>
            </p:cNvGrpSpPr>
            <p:nvPr/>
          </p:nvGrpSpPr>
          <p:grpSpPr bwMode="auto">
            <a:xfrm>
              <a:off x="1392" y="4026"/>
              <a:ext cx="96" cy="96"/>
              <a:chOff x="1152" y="3936"/>
              <a:chExt cx="192" cy="192"/>
            </a:xfrm>
          </p:grpSpPr>
          <p:sp>
            <p:nvSpPr>
              <p:cNvPr id="59428" name="Line 34"/>
              <p:cNvSpPr>
                <a:spLocks noChangeShapeType="1"/>
              </p:cNvSpPr>
              <p:nvPr/>
            </p:nvSpPr>
            <p:spPr bwMode="auto">
              <a:xfrm>
                <a:off x="1200" y="4032"/>
                <a:ext cx="96"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59429" name="Oval 35"/>
              <p:cNvSpPr>
                <a:spLocks noChangeArrowheads="1"/>
              </p:cNvSpPr>
              <p:nvPr/>
            </p:nvSpPr>
            <p:spPr bwMode="auto">
              <a:xfrm>
                <a:off x="1152" y="3936"/>
                <a:ext cx="192" cy="192"/>
              </a:xfrm>
              <a:prstGeom prst="ellipse">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p>
            </p:txBody>
          </p:sp>
          <p:sp>
            <p:nvSpPr>
              <p:cNvPr id="59430" name="Line 36"/>
              <p:cNvSpPr>
                <a:spLocks noChangeShapeType="1"/>
              </p:cNvSpPr>
              <p:nvPr/>
            </p:nvSpPr>
            <p:spPr bwMode="auto">
              <a:xfrm>
                <a:off x="1248" y="3984"/>
                <a:ext cx="0" cy="96"/>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grpSp>
        <p:grpSp>
          <p:nvGrpSpPr>
            <p:cNvPr id="59400" name="Group 41"/>
            <p:cNvGrpSpPr>
              <a:grpSpLocks/>
            </p:cNvGrpSpPr>
            <p:nvPr/>
          </p:nvGrpSpPr>
          <p:grpSpPr bwMode="auto">
            <a:xfrm>
              <a:off x="1392" y="3882"/>
              <a:ext cx="96" cy="96"/>
              <a:chOff x="1152" y="3936"/>
              <a:chExt cx="192" cy="192"/>
            </a:xfrm>
          </p:grpSpPr>
          <p:sp>
            <p:nvSpPr>
              <p:cNvPr id="59425" name="Line 42"/>
              <p:cNvSpPr>
                <a:spLocks noChangeShapeType="1"/>
              </p:cNvSpPr>
              <p:nvPr/>
            </p:nvSpPr>
            <p:spPr bwMode="auto">
              <a:xfrm>
                <a:off x="1200" y="4032"/>
                <a:ext cx="96"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59426" name="Oval 43"/>
              <p:cNvSpPr>
                <a:spLocks noChangeArrowheads="1"/>
              </p:cNvSpPr>
              <p:nvPr/>
            </p:nvSpPr>
            <p:spPr bwMode="auto">
              <a:xfrm>
                <a:off x="1152" y="3936"/>
                <a:ext cx="192" cy="192"/>
              </a:xfrm>
              <a:prstGeom prst="ellipse">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p>
            </p:txBody>
          </p:sp>
          <p:sp>
            <p:nvSpPr>
              <p:cNvPr id="59427" name="Line 44"/>
              <p:cNvSpPr>
                <a:spLocks noChangeShapeType="1"/>
              </p:cNvSpPr>
              <p:nvPr/>
            </p:nvSpPr>
            <p:spPr bwMode="auto">
              <a:xfrm>
                <a:off x="1248" y="3984"/>
                <a:ext cx="0" cy="96"/>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grpSp>
        <p:grpSp>
          <p:nvGrpSpPr>
            <p:cNvPr id="59401" name="Group 49"/>
            <p:cNvGrpSpPr>
              <a:grpSpLocks/>
            </p:cNvGrpSpPr>
            <p:nvPr/>
          </p:nvGrpSpPr>
          <p:grpSpPr bwMode="auto">
            <a:xfrm>
              <a:off x="1392" y="4170"/>
              <a:ext cx="96" cy="96"/>
              <a:chOff x="1152" y="3936"/>
              <a:chExt cx="192" cy="192"/>
            </a:xfrm>
          </p:grpSpPr>
          <p:sp>
            <p:nvSpPr>
              <p:cNvPr id="59422" name="Line 50"/>
              <p:cNvSpPr>
                <a:spLocks noChangeShapeType="1"/>
              </p:cNvSpPr>
              <p:nvPr/>
            </p:nvSpPr>
            <p:spPr bwMode="auto">
              <a:xfrm>
                <a:off x="1200" y="4032"/>
                <a:ext cx="96"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59423" name="Oval 51"/>
              <p:cNvSpPr>
                <a:spLocks noChangeArrowheads="1"/>
              </p:cNvSpPr>
              <p:nvPr/>
            </p:nvSpPr>
            <p:spPr bwMode="auto">
              <a:xfrm>
                <a:off x="1152" y="3936"/>
                <a:ext cx="192" cy="192"/>
              </a:xfrm>
              <a:prstGeom prst="ellipse">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p>
            </p:txBody>
          </p:sp>
          <p:sp>
            <p:nvSpPr>
              <p:cNvPr id="59424" name="Line 52"/>
              <p:cNvSpPr>
                <a:spLocks noChangeShapeType="1"/>
              </p:cNvSpPr>
              <p:nvPr/>
            </p:nvSpPr>
            <p:spPr bwMode="auto">
              <a:xfrm>
                <a:off x="1248" y="3984"/>
                <a:ext cx="0" cy="96"/>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grpSp>
        <p:grpSp>
          <p:nvGrpSpPr>
            <p:cNvPr id="59402" name="Group 53"/>
            <p:cNvGrpSpPr>
              <a:grpSpLocks/>
            </p:cNvGrpSpPr>
            <p:nvPr/>
          </p:nvGrpSpPr>
          <p:grpSpPr bwMode="auto">
            <a:xfrm>
              <a:off x="1536" y="3882"/>
              <a:ext cx="96" cy="96"/>
              <a:chOff x="1008" y="2592"/>
              <a:chExt cx="192" cy="192"/>
            </a:xfrm>
          </p:grpSpPr>
          <p:sp>
            <p:nvSpPr>
              <p:cNvPr id="59420" name="Line 54"/>
              <p:cNvSpPr>
                <a:spLocks noChangeShapeType="1"/>
              </p:cNvSpPr>
              <p:nvPr/>
            </p:nvSpPr>
            <p:spPr bwMode="auto">
              <a:xfrm>
                <a:off x="1056" y="2688"/>
                <a:ext cx="96"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59421" name="Oval 55"/>
              <p:cNvSpPr>
                <a:spLocks noChangeArrowheads="1"/>
              </p:cNvSpPr>
              <p:nvPr/>
            </p:nvSpPr>
            <p:spPr bwMode="auto">
              <a:xfrm>
                <a:off x="1008" y="2592"/>
                <a:ext cx="192" cy="192"/>
              </a:xfrm>
              <a:prstGeom prst="ellipse">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p>
            </p:txBody>
          </p:sp>
        </p:grpSp>
        <p:grpSp>
          <p:nvGrpSpPr>
            <p:cNvPr id="59403" name="Group 59"/>
            <p:cNvGrpSpPr>
              <a:grpSpLocks/>
            </p:cNvGrpSpPr>
            <p:nvPr/>
          </p:nvGrpSpPr>
          <p:grpSpPr bwMode="auto">
            <a:xfrm>
              <a:off x="1536" y="4026"/>
              <a:ext cx="96" cy="96"/>
              <a:chOff x="1008" y="2592"/>
              <a:chExt cx="192" cy="192"/>
            </a:xfrm>
          </p:grpSpPr>
          <p:sp>
            <p:nvSpPr>
              <p:cNvPr id="59418" name="Line 60"/>
              <p:cNvSpPr>
                <a:spLocks noChangeShapeType="1"/>
              </p:cNvSpPr>
              <p:nvPr/>
            </p:nvSpPr>
            <p:spPr bwMode="auto">
              <a:xfrm>
                <a:off x="1056" y="2688"/>
                <a:ext cx="96"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59419" name="Oval 61"/>
              <p:cNvSpPr>
                <a:spLocks noChangeArrowheads="1"/>
              </p:cNvSpPr>
              <p:nvPr/>
            </p:nvSpPr>
            <p:spPr bwMode="auto">
              <a:xfrm>
                <a:off x="1008" y="2592"/>
                <a:ext cx="192" cy="192"/>
              </a:xfrm>
              <a:prstGeom prst="ellipse">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p>
            </p:txBody>
          </p:sp>
        </p:grpSp>
        <p:grpSp>
          <p:nvGrpSpPr>
            <p:cNvPr id="59404" name="Group 65"/>
            <p:cNvGrpSpPr>
              <a:grpSpLocks/>
            </p:cNvGrpSpPr>
            <p:nvPr/>
          </p:nvGrpSpPr>
          <p:grpSpPr bwMode="auto">
            <a:xfrm>
              <a:off x="1536" y="4170"/>
              <a:ext cx="96" cy="96"/>
              <a:chOff x="1008" y="2592"/>
              <a:chExt cx="192" cy="192"/>
            </a:xfrm>
          </p:grpSpPr>
          <p:sp>
            <p:nvSpPr>
              <p:cNvPr id="59416" name="Line 66"/>
              <p:cNvSpPr>
                <a:spLocks noChangeShapeType="1"/>
              </p:cNvSpPr>
              <p:nvPr/>
            </p:nvSpPr>
            <p:spPr bwMode="auto">
              <a:xfrm>
                <a:off x="1056" y="2688"/>
                <a:ext cx="96"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59417" name="Oval 67"/>
              <p:cNvSpPr>
                <a:spLocks noChangeArrowheads="1"/>
              </p:cNvSpPr>
              <p:nvPr/>
            </p:nvSpPr>
            <p:spPr bwMode="auto">
              <a:xfrm>
                <a:off x="1008" y="2592"/>
                <a:ext cx="192" cy="192"/>
              </a:xfrm>
              <a:prstGeom prst="ellipse">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p>
            </p:txBody>
          </p:sp>
        </p:grpSp>
        <p:grpSp>
          <p:nvGrpSpPr>
            <p:cNvPr id="59405" name="Group 79"/>
            <p:cNvGrpSpPr>
              <a:grpSpLocks/>
            </p:cNvGrpSpPr>
            <p:nvPr/>
          </p:nvGrpSpPr>
          <p:grpSpPr bwMode="auto">
            <a:xfrm>
              <a:off x="1296" y="3642"/>
              <a:ext cx="96" cy="96"/>
              <a:chOff x="1008" y="2592"/>
              <a:chExt cx="192" cy="192"/>
            </a:xfrm>
          </p:grpSpPr>
          <p:sp>
            <p:nvSpPr>
              <p:cNvPr id="59414" name="Line 80"/>
              <p:cNvSpPr>
                <a:spLocks noChangeShapeType="1"/>
              </p:cNvSpPr>
              <p:nvPr/>
            </p:nvSpPr>
            <p:spPr bwMode="auto">
              <a:xfrm>
                <a:off x="1056" y="2688"/>
                <a:ext cx="96"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59415" name="Oval 81"/>
              <p:cNvSpPr>
                <a:spLocks noChangeArrowheads="1"/>
              </p:cNvSpPr>
              <p:nvPr/>
            </p:nvSpPr>
            <p:spPr bwMode="auto">
              <a:xfrm>
                <a:off x="1008" y="2592"/>
                <a:ext cx="192" cy="192"/>
              </a:xfrm>
              <a:prstGeom prst="ellipse">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p>
            </p:txBody>
          </p:sp>
        </p:grpSp>
        <p:grpSp>
          <p:nvGrpSpPr>
            <p:cNvPr id="59406" name="Group 82"/>
            <p:cNvGrpSpPr>
              <a:grpSpLocks/>
            </p:cNvGrpSpPr>
            <p:nvPr/>
          </p:nvGrpSpPr>
          <p:grpSpPr bwMode="auto">
            <a:xfrm>
              <a:off x="1584" y="3642"/>
              <a:ext cx="96" cy="96"/>
              <a:chOff x="1008" y="2592"/>
              <a:chExt cx="192" cy="192"/>
            </a:xfrm>
          </p:grpSpPr>
          <p:sp>
            <p:nvSpPr>
              <p:cNvPr id="59412" name="Line 83"/>
              <p:cNvSpPr>
                <a:spLocks noChangeShapeType="1"/>
              </p:cNvSpPr>
              <p:nvPr/>
            </p:nvSpPr>
            <p:spPr bwMode="auto">
              <a:xfrm>
                <a:off x="1056" y="2688"/>
                <a:ext cx="96"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59413" name="Oval 84"/>
              <p:cNvSpPr>
                <a:spLocks noChangeArrowheads="1"/>
              </p:cNvSpPr>
              <p:nvPr/>
            </p:nvSpPr>
            <p:spPr bwMode="auto">
              <a:xfrm>
                <a:off x="1008" y="2592"/>
                <a:ext cx="192" cy="192"/>
              </a:xfrm>
              <a:prstGeom prst="ellipse">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p>
            </p:txBody>
          </p:sp>
        </p:grpSp>
        <p:sp>
          <p:nvSpPr>
            <p:cNvPr id="59407" name="Line 85"/>
            <p:cNvSpPr>
              <a:spLocks noChangeShapeType="1"/>
            </p:cNvSpPr>
            <p:nvPr/>
          </p:nvSpPr>
          <p:spPr bwMode="auto">
            <a:xfrm>
              <a:off x="1392" y="3690"/>
              <a:ext cx="192" cy="0"/>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grpSp>
          <p:nvGrpSpPr>
            <p:cNvPr id="59408" name="Group 86"/>
            <p:cNvGrpSpPr>
              <a:grpSpLocks/>
            </p:cNvGrpSpPr>
            <p:nvPr/>
          </p:nvGrpSpPr>
          <p:grpSpPr bwMode="auto">
            <a:xfrm>
              <a:off x="1584" y="4458"/>
              <a:ext cx="96" cy="96"/>
              <a:chOff x="1152" y="3936"/>
              <a:chExt cx="192" cy="192"/>
            </a:xfrm>
          </p:grpSpPr>
          <p:sp>
            <p:nvSpPr>
              <p:cNvPr id="59409" name="Line 87"/>
              <p:cNvSpPr>
                <a:spLocks noChangeShapeType="1"/>
              </p:cNvSpPr>
              <p:nvPr/>
            </p:nvSpPr>
            <p:spPr bwMode="auto">
              <a:xfrm>
                <a:off x="1200" y="4032"/>
                <a:ext cx="96"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59410" name="Oval 88"/>
              <p:cNvSpPr>
                <a:spLocks noChangeArrowheads="1"/>
              </p:cNvSpPr>
              <p:nvPr/>
            </p:nvSpPr>
            <p:spPr bwMode="auto">
              <a:xfrm>
                <a:off x="1152" y="3936"/>
                <a:ext cx="192" cy="192"/>
              </a:xfrm>
              <a:prstGeom prst="ellipse">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p>
            </p:txBody>
          </p:sp>
          <p:sp>
            <p:nvSpPr>
              <p:cNvPr id="59411" name="Line 89"/>
              <p:cNvSpPr>
                <a:spLocks noChangeShapeType="1"/>
              </p:cNvSpPr>
              <p:nvPr/>
            </p:nvSpPr>
            <p:spPr bwMode="auto">
              <a:xfrm>
                <a:off x="1248" y="3984"/>
                <a:ext cx="0" cy="96"/>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gr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Espace réservé du numéro de diapositive 3"/>
          <p:cNvSpPr>
            <a:spLocks noGrp="1"/>
          </p:cNvSpPr>
          <p:nvPr>
            <p:ph type="sldNum" sz="quarter" idx="12"/>
          </p:nvPr>
        </p:nvSpPr>
        <p:spPr/>
        <p:txBody>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fld id="{FC06D9C7-BF19-9241-A341-846D3AF603D4}" type="slidenum">
              <a:rPr lang="fr-FR" b="0">
                <a:latin typeface="Arial" charset="0"/>
              </a:rPr>
              <a:pPr eaLnBrk="1" hangingPunct="1"/>
              <a:t>24</a:t>
            </a:fld>
            <a:endParaRPr lang="fr-FR" b="0">
              <a:latin typeface="Arial" charset="0"/>
            </a:endParaRPr>
          </a:p>
        </p:txBody>
      </p:sp>
      <p:sp>
        <p:nvSpPr>
          <p:cNvPr id="61443" name="Text Box 2"/>
          <p:cNvSpPr txBox="1">
            <a:spLocks noChangeArrowheads="1"/>
          </p:cNvSpPr>
          <p:nvPr/>
        </p:nvSpPr>
        <p:spPr bwMode="auto">
          <a:xfrm>
            <a:off x="620713" y="631825"/>
            <a:ext cx="5761037" cy="806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fr-FR"/>
              <a:t>5. Forte injection dans le collecteur (effet Kirk)</a:t>
            </a:r>
          </a:p>
          <a:p>
            <a:pPr eaLnBrk="1" hangingPunct="1">
              <a:spcBef>
                <a:spcPct val="50000"/>
              </a:spcBef>
              <a:buFontTx/>
              <a:buChar char="•"/>
            </a:pPr>
            <a:r>
              <a:rPr lang="fr-FR"/>
              <a:t>Phénomène présent à fort courant de collecteur.</a:t>
            </a:r>
          </a:p>
          <a:p>
            <a:pPr eaLnBrk="1" hangingPunct="1">
              <a:spcBef>
                <a:spcPct val="50000"/>
              </a:spcBef>
              <a:buFontTx/>
              <a:buChar char="•"/>
            </a:pPr>
            <a:r>
              <a:rPr lang="fr-FR"/>
              <a:t>Neutralisation partielle du collecteur</a:t>
            </a:r>
          </a:p>
          <a:p>
            <a:pPr eaLnBrk="1" hangingPunct="1">
              <a:spcBef>
                <a:spcPct val="50000"/>
              </a:spcBef>
              <a:buFontTx/>
              <a:buChar char="•"/>
            </a:pPr>
            <a:r>
              <a:rPr lang="fr-FR"/>
              <a:t>Élargissement de la longueur effective de la base</a:t>
            </a:r>
          </a:p>
          <a:p>
            <a:pPr eaLnBrk="1" hangingPunct="1">
              <a:spcBef>
                <a:spcPct val="50000"/>
              </a:spcBef>
              <a:buFontTx/>
              <a:buChar char="•"/>
            </a:pPr>
            <a:r>
              <a:rPr lang="fr-FR"/>
              <a:t>Décroissance du gain</a:t>
            </a:r>
          </a:p>
          <a:p>
            <a:pPr eaLnBrk="1" hangingPunct="1">
              <a:spcBef>
                <a:spcPct val="50000"/>
              </a:spcBef>
              <a:buFontTx/>
              <a:buChar char="•"/>
            </a:pPr>
            <a:endParaRPr lang="fr-FR"/>
          </a:p>
          <a:p>
            <a:pPr eaLnBrk="1" hangingPunct="1">
              <a:spcBef>
                <a:spcPct val="50000"/>
              </a:spcBef>
              <a:buFontTx/>
              <a:buChar char="•"/>
            </a:pPr>
            <a:endParaRPr lang="fr-FR"/>
          </a:p>
          <a:p>
            <a:pPr eaLnBrk="1" hangingPunct="1">
              <a:spcBef>
                <a:spcPct val="50000"/>
              </a:spcBef>
              <a:buFontTx/>
              <a:buChar char="•"/>
            </a:pPr>
            <a:endParaRPr lang="fr-FR"/>
          </a:p>
          <a:p>
            <a:pPr eaLnBrk="1" hangingPunct="1">
              <a:spcBef>
                <a:spcPct val="50000"/>
              </a:spcBef>
              <a:buFontTx/>
              <a:buChar char="•"/>
            </a:pPr>
            <a:endParaRPr lang="fr-FR"/>
          </a:p>
          <a:p>
            <a:pPr eaLnBrk="1" hangingPunct="1">
              <a:spcBef>
                <a:spcPct val="50000"/>
              </a:spcBef>
              <a:buFontTx/>
              <a:buChar char="•"/>
            </a:pPr>
            <a:endParaRPr lang="fr-FR"/>
          </a:p>
          <a:p>
            <a:pPr eaLnBrk="1" hangingPunct="1">
              <a:spcBef>
                <a:spcPct val="50000"/>
              </a:spcBef>
              <a:buFontTx/>
              <a:buChar char="•"/>
            </a:pPr>
            <a:endParaRPr lang="fr-FR"/>
          </a:p>
          <a:p>
            <a:pPr eaLnBrk="1" hangingPunct="1">
              <a:spcBef>
                <a:spcPct val="50000"/>
              </a:spcBef>
            </a:pPr>
            <a:endParaRPr lang="fr-FR"/>
          </a:p>
          <a:p>
            <a:pPr eaLnBrk="1" hangingPunct="1">
              <a:spcBef>
                <a:spcPct val="50000"/>
              </a:spcBef>
            </a:pPr>
            <a:r>
              <a:rPr lang="fr-FR"/>
              <a:t>6. Puissance</a:t>
            </a:r>
          </a:p>
          <a:p>
            <a:pPr eaLnBrk="1" hangingPunct="1">
              <a:spcBef>
                <a:spcPct val="50000"/>
              </a:spcBef>
              <a:buFontTx/>
              <a:buChar char="•"/>
            </a:pPr>
            <a:r>
              <a:rPr lang="fr-FR"/>
              <a:t>Échauffement</a:t>
            </a:r>
          </a:p>
          <a:p>
            <a:pPr eaLnBrk="1" hangingPunct="1">
              <a:spcBef>
                <a:spcPct val="50000"/>
              </a:spcBef>
              <a:buFontTx/>
              <a:buChar char="•"/>
            </a:pPr>
            <a:r>
              <a:rPr lang="fr-FR"/>
              <a:t>Augmentation de n</a:t>
            </a:r>
            <a:r>
              <a:rPr lang="fr-FR" baseline="-25000"/>
              <a:t>i</a:t>
            </a:r>
            <a:r>
              <a:rPr lang="fr-FR"/>
              <a:t>.</a:t>
            </a:r>
          </a:p>
          <a:p>
            <a:pPr eaLnBrk="1" hangingPunct="1">
              <a:spcBef>
                <a:spcPct val="50000"/>
              </a:spcBef>
              <a:buFontTx/>
              <a:buChar char="•"/>
            </a:pPr>
            <a:r>
              <a:rPr lang="fr-FR"/>
              <a:t>Point chaud au centre du transistor : augmentation locale de la densité de courant : avalanche thermique.</a:t>
            </a:r>
          </a:p>
          <a:p>
            <a:pPr eaLnBrk="1" hangingPunct="1">
              <a:spcBef>
                <a:spcPct val="50000"/>
              </a:spcBef>
              <a:buFontTx/>
              <a:buChar char="•"/>
            </a:pPr>
            <a:r>
              <a:rPr lang="fr-FR"/>
              <a:t>Inter digitalisation</a:t>
            </a:r>
          </a:p>
          <a:p>
            <a:pPr eaLnBrk="1" hangingPunct="1">
              <a:spcBef>
                <a:spcPct val="50000"/>
              </a:spcBef>
              <a:buFontTx/>
              <a:buChar char="•"/>
            </a:pPr>
            <a:r>
              <a:rPr lang="fr-FR"/>
              <a:t>Mais : échauffement des doigts centraux </a:t>
            </a:r>
            <a:r>
              <a:rPr lang="fr-FR">
                <a:sym typeface="Symbol" charset="0"/>
              </a:rPr>
              <a:t></a:t>
            </a:r>
            <a:r>
              <a:rPr lang="fr-FR"/>
              <a:t> résistance de ballast sur la base qui limite le courant de base.</a:t>
            </a:r>
          </a:p>
          <a:p>
            <a:pPr eaLnBrk="1" hangingPunct="1">
              <a:spcBef>
                <a:spcPct val="50000"/>
              </a:spcBef>
              <a:buFontTx/>
              <a:buChar char="•"/>
            </a:pPr>
            <a:endParaRPr lang="fr-FR"/>
          </a:p>
          <a:p>
            <a:pPr eaLnBrk="1" hangingPunct="1">
              <a:spcBef>
                <a:spcPct val="50000"/>
              </a:spcBef>
            </a:pPr>
            <a:r>
              <a:rPr lang="fr-FR"/>
              <a:t>7. Conclusion.</a:t>
            </a:r>
          </a:p>
          <a:p>
            <a:pPr eaLnBrk="1" hangingPunct="1">
              <a:spcBef>
                <a:spcPct val="50000"/>
              </a:spcBef>
            </a:pPr>
            <a:r>
              <a:rPr lang="fr-FR"/>
              <a:t>Beaucoup d</a:t>
            </a:r>
            <a:r>
              <a:rPr lang="ja-JP" altLang="fr-FR"/>
              <a:t>’</a:t>
            </a:r>
            <a:r>
              <a:rPr lang="fr-FR"/>
              <a:t>éléments conduisent à une réduction de la largeur de la base sauf le débordement de l</a:t>
            </a:r>
            <a:r>
              <a:rPr lang="ja-JP" altLang="fr-FR"/>
              <a:t>’</a:t>
            </a:r>
            <a:r>
              <a:rPr lang="fr-FR"/>
              <a:t>émetteur.</a:t>
            </a:r>
          </a:p>
          <a:p>
            <a:pPr eaLnBrk="1" hangingPunct="1">
              <a:spcBef>
                <a:spcPct val="50000"/>
              </a:spcBef>
            </a:pPr>
            <a:r>
              <a:rPr lang="fr-FR"/>
              <a:t>Optimisation complète du transistor est délicate. Couplage des études en analyse physique, technologie et caractérisation électrique.</a:t>
            </a:r>
          </a:p>
        </p:txBody>
      </p:sp>
      <p:grpSp>
        <p:nvGrpSpPr>
          <p:cNvPr id="61444" name="Group 4"/>
          <p:cNvGrpSpPr>
            <a:grpSpLocks/>
          </p:cNvGrpSpPr>
          <p:nvPr/>
        </p:nvGrpSpPr>
        <p:grpSpPr bwMode="auto">
          <a:xfrm>
            <a:off x="1143000" y="2667000"/>
            <a:ext cx="4465638" cy="1614488"/>
            <a:chOff x="720" y="3857"/>
            <a:chExt cx="2813" cy="1017"/>
          </a:xfrm>
        </p:grpSpPr>
        <p:grpSp>
          <p:nvGrpSpPr>
            <p:cNvPr id="61445" name="Group 5"/>
            <p:cNvGrpSpPr>
              <a:grpSpLocks/>
            </p:cNvGrpSpPr>
            <p:nvPr/>
          </p:nvGrpSpPr>
          <p:grpSpPr bwMode="auto">
            <a:xfrm>
              <a:off x="720" y="4001"/>
              <a:ext cx="2813" cy="873"/>
              <a:chOff x="799" y="3696"/>
              <a:chExt cx="2813" cy="873"/>
            </a:xfrm>
          </p:grpSpPr>
          <p:sp>
            <p:nvSpPr>
              <p:cNvPr id="61474" name="Rectangle 6"/>
              <p:cNvSpPr>
                <a:spLocks noChangeArrowheads="1"/>
              </p:cNvSpPr>
              <p:nvPr/>
            </p:nvSpPr>
            <p:spPr bwMode="auto">
              <a:xfrm>
                <a:off x="799" y="3696"/>
                <a:ext cx="2813" cy="636"/>
              </a:xfrm>
              <a:prstGeom prst="rect">
                <a:avLst/>
              </a:prstGeom>
              <a:solidFill>
                <a:schemeClr val="bg1"/>
              </a:solidFill>
              <a:ln w="9525">
                <a:solidFill>
                  <a:schemeClr val="tx1"/>
                </a:solidFill>
                <a:miter lim="800000"/>
                <a:headEnd/>
                <a:tailEnd/>
              </a:ln>
            </p:spPr>
            <p:txBody>
              <a:bodyPr wrap="none" anchor="ctr"/>
              <a:lstStyle/>
              <a:p>
                <a:endParaRPr lang="en-GB"/>
              </a:p>
            </p:txBody>
          </p:sp>
          <p:sp>
            <p:nvSpPr>
              <p:cNvPr id="61475" name="Line 7"/>
              <p:cNvSpPr>
                <a:spLocks noChangeShapeType="1"/>
              </p:cNvSpPr>
              <p:nvPr/>
            </p:nvSpPr>
            <p:spPr bwMode="auto">
              <a:xfrm>
                <a:off x="1480" y="3696"/>
                <a:ext cx="0" cy="63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61476" name="Line 8"/>
              <p:cNvSpPr>
                <a:spLocks noChangeShapeType="1"/>
              </p:cNvSpPr>
              <p:nvPr/>
            </p:nvSpPr>
            <p:spPr bwMode="auto">
              <a:xfrm>
                <a:off x="1752" y="3696"/>
                <a:ext cx="0" cy="63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61477" name="Line 9"/>
              <p:cNvSpPr>
                <a:spLocks noChangeShapeType="1"/>
              </p:cNvSpPr>
              <p:nvPr/>
            </p:nvSpPr>
            <p:spPr bwMode="auto">
              <a:xfrm>
                <a:off x="2296" y="3696"/>
                <a:ext cx="0" cy="63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61478" name="Line 10"/>
              <p:cNvSpPr>
                <a:spLocks noChangeShapeType="1"/>
              </p:cNvSpPr>
              <p:nvPr/>
            </p:nvSpPr>
            <p:spPr bwMode="auto">
              <a:xfrm>
                <a:off x="3022" y="3696"/>
                <a:ext cx="0" cy="63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61479" name="Line 11"/>
              <p:cNvSpPr>
                <a:spLocks noChangeShapeType="1"/>
              </p:cNvSpPr>
              <p:nvPr/>
            </p:nvSpPr>
            <p:spPr bwMode="auto">
              <a:xfrm>
                <a:off x="1570" y="3696"/>
                <a:ext cx="0" cy="636"/>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GB"/>
              </a:p>
            </p:txBody>
          </p:sp>
          <p:sp>
            <p:nvSpPr>
              <p:cNvPr id="61480" name="Line 12"/>
              <p:cNvSpPr>
                <a:spLocks noChangeShapeType="1"/>
              </p:cNvSpPr>
              <p:nvPr/>
            </p:nvSpPr>
            <p:spPr bwMode="auto">
              <a:xfrm>
                <a:off x="2432" y="3696"/>
                <a:ext cx="0" cy="636"/>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GB"/>
              </a:p>
            </p:txBody>
          </p:sp>
          <p:sp>
            <p:nvSpPr>
              <p:cNvPr id="61481" name="Line 13"/>
              <p:cNvSpPr>
                <a:spLocks noChangeShapeType="1"/>
              </p:cNvSpPr>
              <p:nvPr/>
            </p:nvSpPr>
            <p:spPr bwMode="auto">
              <a:xfrm>
                <a:off x="1752" y="4241"/>
                <a:ext cx="544"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GB"/>
              </a:p>
            </p:txBody>
          </p:sp>
          <p:sp>
            <p:nvSpPr>
              <p:cNvPr id="61482" name="Text Box 14"/>
              <p:cNvSpPr txBox="1">
                <a:spLocks noChangeArrowheads="1"/>
              </p:cNvSpPr>
              <p:nvPr/>
            </p:nvSpPr>
            <p:spPr bwMode="auto">
              <a:xfrm>
                <a:off x="1888" y="4049"/>
                <a:ext cx="363"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fr-FR"/>
                  <a:t>W</a:t>
                </a:r>
                <a:r>
                  <a:rPr lang="fr-FR" baseline="-25000"/>
                  <a:t>B</a:t>
                </a:r>
              </a:p>
            </p:txBody>
          </p:sp>
          <p:sp>
            <p:nvSpPr>
              <p:cNvPr id="61483" name="Text Box 15"/>
              <p:cNvSpPr txBox="1">
                <a:spLocks noChangeArrowheads="1"/>
              </p:cNvSpPr>
              <p:nvPr/>
            </p:nvSpPr>
            <p:spPr bwMode="auto">
              <a:xfrm>
                <a:off x="935" y="3777"/>
                <a:ext cx="2450"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tabLst>
                    <a:tab pos="1346200" algn="l"/>
                    <a:tab pos="3403600" algn="l"/>
                  </a:tabLst>
                  <a:defRPr sz="1400" b="1">
                    <a:solidFill>
                      <a:schemeClr val="tx1"/>
                    </a:solidFill>
                    <a:latin typeface="Comic Sans MS" charset="0"/>
                    <a:ea typeface="ＭＳ Ｐゴシック" charset="0"/>
                    <a:cs typeface="ＭＳ Ｐゴシック" charset="0"/>
                  </a:defRPr>
                </a:lvl1pPr>
                <a:lvl2pPr marL="37931725" indent="-37474525" eaLnBrk="0" hangingPunct="0">
                  <a:tabLst>
                    <a:tab pos="1346200" algn="l"/>
                    <a:tab pos="3403600" algn="l"/>
                  </a:tabLst>
                  <a:defRPr sz="1400" b="1">
                    <a:solidFill>
                      <a:schemeClr val="tx1"/>
                    </a:solidFill>
                    <a:latin typeface="Comic Sans MS" charset="0"/>
                    <a:ea typeface="ＭＳ Ｐゴシック" charset="0"/>
                  </a:defRPr>
                </a:lvl2pPr>
                <a:lvl3pPr eaLnBrk="0" hangingPunct="0">
                  <a:tabLst>
                    <a:tab pos="1346200" algn="l"/>
                    <a:tab pos="3403600" algn="l"/>
                  </a:tabLst>
                  <a:defRPr sz="1400" b="1">
                    <a:solidFill>
                      <a:schemeClr val="tx1"/>
                    </a:solidFill>
                    <a:latin typeface="Comic Sans MS" charset="0"/>
                    <a:ea typeface="ＭＳ Ｐゴシック" charset="0"/>
                  </a:defRPr>
                </a:lvl3pPr>
                <a:lvl4pPr eaLnBrk="0" hangingPunct="0">
                  <a:tabLst>
                    <a:tab pos="1346200" algn="l"/>
                    <a:tab pos="3403600" algn="l"/>
                  </a:tabLst>
                  <a:defRPr sz="1400" b="1">
                    <a:solidFill>
                      <a:schemeClr val="tx1"/>
                    </a:solidFill>
                    <a:latin typeface="Comic Sans MS" charset="0"/>
                    <a:ea typeface="ＭＳ Ｐゴシック" charset="0"/>
                  </a:defRPr>
                </a:lvl4pPr>
                <a:lvl5pPr eaLnBrk="0" hangingPunct="0">
                  <a:tabLst>
                    <a:tab pos="1346200" algn="l"/>
                    <a:tab pos="3403600" algn="l"/>
                  </a:tabLst>
                  <a:defRPr sz="1400" b="1">
                    <a:solidFill>
                      <a:schemeClr val="tx1"/>
                    </a:solidFill>
                    <a:latin typeface="Comic Sans MS" charset="0"/>
                    <a:ea typeface="ＭＳ Ｐゴシック" charset="0"/>
                  </a:defRPr>
                </a:lvl5pPr>
                <a:lvl6pPr marL="457200" eaLnBrk="0" fontAlgn="base" hangingPunct="0">
                  <a:spcBef>
                    <a:spcPct val="0"/>
                  </a:spcBef>
                  <a:spcAft>
                    <a:spcPct val="0"/>
                  </a:spcAft>
                  <a:tabLst>
                    <a:tab pos="1346200" algn="l"/>
                    <a:tab pos="3403600" algn="l"/>
                  </a:tabLst>
                  <a:defRPr sz="1400" b="1">
                    <a:solidFill>
                      <a:schemeClr val="tx1"/>
                    </a:solidFill>
                    <a:latin typeface="Comic Sans MS" charset="0"/>
                    <a:ea typeface="ＭＳ Ｐゴシック" charset="0"/>
                  </a:defRPr>
                </a:lvl6pPr>
                <a:lvl7pPr marL="914400" eaLnBrk="0" fontAlgn="base" hangingPunct="0">
                  <a:spcBef>
                    <a:spcPct val="0"/>
                  </a:spcBef>
                  <a:spcAft>
                    <a:spcPct val="0"/>
                  </a:spcAft>
                  <a:tabLst>
                    <a:tab pos="1346200" algn="l"/>
                    <a:tab pos="3403600" algn="l"/>
                  </a:tabLst>
                  <a:defRPr sz="1400" b="1">
                    <a:solidFill>
                      <a:schemeClr val="tx1"/>
                    </a:solidFill>
                    <a:latin typeface="Comic Sans MS" charset="0"/>
                    <a:ea typeface="ＭＳ Ｐゴシック" charset="0"/>
                  </a:defRPr>
                </a:lvl7pPr>
                <a:lvl8pPr marL="1371600" eaLnBrk="0" fontAlgn="base" hangingPunct="0">
                  <a:spcBef>
                    <a:spcPct val="0"/>
                  </a:spcBef>
                  <a:spcAft>
                    <a:spcPct val="0"/>
                  </a:spcAft>
                  <a:tabLst>
                    <a:tab pos="1346200" algn="l"/>
                    <a:tab pos="3403600" algn="l"/>
                  </a:tabLst>
                  <a:defRPr sz="1400" b="1">
                    <a:solidFill>
                      <a:schemeClr val="tx1"/>
                    </a:solidFill>
                    <a:latin typeface="Comic Sans MS" charset="0"/>
                    <a:ea typeface="ＭＳ Ｐゴシック" charset="0"/>
                  </a:defRPr>
                </a:lvl8pPr>
                <a:lvl9pPr marL="1828800" eaLnBrk="0" fontAlgn="base" hangingPunct="0">
                  <a:spcBef>
                    <a:spcPct val="0"/>
                  </a:spcBef>
                  <a:spcAft>
                    <a:spcPct val="0"/>
                  </a:spcAft>
                  <a:tabLst>
                    <a:tab pos="1346200" algn="l"/>
                    <a:tab pos="3403600" algn="l"/>
                  </a:tabLst>
                  <a:defRPr sz="1400" b="1">
                    <a:solidFill>
                      <a:schemeClr val="tx1"/>
                    </a:solidFill>
                    <a:latin typeface="Comic Sans MS" charset="0"/>
                    <a:ea typeface="ＭＳ Ｐゴシック" charset="0"/>
                  </a:defRPr>
                </a:lvl9pPr>
              </a:lstStyle>
              <a:p>
                <a:pPr eaLnBrk="1" hangingPunct="1">
                  <a:spcBef>
                    <a:spcPct val="50000"/>
                  </a:spcBef>
                </a:pPr>
                <a:r>
                  <a:rPr lang="fr-FR"/>
                  <a:t>E	B	C</a:t>
                </a:r>
              </a:p>
            </p:txBody>
          </p:sp>
          <p:sp>
            <p:nvSpPr>
              <p:cNvPr id="61484" name="Text Box 16"/>
              <p:cNvSpPr txBox="1">
                <a:spLocks noChangeArrowheads="1"/>
              </p:cNvSpPr>
              <p:nvPr/>
            </p:nvSpPr>
            <p:spPr bwMode="auto">
              <a:xfrm>
                <a:off x="1434" y="4377"/>
                <a:ext cx="363"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fr-FR"/>
                  <a:t>ZCE</a:t>
                </a:r>
              </a:p>
            </p:txBody>
          </p:sp>
          <p:sp>
            <p:nvSpPr>
              <p:cNvPr id="61485" name="Text Box 17"/>
              <p:cNvSpPr txBox="1">
                <a:spLocks noChangeArrowheads="1"/>
              </p:cNvSpPr>
              <p:nvPr/>
            </p:nvSpPr>
            <p:spPr bwMode="auto">
              <a:xfrm>
                <a:off x="2387" y="4377"/>
                <a:ext cx="363"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fr-FR"/>
                  <a:t>ZCE</a:t>
                </a:r>
              </a:p>
            </p:txBody>
          </p:sp>
        </p:grpSp>
        <p:grpSp>
          <p:nvGrpSpPr>
            <p:cNvPr id="61446" name="Group 18"/>
            <p:cNvGrpSpPr>
              <a:grpSpLocks/>
            </p:cNvGrpSpPr>
            <p:nvPr/>
          </p:nvGrpSpPr>
          <p:grpSpPr bwMode="auto">
            <a:xfrm>
              <a:off x="2592" y="4241"/>
              <a:ext cx="96" cy="96"/>
              <a:chOff x="1152" y="3936"/>
              <a:chExt cx="192" cy="192"/>
            </a:xfrm>
          </p:grpSpPr>
          <p:sp>
            <p:nvSpPr>
              <p:cNvPr id="61471" name="Line 19"/>
              <p:cNvSpPr>
                <a:spLocks noChangeShapeType="1"/>
              </p:cNvSpPr>
              <p:nvPr/>
            </p:nvSpPr>
            <p:spPr bwMode="auto">
              <a:xfrm>
                <a:off x="1200" y="4032"/>
                <a:ext cx="96"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61472" name="Oval 20"/>
              <p:cNvSpPr>
                <a:spLocks noChangeArrowheads="1"/>
              </p:cNvSpPr>
              <p:nvPr/>
            </p:nvSpPr>
            <p:spPr bwMode="auto">
              <a:xfrm>
                <a:off x="1152" y="3936"/>
                <a:ext cx="192" cy="192"/>
              </a:xfrm>
              <a:prstGeom prst="ellipse">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p>
            </p:txBody>
          </p:sp>
          <p:sp>
            <p:nvSpPr>
              <p:cNvPr id="61473" name="Line 21"/>
              <p:cNvSpPr>
                <a:spLocks noChangeShapeType="1"/>
              </p:cNvSpPr>
              <p:nvPr/>
            </p:nvSpPr>
            <p:spPr bwMode="auto">
              <a:xfrm>
                <a:off x="1248" y="3984"/>
                <a:ext cx="0" cy="96"/>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grpSp>
        <p:grpSp>
          <p:nvGrpSpPr>
            <p:cNvPr id="61447" name="Group 22"/>
            <p:cNvGrpSpPr>
              <a:grpSpLocks/>
            </p:cNvGrpSpPr>
            <p:nvPr/>
          </p:nvGrpSpPr>
          <p:grpSpPr bwMode="auto">
            <a:xfrm>
              <a:off x="2592" y="4097"/>
              <a:ext cx="96" cy="96"/>
              <a:chOff x="1152" y="3936"/>
              <a:chExt cx="192" cy="192"/>
            </a:xfrm>
          </p:grpSpPr>
          <p:sp>
            <p:nvSpPr>
              <p:cNvPr id="61468" name="Line 23"/>
              <p:cNvSpPr>
                <a:spLocks noChangeShapeType="1"/>
              </p:cNvSpPr>
              <p:nvPr/>
            </p:nvSpPr>
            <p:spPr bwMode="auto">
              <a:xfrm>
                <a:off x="1200" y="4032"/>
                <a:ext cx="96"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61469" name="Oval 24"/>
              <p:cNvSpPr>
                <a:spLocks noChangeArrowheads="1"/>
              </p:cNvSpPr>
              <p:nvPr/>
            </p:nvSpPr>
            <p:spPr bwMode="auto">
              <a:xfrm>
                <a:off x="1152" y="3936"/>
                <a:ext cx="192" cy="192"/>
              </a:xfrm>
              <a:prstGeom prst="ellipse">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p>
            </p:txBody>
          </p:sp>
          <p:sp>
            <p:nvSpPr>
              <p:cNvPr id="61470" name="Line 25"/>
              <p:cNvSpPr>
                <a:spLocks noChangeShapeType="1"/>
              </p:cNvSpPr>
              <p:nvPr/>
            </p:nvSpPr>
            <p:spPr bwMode="auto">
              <a:xfrm>
                <a:off x="1248" y="3984"/>
                <a:ext cx="0" cy="96"/>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grpSp>
        <p:grpSp>
          <p:nvGrpSpPr>
            <p:cNvPr id="61448" name="Group 26"/>
            <p:cNvGrpSpPr>
              <a:grpSpLocks/>
            </p:cNvGrpSpPr>
            <p:nvPr/>
          </p:nvGrpSpPr>
          <p:grpSpPr bwMode="auto">
            <a:xfrm>
              <a:off x="2592" y="4385"/>
              <a:ext cx="96" cy="96"/>
              <a:chOff x="1152" y="3936"/>
              <a:chExt cx="192" cy="192"/>
            </a:xfrm>
          </p:grpSpPr>
          <p:sp>
            <p:nvSpPr>
              <p:cNvPr id="61465" name="Line 27"/>
              <p:cNvSpPr>
                <a:spLocks noChangeShapeType="1"/>
              </p:cNvSpPr>
              <p:nvPr/>
            </p:nvSpPr>
            <p:spPr bwMode="auto">
              <a:xfrm>
                <a:off x="1200" y="4032"/>
                <a:ext cx="96"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61466" name="Oval 28"/>
              <p:cNvSpPr>
                <a:spLocks noChangeArrowheads="1"/>
              </p:cNvSpPr>
              <p:nvPr/>
            </p:nvSpPr>
            <p:spPr bwMode="auto">
              <a:xfrm>
                <a:off x="1152" y="3936"/>
                <a:ext cx="192" cy="192"/>
              </a:xfrm>
              <a:prstGeom prst="ellipse">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p>
            </p:txBody>
          </p:sp>
          <p:sp>
            <p:nvSpPr>
              <p:cNvPr id="61467" name="Line 29"/>
              <p:cNvSpPr>
                <a:spLocks noChangeShapeType="1"/>
              </p:cNvSpPr>
              <p:nvPr/>
            </p:nvSpPr>
            <p:spPr bwMode="auto">
              <a:xfrm>
                <a:off x="1248" y="3984"/>
                <a:ext cx="0" cy="96"/>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grpSp>
        <p:grpSp>
          <p:nvGrpSpPr>
            <p:cNvPr id="61449" name="Group 30"/>
            <p:cNvGrpSpPr>
              <a:grpSpLocks/>
            </p:cNvGrpSpPr>
            <p:nvPr/>
          </p:nvGrpSpPr>
          <p:grpSpPr bwMode="auto">
            <a:xfrm>
              <a:off x="2256" y="4097"/>
              <a:ext cx="96" cy="96"/>
              <a:chOff x="1008" y="2592"/>
              <a:chExt cx="192" cy="192"/>
            </a:xfrm>
          </p:grpSpPr>
          <p:sp>
            <p:nvSpPr>
              <p:cNvPr id="61463" name="Line 31"/>
              <p:cNvSpPr>
                <a:spLocks noChangeShapeType="1"/>
              </p:cNvSpPr>
              <p:nvPr/>
            </p:nvSpPr>
            <p:spPr bwMode="auto">
              <a:xfrm>
                <a:off x="1056" y="2688"/>
                <a:ext cx="96"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61464" name="Oval 32"/>
              <p:cNvSpPr>
                <a:spLocks noChangeArrowheads="1"/>
              </p:cNvSpPr>
              <p:nvPr/>
            </p:nvSpPr>
            <p:spPr bwMode="auto">
              <a:xfrm>
                <a:off x="1008" y="2592"/>
                <a:ext cx="192" cy="192"/>
              </a:xfrm>
              <a:prstGeom prst="ellipse">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p>
            </p:txBody>
          </p:sp>
        </p:grpSp>
        <p:grpSp>
          <p:nvGrpSpPr>
            <p:cNvPr id="61450" name="Group 33"/>
            <p:cNvGrpSpPr>
              <a:grpSpLocks/>
            </p:cNvGrpSpPr>
            <p:nvPr/>
          </p:nvGrpSpPr>
          <p:grpSpPr bwMode="auto">
            <a:xfrm>
              <a:off x="2256" y="4241"/>
              <a:ext cx="96" cy="96"/>
              <a:chOff x="1008" y="2592"/>
              <a:chExt cx="192" cy="192"/>
            </a:xfrm>
          </p:grpSpPr>
          <p:sp>
            <p:nvSpPr>
              <p:cNvPr id="61461" name="Line 34"/>
              <p:cNvSpPr>
                <a:spLocks noChangeShapeType="1"/>
              </p:cNvSpPr>
              <p:nvPr/>
            </p:nvSpPr>
            <p:spPr bwMode="auto">
              <a:xfrm>
                <a:off x="1056" y="2688"/>
                <a:ext cx="96"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61462" name="Oval 35"/>
              <p:cNvSpPr>
                <a:spLocks noChangeArrowheads="1"/>
              </p:cNvSpPr>
              <p:nvPr/>
            </p:nvSpPr>
            <p:spPr bwMode="auto">
              <a:xfrm>
                <a:off x="1008" y="2592"/>
                <a:ext cx="192" cy="192"/>
              </a:xfrm>
              <a:prstGeom prst="ellipse">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p>
            </p:txBody>
          </p:sp>
        </p:grpSp>
        <p:grpSp>
          <p:nvGrpSpPr>
            <p:cNvPr id="61451" name="Group 36"/>
            <p:cNvGrpSpPr>
              <a:grpSpLocks/>
            </p:cNvGrpSpPr>
            <p:nvPr/>
          </p:nvGrpSpPr>
          <p:grpSpPr bwMode="auto">
            <a:xfrm>
              <a:off x="2256" y="4385"/>
              <a:ext cx="96" cy="96"/>
              <a:chOff x="1008" y="2592"/>
              <a:chExt cx="192" cy="192"/>
            </a:xfrm>
          </p:grpSpPr>
          <p:sp>
            <p:nvSpPr>
              <p:cNvPr id="61459" name="Line 37"/>
              <p:cNvSpPr>
                <a:spLocks noChangeShapeType="1"/>
              </p:cNvSpPr>
              <p:nvPr/>
            </p:nvSpPr>
            <p:spPr bwMode="auto">
              <a:xfrm>
                <a:off x="1056" y="2688"/>
                <a:ext cx="96"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61460" name="Oval 38"/>
              <p:cNvSpPr>
                <a:spLocks noChangeArrowheads="1"/>
              </p:cNvSpPr>
              <p:nvPr/>
            </p:nvSpPr>
            <p:spPr bwMode="auto">
              <a:xfrm>
                <a:off x="1008" y="2592"/>
                <a:ext cx="192" cy="192"/>
              </a:xfrm>
              <a:prstGeom prst="ellipse">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p>
            </p:txBody>
          </p:sp>
        </p:grpSp>
        <p:grpSp>
          <p:nvGrpSpPr>
            <p:cNvPr id="61452" name="Group 39"/>
            <p:cNvGrpSpPr>
              <a:grpSpLocks/>
            </p:cNvGrpSpPr>
            <p:nvPr/>
          </p:nvGrpSpPr>
          <p:grpSpPr bwMode="auto">
            <a:xfrm>
              <a:off x="2160" y="3857"/>
              <a:ext cx="96" cy="96"/>
              <a:chOff x="1008" y="2592"/>
              <a:chExt cx="192" cy="192"/>
            </a:xfrm>
          </p:grpSpPr>
          <p:sp>
            <p:nvSpPr>
              <p:cNvPr id="61457" name="Line 40"/>
              <p:cNvSpPr>
                <a:spLocks noChangeShapeType="1"/>
              </p:cNvSpPr>
              <p:nvPr/>
            </p:nvSpPr>
            <p:spPr bwMode="auto">
              <a:xfrm>
                <a:off x="1056" y="2688"/>
                <a:ext cx="96"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61458" name="Oval 41"/>
              <p:cNvSpPr>
                <a:spLocks noChangeArrowheads="1"/>
              </p:cNvSpPr>
              <p:nvPr/>
            </p:nvSpPr>
            <p:spPr bwMode="auto">
              <a:xfrm>
                <a:off x="1008" y="2592"/>
                <a:ext cx="192" cy="192"/>
              </a:xfrm>
              <a:prstGeom prst="ellipse">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p>
            </p:txBody>
          </p:sp>
        </p:grpSp>
        <p:grpSp>
          <p:nvGrpSpPr>
            <p:cNvPr id="61453" name="Group 42"/>
            <p:cNvGrpSpPr>
              <a:grpSpLocks/>
            </p:cNvGrpSpPr>
            <p:nvPr/>
          </p:nvGrpSpPr>
          <p:grpSpPr bwMode="auto">
            <a:xfrm>
              <a:off x="2640" y="3857"/>
              <a:ext cx="96" cy="96"/>
              <a:chOff x="1008" y="2592"/>
              <a:chExt cx="192" cy="192"/>
            </a:xfrm>
          </p:grpSpPr>
          <p:sp>
            <p:nvSpPr>
              <p:cNvPr id="61455" name="Line 43"/>
              <p:cNvSpPr>
                <a:spLocks noChangeShapeType="1"/>
              </p:cNvSpPr>
              <p:nvPr/>
            </p:nvSpPr>
            <p:spPr bwMode="auto">
              <a:xfrm>
                <a:off x="1056" y="2688"/>
                <a:ext cx="96"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61456" name="Oval 44"/>
              <p:cNvSpPr>
                <a:spLocks noChangeArrowheads="1"/>
              </p:cNvSpPr>
              <p:nvPr/>
            </p:nvSpPr>
            <p:spPr bwMode="auto">
              <a:xfrm>
                <a:off x="1008" y="2592"/>
                <a:ext cx="192" cy="192"/>
              </a:xfrm>
              <a:prstGeom prst="ellipse">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p>
            </p:txBody>
          </p:sp>
        </p:grpSp>
        <p:sp>
          <p:nvSpPr>
            <p:cNvPr id="61454" name="Line 45"/>
            <p:cNvSpPr>
              <a:spLocks noChangeShapeType="1"/>
            </p:cNvSpPr>
            <p:nvPr/>
          </p:nvSpPr>
          <p:spPr bwMode="auto">
            <a:xfrm>
              <a:off x="2304" y="3905"/>
              <a:ext cx="288" cy="0"/>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3"/>
          <p:cNvSpPr>
            <a:spLocks noGrp="1"/>
          </p:cNvSpPr>
          <p:nvPr>
            <p:ph type="sldNum" sz="quarter" idx="12"/>
          </p:nvPr>
        </p:nvSpPr>
        <p:spPr/>
        <p:txBody>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fld id="{899DBEB3-7F6C-BD43-8DAC-60E40E8153ED}" type="slidenum">
              <a:rPr lang="fr-FR" b="0">
                <a:latin typeface="Arial" charset="0"/>
              </a:rPr>
              <a:pPr eaLnBrk="1" hangingPunct="1"/>
              <a:t>25</a:t>
            </a:fld>
            <a:endParaRPr lang="fr-FR" b="0">
              <a:latin typeface="Arial" charset="0"/>
            </a:endParaRPr>
          </a:p>
        </p:txBody>
      </p:sp>
      <p:sp>
        <p:nvSpPr>
          <p:cNvPr id="63491" name="Text Box 25"/>
          <p:cNvSpPr txBox="1">
            <a:spLocks noChangeArrowheads="1"/>
          </p:cNvSpPr>
          <p:nvPr/>
        </p:nvSpPr>
        <p:spPr bwMode="auto">
          <a:xfrm>
            <a:off x="533400" y="685800"/>
            <a:ext cx="5832475" cy="430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marL="177800" indent="-177800" eaLnBrk="0" hangingPunct="0">
              <a:defRPr sz="1400" b="1">
                <a:solidFill>
                  <a:schemeClr val="tx1"/>
                </a:solidFill>
                <a:latin typeface="Comic Sans MS" charset="0"/>
                <a:ea typeface="ＭＳ Ｐゴシック" charset="0"/>
                <a:cs typeface="ＭＳ Ｐゴシック" charset="0"/>
              </a:defRPr>
            </a:lvl1pPr>
            <a:lvl2pPr marL="368300"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algn="ctr" eaLnBrk="1" hangingPunct="1">
              <a:spcBef>
                <a:spcPct val="50000"/>
              </a:spcBef>
            </a:pPr>
            <a:r>
              <a:rPr lang="fr-FR" sz="1800"/>
              <a:t>Bilan</a:t>
            </a:r>
          </a:p>
          <a:p>
            <a:pPr algn="ctr" eaLnBrk="1" hangingPunct="1">
              <a:spcBef>
                <a:spcPct val="50000"/>
              </a:spcBef>
            </a:pPr>
            <a:endParaRPr lang="fr-FR"/>
          </a:p>
          <a:p>
            <a:pPr eaLnBrk="1" hangingPunct="1">
              <a:spcBef>
                <a:spcPct val="50000"/>
              </a:spcBef>
              <a:buFontTx/>
              <a:buChar char="•"/>
            </a:pPr>
            <a:r>
              <a:rPr lang="fr-FR"/>
              <a:t>Phénomène de gain du à la séparation dans l'espace des courants de trous et d'électrons de la jonction PN.</a:t>
            </a:r>
          </a:p>
          <a:p>
            <a:pPr eaLnBrk="1" hangingPunct="1">
              <a:spcBef>
                <a:spcPct val="50000"/>
              </a:spcBef>
              <a:buFontTx/>
              <a:buChar char="•"/>
            </a:pPr>
            <a:r>
              <a:rPr lang="fr-FR"/>
              <a:t>Effet perturbateur des recombinaisons dans la base.</a:t>
            </a:r>
          </a:p>
          <a:p>
            <a:pPr eaLnBrk="1" hangingPunct="1">
              <a:spcBef>
                <a:spcPct val="50000"/>
              </a:spcBef>
              <a:buFontTx/>
              <a:buChar char="•"/>
            </a:pPr>
            <a:r>
              <a:rPr lang="fr-FR"/>
              <a:t>Effet Early.</a:t>
            </a:r>
          </a:p>
          <a:p>
            <a:pPr eaLnBrk="1" hangingPunct="1">
              <a:spcBef>
                <a:spcPct val="50000"/>
              </a:spcBef>
              <a:buFontTx/>
              <a:buChar char="•"/>
            </a:pPr>
            <a:r>
              <a:rPr lang="fr-FR"/>
              <a:t>Effets parasites bidimensionnels :</a:t>
            </a:r>
          </a:p>
          <a:p>
            <a:pPr lvl="1" eaLnBrk="1" hangingPunct="1">
              <a:spcBef>
                <a:spcPct val="50000"/>
              </a:spcBef>
              <a:buFont typeface="Wingdings" charset="0"/>
              <a:buChar char="Ø"/>
            </a:pPr>
            <a:r>
              <a:rPr lang="fr-FR"/>
              <a:t> Effets de bord</a:t>
            </a:r>
          </a:p>
          <a:p>
            <a:pPr lvl="1" eaLnBrk="1" hangingPunct="1">
              <a:spcBef>
                <a:spcPct val="50000"/>
              </a:spcBef>
              <a:buFont typeface="Wingdings" charset="0"/>
              <a:buChar char="Ø"/>
            </a:pPr>
            <a:r>
              <a:rPr lang="fr-FR"/>
              <a:t> Section plus importante de la jonction Base Collecteur par rapport à Base Emetteur</a:t>
            </a:r>
          </a:p>
          <a:p>
            <a:pPr lvl="1" eaLnBrk="1" hangingPunct="1">
              <a:spcBef>
                <a:spcPct val="50000"/>
              </a:spcBef>
              <a:buFont typeface="Wingdings" charset="0"/>
              <a:buChar char="Ø"/>
            </a:pPr>
            <a:r>
              <a:rPr lang="fr-FR"/>
              <a:t> Auto polarisation latérale</a:t>
            </a:r>
          </a:p>
          <a:p>
            <a:pPr lvl="1" eaLnBrk="1" hangingPunct="1">
              <a:spcBef>
                <a:spcPct val="50000"/>
              </a:spcBef>
              <a:buFont typeface="Wingdings" charset="0"/>
              <a:buChar char="Ø"/>
            </a:pPr>
            <a:r>
              <a:rPr lang="fr-FR"/>
              <a:t> Forte injection</a:t>
            </a:r>
          </a:p>
          <a:p>
            <a:pPr lvl="1" eaLnBrk="1" hangingPunct="1">
              <a:spcBef>
                <a:spcPct val="50000"/>
              </a:spcBef>
              <a:buFont typeface="Wingdings" charset="0"/>
              <a:buChar char="Ø"/>
            </a:pPr>
            <a:r>
              <a:rPr lang="fr-FR"/>
              <a:t> Effets thermiques</a:t>
            </a:r>
          </a:p>
          <a:p>
            <a:pPr lvl="1" eaLnBrk="1" hangingPunct="1">
              <a:spcBef>
                <a:spcPct val="50000"/>
              </a:spcBef>
              <a:buFont typeface="Wingdings" charset="0"/>
              <a:buChar char="Ø"/>
            </a:pPr>
            <a:r>
              <a:rPr lang="fr-FR"/>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3"/>
          <p:cNvSpPr>
            <a:spLocks noGrp="1"/>
          </p:cNvSpPr>
          <p:nvPr>
            <p:ph type="sldNum" sz="quarter" idx="12"/>
          </p:nvPr>
        </p:nvSpPr>
        <p:spPr/>
        <p:txBody>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fld id="{0D2D7470-0ABA-5147-BE96-D3AC74A50136}" type="slidenum">
              <a:rPr lang="fr-FR" b="0">
                <a:latin typeface="Arial" charset="0"/>
              </a:rPr>
              <a:pPr eaLnBrk="1" hangingPunct="1"/>
              <a:t>26</a:t>
            </a:fld>
            <a:endParaRPr lang="fr-FR" b="0">
              <a:latin typeface="Arial" charset="0"/>
            </a:endParaRPr>
          </a:p>
        </p:txBody>
      </p:sp>
      <p:sp>
        <p:nvSpPr>
          <p:cNvPr id="65544" name="Text Box 2"/>
          <p:cNvSpPr txBox="1">
            <a:spLocks noChangeArrowheads="1"/>
          </p:cNvSpPr>
          <p:nvPr/>
        </p:nvSpPr>
        <p:spPr bwMode="auto">
          <a:xfrm>
            <a:off x="476250" y="539750"/>
            <a:ext cx="6048375" cy="7537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tabLst>
                <a:tab pos="3675063" algn="l"/>
              </a:tabLst>
              <a:defRPr sz="1400" b="1">
                <a:solidFill>
                  <a:schemeClr val="tx1"/>
                </a:solidFill>
                <a:latin typeface="Comic Sans MS" charset="0"/>
                <a:ea typeface="ＭＳ Ｐゴシック" charset="0"/>
                <a:cs typeface="ＭＳ Ｐゴシック" charset="0"/>
              </a:defRPr>
            </a:lvl1pPr>
            <a:lvl2pPr marL="37931725" indent="-37474525" eaLnBrk="0" hangingPunct="0">
              <a:tabLst>
                <a:tab pos="3675063" algn="l"/>
              </a:tabLst>
              <a:defRPr sz="1400" b="1">
                <a:solidFill>
                  <a:schemeClr val="tx1"/>
                </a:solidFill>
                <a:latin typeface="Comic Sans MS" charset="0"/>
                <a:ea typeface="ＭＳ Ｐゴシック" charset="0"/>
              </a:defRPr>
            </a:lvl2pPr>
            <a:lvl3pPr eaLnBrk="0" hangingPunct="0">
              <a:tabLst>
                <a:tab pos="3675063" algn="l"/>
              </a:tabLst>
              <a:defRPr sz="1400" b="1">
                <a:solidFill>
                  <a:schemeClr val="tx1"/>
                </a:solidFill>
                <a:latin typeface="Comic Sans MS" charset="0"/>
                <a:ea typeface="ＭＳ Ｐゴシック" charset="0"/>
              </a:defRPr>
            </a:lvl3pPr>
            <a:lvl4pPr eaLnBrk="0" hangingPunct="0">
              <a:tabLst>
                <a:tab pos="3675063" algn="l"/>
              </a:tabLst>
              <a:defRPr sz="1400" b="1">
                <a:solidFill>
                  <a:schemeClr val="tx1"/>
                </a:solidFill>
                <a:latin typeface="Comic Sans MS" charset="0"/>
                <a:ea typeface="ＭＳ Ｐゴシック" charset="0"/>
              </a:defRPr>
            </a:lvl4pPr>
            <a:lvl5pPr eaLnBrk="0" hangingPunct="0">
              <a:tabLst>
                <a:tab pos="3675063" algn="l"/>
              </a:tabLst>
              <a:defRPr sz="1400" b="1">
                <a:solidFill>
                  <a:schemeClr val="tx1"/>
                </a:solidFill>
                <a:latin typeface="Comic Sans MS" charset="0"/>
                <a:ea typeface="ＭＳ Ｐゴシック" charset="0"/>
              </a:defRPr>
            </a:lvl5pPr>
            <a:lvl6pPr marL="457200" eaLnBrk="0" fontAlgn="base" hangingPunct="0">
              <a:spcBef>
                <a:spcPct val="0"/>
              </a:spcBef>
              <a:spcAft>
                <a:spcPct val="0"/>
              </a:spcAft>
              <a:tabLst>
                <a:tab pos="3675063" algn="l"/>
              </a:tabLst>
              <a:defRPr sz="1400" b="1">
                <a:solidFill>
                  <a:schemeClr val="tx1"/>
                </a:solidFill>
                <a:latin typeface="Comic Sans MS" charset="0"/>
                <a:ea typeface="ＭＳ Ｐゴシック" charset="0"/>
              </a:defRPr>
            </a:lvl6pPr>
            <a:lvl7pPr marL="914400" eaLnBrk="0" fontAlgn="base" hangingPunct="0">
              <a:spcBef>
                <a:spcPct val="0"/>
              </a:spcBef>
              <a:spcAft>
                <a:spcPct val="0"/>
              </a:spcAft>
              <a:tabLst>
                <a:tab pos="3675063" algn="l"/>
              </a:tabLst>
              <a:defRPr sz="1400" b="1">
                <a:solidFill>
                  <a:schemeClr val="tx1"/>
                </a:solidFill>
                <a:latin typeface="Comic Sans MS" charset="0"/>
                <a:ea typeface="ＭＳ Ｐゴシック" charset="0"/>
              </a:defRPr>
            </a:lvl7pPr>
            <a:lvl8pPr marL="1371600" eaLnBrk="0" fontAlgn="base" hangingPunct="0">
              <a:spcBef>
                <a:spcPct val="0"/>
              </a:spcBef>
              <a:spcAft>
                <a:spcPct val="0"/>
              </a:spcAft>
              <a:tabLst>
                <a:tab pos="3675063" algn="l"/>
              </a:tabLst>
              <a:defRPr sz="1400" b="1">
                <a:solidFill>
                  <a:schemeClr val="tx1"/>
                </a:solidFill>
                <a:latin typeface="Comic Sans MS" charset="0"/>
                <a:ea typeface="ＭＳ Ｐゴシック" charset="0"/>
              </a:defRPr>
            </a:lvl8pPr>
            <a:lvl9pPr marL="1828800" eaLnBrk="0" fontAlgn="base" hangingPunct="0">
              <a:spcBef>
                <a:spcPct val="0"/>
              </a:spcBef>
              <a:spcAft>
                <a:spcPct val="0"/>
              </a:spcAft>
              <a:tabLst>
                <a:tab pos="3675063" algn="l"/>
              </a:tabLst>
              <a:defRPr sz="1400" b="1">
                <a:solidFill>
                  <a:schemeClr val="tx1"/>
                </a:solidFill>
                <a:latin typeface="Comic Sans MS" charset="0"/>
                <a:ea typeface="ＭＳ Ｐゴシック" charset="0"/>
              </a:defRPr>
            </a:lvl9pPr>
          </a:lstStyle>
          <a:p>
            <a:pPr eaLnBrk="1" hangingPunct="1">
              <a:spcBef>
                <a:spcPct val="50000"/>
              </a:spcBef>
            </a:pPr>
            <a:r>
              <a:rPr lang="fr-FR"/>
              <a:t>VII. La modélisation électrique du transistor.</a:t>
            </a:r>
          </a:p>
          <a:p>
            <a:pPr eaLnBrk="1" hangingPunct="1">
              <a:spcBef>
                <a:spcPct val="50000"/>
              </a:spcBef>
              <a:buFontTx/>
              <a:buChar char="•"/>
            </a:pPr>
            <a:r>
              <a:rPr lang="fr-FR"/>
              <a:t>Etablir un schéma électrique équivalent</a:t>
            </a:r>
          </a:p>
          <a:p>
            <a:pPr eaLnBrk="1" hangingPunct="1">
              <a:spcBef>
                <a:spcPct val="50000"/>
              </a:spcBef>
              <a:buFontTx/>
              <a:buChar char="•"/>
            </a:pPr>
            <a:r>
              <a:rPr lang="fr-FR"/>
              <a:t>Application à la conception de circuits</a:t>
            </a:r>
          </a:p>
          <a:p>
            <a:pPr eaLnBrk="1" hangingPunct="1">
              <a:spcBef>
                <a:spcPct val="50000"/>
              </a:spcBef>
              <a:buFontTx/>
              <a:buChar char="•"/>
            </a:pPr>
            <a:r>
              <a:rPr lang="fr-FR"/>
              <a:t>Analyse des paramètres matériau et techno sur les performances des amplis et circuits.</a:t>
            </a:r>
          </a:p>
          <a:p>
            <a:pPr eaLnBrk="1" hangingPunct="1">
              <a:spcBef>
                <a:spcPct val="50000"/>
              </a:spcBef>
            </a:pPr>
            <a:r>
              <a:rPr lang="fr-FR"/>
              <a:t>1. Modèle d'Ebers-Moll.</a:t>
            </a:r>
          </a:p>
          <a:p>
            <a:pPr eaLnBrk="1" hangingPunct="1">
              <a:spcBef>
                <a:spcPct val="50000"/>
              </a:spcBef>
            </a:pPr>
            <a:r>
              <a:rPr lang="fr-FR"/>
              <a:t>	Modèle pour forts signaux rendant compte du comportement sur une large plage de tensions.</a:t>
            </a:r>
          </a:p>
          <a:p>
            <a:pPr eaLnBrk="1" hangingPunct="1">
              <a:spcBef>
                <a:spcPct val="50000"/>
              </a:spcBef>
            </a:pPr>
            <a:r>
              <a:rPr lang="fr-FR"/>
              <a:t>	Basé sur le fait que</a:t>
            </a:r>
          </a:p>
          <a:p>
            <a:pPr eaLnBrk="1" hangingPunct="1">
              <a:spcBef>
                <a:spcPct val="50000"/>
              </a:spcBef>
            </a:pPr>
            <a:endParaRPr lang="fr-FR"/>
          </a:p>
          <a:p>
            <a:pPr eaLnBrk="1" hangingPunct="1">
              <a:spcBef>
                <a:spcPct val="50000"/>
              </a:spcBef>
            </a:pPr>
            <a:endParaRPr lang="fr-FR"/>
          </a:p>
          <a:p>
            <a:pPr eaLnBrk="1" hangingPunct="1">
              <a:spcBef>
                <a:spcPct val="50000"/>
              </a:spcBef>
            </a:pPr>
            <a:r>
              <a:rPr lang="fr-FR"/>
              <a:t>	avec</a:t>
            </a:r>
          </a:p>
          <a:p>
            <a:pPr eaLnBrk="1" hangingPunct="1">
              <a:spcBef>
                <a:spcPct val="50000"/>
              </a:spcBef>
            </a:pPr>
            <a:endParaRPr lang="fr-FR"/>
          </a:p>
          <a:p>
            <a:pPr eaLnBrk="1" hangingPunct="1">
              <a:spcBef>
                <a:spcPct val="50000"/>
              </a:spcBef>
            </a:pPr>
            <a:r>
              <a:rPr lang="fr-FR"/>
              <a:t>	Ainsi</a:t>
            </a:r>
          </a:p>
          <a:p>
            <a:pPr eaLnBrk="1" hangingPunct="1">
              <a:spcBef>
                <a:spcPct val="50000"/>
              </a:spcBef>
            </a:pPr>
            <a:endParaRPr lang="fr-FR"/>
          </a:p>
          <a:p>
            <a:pPr eaLnBrk="1" hangingPunct="1">
              <a:spcBef>
                <a:spcPct val="50000"/>
              </a:spcBef>
            </a:pPr>
            <a:endParaRPr lang="fr-FR"/>
          </a:p>
          <a:p>
            <a:pPr eaLnBrk="1" hangingPunct="1">
              <a:spcBef>
                <a:spcPct val="50000"/>
              </a:spcBef>
            </a:pPr>
            <a:r>
              <a:rPr lang="fr-FR"/>
              <a:t>	A</a:t>
            </a:r>
            <a:r>
              <a:rPr lang="fr-FR" baseline="-25000"/>
              <a:t>11</a:t>
            </a:r>
            <a:r>
              <a:rPr lang="fr-FR"/>
              <a:t>, A</a:t>
            </a:r>
            <a:r>
              <a:rPr lang="fr-FR" baseline="-25000"/>
              <a:t>21</a:t>
            </a:r>
            <a:r>
              <a:rPr lang="fr-FR"/>
              <a:t>, A</a:t>
            </a:r>
            <a:r>
              <a:rPr lang="fr-FR" baseline="-25000"/>
              <a:t>12</a:t>
            </a:r>
            <a:r>
              <a:rPr lang="fr-FR"/>
              <a:t>, A</a:t>
            </a:r>
            <a:r>
              <a:rPr lang="fr-FR" baseline="-25000"/>
              <a:t>22</a:t>
            </a:r>
            <a:r>
              <a:rPr lang="fr-FR"/>
              <a:t> sont déterminés par des cas particuliers.</a:t>
            </a:r>
          </a:p>
          <a:p>
            <a:pPr eaLnBrk="1" hangingPunct="1">
              <a:spcBef>
                <a:spcPct val="50000"/>
              </a:spcBef>
            </a:pPr>
            <a:endParaRPr lang="fr-FR"/>
          </a:p>
          <a:p>
            <a:pPr eaLnBrk="1" hangingPunct="1">
              <a:spcBef>
                <a:spcPct val="50000"/>
              </a:spcBef>
            </a:pPr>
            <a:r>
              <a:rPr lang="fr-FR"/>
              <a:t>	V</a:t>
            </a:r>
            <a:r>
              <a:rPr lang="fr-FR" baseline="-25000"/>
              <a:t>BE</a:t>
            </a:r>
            <a:r>
              <a:rPr lang="fr-FR"/>
              <a:t>&gt;0, V</a:t>
            </a:r>
            <a:r>
              <a:rPr lang="fr-FR" baseline="-25000"/>
              <a:t>BC</a:t>
            </a:r>
            <a:r>
              <a:rPr lang="fr-FR"/>
              <a:t>=0 : 	</a:t>
            </a:r>
            <a:r>
              <a:rPr lang="fr-FR">
                <a:sym typeface="Symbol" charset="0"/>
              </a:rPr>
              <a:t> </a:t>
            </a:r>
            <a:r>
              <a:rPr lang="fr-FR"/>
              <a:t>A</a:t>
            </a:r>
            <a:r>
              <a:rPr lang="fr-FR" baseline="-25000"/>
              <a:t>11</a:t>
            </a:r>
            <a:r>
              <a:rPr lang="fr-FR"/>
              <a:t> = J</a:t>
            </a:r>
            <a:r>
              <a:rPr lang="fr-FR" baseline="-25000"/>
              <a:t>ES</a:t>
            </a:r>
            <a:r>
              <a:rPr lang="fr-FR"/>
              <a:t>.</a:t>
            </a:r>
          </a:p>
          <a:p>
            <a:pPr eaLnBrk="1" hangingPunct="1">
              <a:spcBef>
                <a:spcPct val="50000"/>
              </a:spcBef>
            </a:pPr>
            <a:endParaRPr lang="fr-FR"/>
          </a:p>
          <a:p>
            <a:pPr eaLnBrk="1" hangingPunct="1">
              <a:spcBef>
                <a:spcPct val="50000"/>
              </a:spcBef>
            </a:pPr>
            <a:r>
              <a:rPr lang="fr-FR"/>
              <a:t>	De même A</a:t>
            </a:r>
            <a:r>
              <a:rPr lang="fr-FR" baseline="-25000"/>
              <a:t>22</a:t>
            </a:r>
            <a:r>
              <a:rPr lang="fr-FR"/>
              <a:t> = -J</a:t>
            </a:r>
            <a:r>
              <a:rPr lang="fr-FR" baseline="-25000"/>
              <a:t>cS</a:t>
            </a:r>
            <a:r>
              <a:rPr lang="fr-FR"/>
              <a:t>.</a:t>
            </a:r>
          </a:p>
          <a:p>
            <a:pPr eaLnBrk="1" hangingPunct="1">
              <a:spcBef>
                <a:spcPct val="50000"/>
              </a:spcBef>
            </a:pPr>
            <a:endParaRPr lang="fr-FR"/>
          </a:p>
          <a:p>
            <a:pPr eaLnBrk="1" hangingPunct="1">
              <a:spcBef>
                <a:spcPct val="50000"/>
              </a:spcBef>
            </a:pPr>
            <a:r>
              <a:rPr lang="fr-FR"/>
              <a:t>	De l</a:t>
            </a:r>
            <a:r>
              <a:rPr lang="ja-JP" altLang="fr-FR"/>
              <a:t>’</a:t>
            </a:r>
            <a:r>
              <a:rPr lang="fr-FR"/>
              <a:t>expression en régime normal direct I</a:t>
            </a:r>
            <a:r>
              <a:rPr lang="fr-FR" baseline="-25000"/>
              <a:t>C</a:t>
            </a:r>
            <a:r>
              <a:rPr lang="fr-FR"/>
              <a:t>=</a:t>
            </a:r>
            <a:r>
              <a:rPr lang="fr-FR">
                <a:sym typeface="Symbol" charset="0"/>
              </a:rPr>
              <a:t></a:t>
            </a:r>
            <a:r>
              <a:rPr lang="fr-FR" baseline="-25000">
                <a:sym typeface="Symbol" charset="0"/>
              </a:rPr>
              <a:t>F</a:t>
            </a:r>
            <a:r>
              <a:rPr lang="fr-FR">
                <a:sym typeface="Symbol" charset="0"/>
              </a:rPr>
              <a:t>I</a:t>
            </a:r>
            <a:r>
              <a:rPr lang="fr-FR" baseline="-25000">
                <a:sym typeface="Symbol" charset="0"/>
              </a:rPr>
              <a:t>E</a:t>
            </a:r>
            <a:r>
              <a:rPr lang="fr-FR">
                <a:sym typeface="Symbol" charset="0"/>
              </a:rPr>
              <a:t>+I</a:t>
            </a:r>
            <a:r>
              <a:rPr lang="fr-FR" baseline="-25000">
                <a:sym typeface="Symbol" charset="0"/>
              </a:rPr>
              <a:t>CB0</a:t>
            </a:r>
            <a:r>
              <a:rPr lang="fr-FR">
                <a:sym typeface="Symbol" charset="0"/>
              </a:rPr>
              <a:t>, on déduit : </a:t>
            </a:r>
            <a:r>
              <a:rPr lang="fr-FR"/>
              <a:t>A</a:t>
            </a:r>
            <a:r>
              <a:rPr lang="fr-FR" baseline="-25000"/>
              <a:t>21</a:t>
            </a:r>
            <a:r>
              <a:rPr lang="fr-FR"/>
              <a:t> = </a:t>
            </a:r>
            <a:r>
              <a:rPr lang="fr-FR">
                <a:sym typeface="Symbol" charset="0"/>
              </a:rPr>
              <a:t></a:t>
            </a:r>
            <a:r>
              <a:rPr lang="fr-FR" baseline="-25000">
                <a:sym typeface="Symbol" charset="0"/>
              </a:rPr>
              <a:t>F</a:t>
            </a:r>
            <a:r>
              <a:rPr lang="fr-FR"/>
              <a:t>J</a:t>
            </a:r>
            <a:r>
              <a:rPr lang="fr-FR" baseline="-25000"/>
              <a:t>ES</a:t>
            </a:r>
            <a:r>
              <a:rPr lang="fr-FR"/>
              <a:t>. De même du régime normal inverse : A</a:t>
            </a:r>
            <a:r>
              <a:rPr lang="fr-FR" baseline="-25000"/>
              <a:t>12</a:t>
            </a:r>
            <a:r>
              <a:rPr lang="fr-FR"/>
              <a:t> = -</a:t>
            </a:r>
            <a:r>
              <a:rPr lang="fr-FR">
                <a:sym typeface="Symbol" charset="0"/>
              </a:rPr>
              <a:t></a:t>
            </a:r>
            <a:r>
              <a:rPr lang="fr-FR" baseline="-25000">
                <a:sym typeface="Symbol" charset="0"/>
              </a:rPr>
              <a:t>R</a:t>
            </a:r>
            <a:r>
              <a:rPr lang="fr-FR"/>
              <a:t>J</a:t>
            </a:r>
            <a:r>
              <a:rPr lang="fr-FR" baseline="-25000"/>
              <a:t>CS</a:t>
            </a:r>
            <a:r>
              <a:rPr lang="fr-FR"/>
              <a:t>.</a:t>
            </a:r>
            <a:endParaRPr lang="fr-FR" baseline="-25000"/>
          </a:p>
        </p:txBody>
      </p:sp>
      <p:graphicFrame>
        <p:nvGraphicFramePr>
          <p:cNvPr id="65538" name="Object 2"/>
          <p:cNvGraphicFramePr>
            <a:graphicFrameLocks noChangeAspect="1"/>
          </p:cNvGraphicFramePr>
          <p:nvPr/>
        </p:nvGraphicFramePr>
        <p:xfrm>
          <a:off x="1187450" y="3206750"/>
          <a:ext cx="4546600" cy="596900"/>
        </p:xfrm>
        <a:graphic>
          <a:graphicData uri="http://schemas.openxmlformats.org/presentationml/2006/ole">
            <mc:AlternateContent xmlns:mc="http://schemas.openxmlformats.org/markup-compatibility/2006">
              <mc:Choice xmlns:v="urn:schemas-microsoft-com:vml" Requires="v">
                <p:oleObj spid="_x0000_s65582" name="Équation" r:id="rId4" imgW="4546996" imgH="597297" progId="Equation.3">
                  <p:embed/>
                </p:oleObj>
              </mc:Choice>
              <mc:Fallback>
                <p:oleObj name="Équation" r:id="rId4" imgW="4546996" imgH="597297"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450" y="3206750"/>
                        <a:ext cx="4546600" cy="5969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5539" name="Object 3"/>
          <p:cNvGraphicFramePr>
            <a:graphicFrameLocks noChangeAspect="1"/>
          </p:cNvGraphicFramePr>
          <p:nvPr/>
        </p:nvGraphicFramePr>
        <p:xfrm>
          <a:off x="1527175" y="3816350"/>
          <a:ext cx="1397000" cy="444500"/>
        </p:xfrm>
        <a:graphic>
          <a:graphicData uri="http://schemas.openxmlformats.org/presentationml/2006/ole">
            <mc:AlternateContent xmlns:mc="http://schemas.openxmlformats.org/markup-compatibility/2006">
              <mc:Choice xmlns:v="urn:schemas-microsoft-com:vml" Requires="v">
                <p:oleObj spid="_x0000_s65583" name="Équation" r:id="rId6" imgW="1396790" imgH="444704" progId="Equation.3">
                  <p:embed/>
                </p:oleObj>
              </mc:Choice>
              <mc:Fallback>
                <p:oleObj name="Équation" r:id="rId6" imgW="1396790" imgH="444704"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7175" y="3816350"/>
                        <a:ext cx="1397000" cy="4445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65545" name="Group 7"/>
          <p:cNvGrpSpPr>
            <a:grpSpLocks/>
          </p:cNvGrpSpPr>
          <p:nvPr/>
        </p:nvGrpSpPr>
        <p:grpSpPr bwMode="auto">
          <a:xfrm>
            <a:off x="1477963" y="4502150"/>
            <a:ext cx="2095500" cy="601663"/>
            <a:chOff x="795" y="2971"/>
            <a:chExt cx="1320" cy="379"/>
          </a:xfrm>
        </p:grpSpPr>
        <p:graphicFrame>
          <p:nvGraphicFramePr>
            <p:cNvPr id="65541" name="Object 5"/>
            <p:cNvGraphicFramePr>
              <a:graphicFrameLocks noChangeAspect="1"/>
            </p:cNvGraphicFramePr>
            <p:nvPr/>
          </p:nvGraphicFramePr>
          <p:xfrm>
            <a:off x="799" y="2971"/>
            <a:ext cx="1312" cy="152"/>
          </p:xfrm>
          <a:graphic>
            <a:graphicData uri="http://schemas.openxmlformats.org/presentationml/2006/ole">
              <mc:AlternateContent xmlns:mc="http://schemas.openxmlformats.org/markup-compatibility/2006">
                <mc:Choice xmlns:v="urn:schemas-microsoft-com:vml" Requires="v">
                  <p:oleObj spid="_x0000_s65584" name="Equation" r:id="rId8" imgW="2083196" imgH="241697" progId="Equation.3">
                    <p:embed/>
                  </p:oleObj>
                </mc:Choice>
                <mc:Fallback>
                  <p:oleObj name="Equation" r:id="rId8" imgW="2083196" imgH="241697" progId="Equation.3">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9" y="2971"/>
                          <a:ext cx="1312" cy="15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5542" name="Object 6"/>
            <p:cNvGraphicFramePr>
              <a:graphicFrameLocks noChangeAspect="1"/>
            </p:cNvGraphicFramePr>
            <p:nvPr/>
          </p:nvGraphicFramePr>
          <p:xfrm>
            <a:off x="795" y="3198"/>
            <a:ext cx="1320" cy="152"/>
          </p:xfrm>
          <a:graphic>
            <a:graphicData uri="http://schemas.openxmlformats.org/presentationml/2006/ole">
              <mc:AlternateContent xmlns:mc="http://schemas.openxmlformats.org/markup-compatibility/2006">
                <mc:Choice xmlns:v="urn:schemas-microsoft-com:vml" Requires="v">
                  <p:oleObj spid="_x0000_s65585" name="Equation" r:id="rId10" imgW="2095896" imgH="241697" progId="Equation.3">
                    <p:embed/>
                  </p:oleObj>
                </mc:Choice>
                <mc:Fallback>
                  <p:oleObj name="Equation" r:id="rId10" imgW="2095896" imgH="241697" progId="Equation.3">
                    <p:embed/>
                    <p:pic>
                      <p:nvPicPr>
                        <p:cNvPr id="0"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95" y="3198"/>
                          <a:ext cx="1320" cy="15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aphicFrame>
        <p:nvGraphicFramePr>
          <p:cNvPr id="65540" name="Object 4"/>
          <p:cNvGraphicFramePr>
            <a:graphicFrameLocks noChangeAspect="1"/>
          </p:cNvGraphicFramePr>
          <p:nvPr/>
        </p:nvGraphicFramePr>
        <p:xfrm>
          <a:off x="2273300" y="5988050"/>
          <a:ext cx="1841500" cy="495300"/>
        </p:xfrm>
        <a:graphic>
          <a:graphicData uri="http://schemas.openxmlformats.org/presentationml/2006/ole">
            <mc:AlternateContent xmlns:mc="http://schemas.openxmlformats.org/markup-compatibility/2006">
              <mc:Choice xmlns:v="urn:schemas-microsoft-com:vml" Requires="v">
                <p:oleObj spid="_x0000_s65586" name="Équation" r:id="rId12" imgW="1841896" imgH="495697" progId="Equation.3">
                  <p:embed/>
                </p:oleObj>
              </mc:Choice>
              <mc:Fallback>
                <p:oleObj name="Équation" r:id="rId12" imgW="1841896" imgH="495697" progId="Equation.3">
                  <p:embed/>
                  <p:pic>
                    <p:nvPicPr>
                      <p:cNvPr id="0" name="Object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73300" y="5988050"/>
                        <a:ext cx="1841500" cy="495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Espace réservé du numéro de diapositive 3"/>
          <p:cNvSpPr>
            <a:spLocks noGrp="1"/>
          </p:cNvSpPr>
          <p:nvPr>
            <p:ph type="sldNum" sz="quarter" idx="12"/>
          </p:nvPr>
        </p:nvSpPr>
        <p:spPr/>
        <p:txBody>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fld id="{EC18AEC8-6E18-D64D-B098-5066374163EB}" type="slidenum">
              <a:rPr lang="fr-FR" b="0">
                <a:latin typeface="Arial" charset="0"/>
              </a:rPr>
              <a:pPr eaLnBrk="1" hangingPunct="1"/>
              <a:t>27</a:t>
            </a:fld>
            <a:endParaRPr lang="fr-FR" b="0">
              <a:latin typeface="Arial" charset="0"/>
            </a:endParaRPr>
          </a:p>
        </p:txBody>
      </p:sp>
      <p:sp>
        <p:nvSpPr>
          <p:cNvPr id="67592" name="Text Box 4"/>
          <p:cNvSpPr txBox="1">
            <a:spLocks noChangeArrowheads="1"/>
          </p:cNvSpPr>
          <p:nvPr/>
        </p:nvSpPr>
        <p:spPr bwMode="auto">
          <a:xfrm>
            <a:off x="476250" y="334963"/>
            <a:ext cx="5976938" cy="5303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174625" indent="-174625"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fr-FR"/>
              <a:t>	D</a:t>
            </a:r>
            <a:r>
              <a:rPr lang="ja-JP" altLang="fr-FR"/>
              <a:t>’</a:t>
            </a:r>
            <a:r>
              <a:rPr lang="fr-FR"/>
              <a:t>où les équations du modèle d</a:t>
            </a:r>
            <a:r>
              <a:rPr lang="ja-JP" altLang="fr-FR"/>
              <a:t>’</a:t>
            </a:r>
            <a:r>
              <a:rPr lang="fr-FR"/>
              <a:t>Ebers Moll en montage base commune: </a:t>
            </a:r>
          </a:p>
          <a:p>
            <a:pPr eaLnBrk="1" hangingPunct="1">
              <a:spcBef>
                <a:spcPct val="50000"/>
              </a:spcBef>
            </a:pPr>
            <a:endParaRPr lang="fr-FR"/>
          </a:p>
          <a:p>
            <a:pPr eaLnBrk="1" hangingPunct="1">
              <a:spcBef>
                <a:spcPct val="50000"/>
              </a:spcBef>
            </a:pPr>
            <a:endParaRPr lang="fr-FR"/>
          </a:p>
          <a:p>
            <a:pPr eaLnBrk="1" hangingPunct="1">
              <a:spcBef>
                <a:spcPct val="50000"/>
              </a:spcBef>
            </a:pPr>
            <a:r>
              <a:rPr lang="fr-FR"/>
              <a:t>	Schéma équivalent composé de </a:t>
            </a:r>
          </a:p>
          <a:p>
            <a:pPr eaLnBrk="1" hangingPunct="1">
              <a:spcBef>
                <a:spcPct val="50000"/>
              </a:spcBef>
              <a:buFontTx/>
              <a:buChar char="•"/>
            </a:pPr>
            <a:r>
              <a:rPr lang="fr-FR"/>
              <a:t>1 source de courant en sortie commandée par la tension d</a:t>
            </a:r>
            <a:r>
              <a:rPr lang="ja-JP" altLang="fr-FR"/>
              <a:t>’</a:t>
            </a:r>
            <a:r>
              <a:rPr lang="fr-FR"/>
              <a:t>entrée</a:t>
            </a:r>
          </a:p>
          <a:p>
            <a:pPr eaLnBrk="1" hangingPunct="1">
              <a:spcBef>
                <a:spcPct val="50000"/>
              </a:spcBef>
              <a:buFontTx/>
              <a:buChar char="•"/>
            </a:pPr>
            <a:r>
              <a:rPr lang="fr-FR"/>
              <a:t>1 source de courant en entrée commandée par la tension de sortie.</a:t>
            </a:r>
          </a:p>
          <a:p>
            <a:pPr eaLnBrk="1" hangingPunct="1">
              <a:spcBef>
                <a:spcPct val="50000"/>
              </a:spcBef>
              <a:buFontTx/>
              <a:buChar char="•"/>
            </a:pPr>
            <a:r>
              <a:rPr lang="fr-FR"/>
              <a:t>2 diodes qui représentent les jonctions base émetteur et base collecteur.</a:t>
            </a:r>
          </a:p>
          <a:p>
            <a:pPr eaLnBrk="1" hangingPunct="1">
              <a:spcBef>
                <a:spcPct val="50000"/>
              </a:spcBef>
            </a:pPr>
            <a:endParaRPr lang="fr-FR"/>
          </a:p>
          <a:p>
            <a:pPr eaLnBrk="1" hangingPunct="1">
              <a:spcBef>
                <a:spcPct val="50000"/>
              </a:spcBef>
            </a:pPr>
            <a:endParaRPr lang="fr-FR"/>
          </a:p>
          <a:p>
            <a:pPr eaLnBrk="1" hangingPunct="1">
              <a:spcBef>
                <a:spcPct val="50000"/>
              </a:spcBef>
            </a:pPr>
            <a:endParaRPr lang="fr-FR"/>
          </a:p>
          <a:p>
            <a:pPr eaLnBrk="1" hangingPunct="1">
              <a:spcBef>
                <a:spcPct val="50000"/>
              </a:spcBef>
            </a:pPr>
            <a:endParaRPr lang="fr-FR"/>
          </a:p>
          <a:p>
            <a:pPr eaLnBrk="1" hangingPunct="1">
              <a:spcBef>
                <a:spcPct val="50000"/>
              </a:spcBef>
            </a:pPr>
            <a:endParaRPr lang="fr-FR"/>
          </a:p>
          <a:p>
            <a:pPr eaLnBrk="1" hangingPunct="1">
              <a:spcBef>
                <a:spcPct val="50000"/>
              </a:spcBef>
            </a:pPr>
            <a:endParaRPr lang="fr-FR"/>
          </a:p>
          <a:p>
            <a:pPr eaLnBrk="1" hangingPunct="1">
              <a:spcBef>
                <a:spcPct val="50000"/>
              </a:spcBef>
            </a:pPr>
            <a:r>
              <a:rPr lang="fr-FR"/>
              <a:t>	Equations du modèle d</a:t>
            </a:r>
            <a:r>
              <a:rPr lang="ja-JP" altLang="fr-FR"/>
              <a:t>’</a:t>
            </a:r>
            <a:r>
              <a:rPr lang="fr-FR"/>
              <a:t>Ebers Moll en montage émetteur commun: </a:t>
            </a:r>
          </a:p>
        </p:txBody>
      </p:sp>
      <p:grpSp>
        <p:nvGrpSpPr>
          <p:cNvPr id="67593" name="Group 10"/>
          <p:cNvGrpSpPr>
            <a:grpSpLocks/>
          </p:cNvGrpSpPr>
          <p:nvPr/>
        </p:nvGrpSpPr>
        <p:grpSpPr bwMode="auto">
          <a:xfrm>
            <a:off x="2205038" y="846138"/>
            <a:ext cx="2260600" cy="601662"/>
            <a:chOff x="743" y="657"/>
            <a:chExt cx="1424" cy="379"/>
          </a:xfrm>
        </p:grpSpPr>
        <p:graphicFrame>
          <p:nvGraphicFramePr>
            <p:cNvPr id="67589" name="Object 5"/>
            <p:cNvGraphicFramePr>
              <a:graphicFrameLocks noChangeAspect="1"/>
            </p:cNvGraphicFramePr>
            <p:nvPr/>
          </p:nvGraphicFramePr>
          <p:xfrm>
            <a:off x="743" y="657"/>
            <a:ext cx="1392" cy="152"/>
          </p:xfrm>
          <a:graphic>
            <a:graphicData uri="http://schemas.openxmlformats.org/presentationml/2006/ole">
              <mc:AlternateContent xmlns:mc="http://schemas.openxmlformats.org/markup-compatibility/2006">
                <mc:Choice xmlns:v="urn:schemas-microsoft-com:vml" Requires="v">
                  <p:oleObj spid="_x0000_s67661" name="Equation" r:id="rId4" imgW="2210196" imgH="241697" progId="Equation.3">
                    <p:embed/>
                  </p:oleObj>
                </mc:Choice>
                <mc:Fallback>
                  <p:oleObj name="Equation" r:id="rId4" imgW="2210196" imgH="241697"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3" y="657"/>
                          <a:ext cx="1392" cy="15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7590" name="Object 6"/>
            <p:cNvGraphicFramePr>
              <a:graphicFrameLocks noChangeAspect="1"/>
            </p:cNvGraphicFramePr>
            <p:nvPr/>
          </p:nvGraphicFramePr>
          <p:xfrm>
            <a:off x="743" y="884"/>
            <a:ext cx="1424" cy="152"/>
          </p:xfrm>
          <a:graphic>
            <a:graphicData uri="http://schemas.openxmlformats.org/presentationml/2006/ole">
              <mc:AlternateContent xmlns:mc="http://schemas.openxmlformats.org/markup-compatibility/2006">
                <mc:Choice xmlns:v="urn:schemas-microsoft-com:vml" Requires="v">
                  <p:oleObj spid="_x0000_s67662" name="Equation" r:id="rId6" imgW="2260996" imgH="241697" progId="Equation.3">
                    <p:embed/>
                  </p:oleObj>
                </mc:Choice>
                <mc:Fallback>
                  <p:oleObj name="Equation" r:id="rId6" imgW="2260996" imgH="241697"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3" y="884"/>
                          <a:ext cx="1424" cy="15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67594" name="Group 18"/>
          <p:cNvGrpSpPr>
            <a:grpSpLocks/>
          </p:cNvGrpSpPr>
          <p:nvPr/>
        </p:nvGrpSpPr>
        <p:grpSpPr bwMode="auto">
          <a:xfrm>
            <a:off x="533400" y="6430963"/>
            <a:ext cx="2895600" cy="1633537"/>
            <a:chOff x="119" y="3654"/>
            <a:chExt cx="1824" cy="1029"/>
          </a:xfrm>
        </p:grpSpPr>
        <p:graphicFrame>
          <p:nvGraphicFramePr>
            <p:cNvPr id="67586" name="Object 2"/>
            <p:cNvGraphicFramePr>
              <a:graphicFrameLocks noChangeAspect="1"/>
            </p:cNvGraphicFramePr>
            <p:nvPr/>
          </p:nvGraphicFramePr>
          <p:xfrm>
            <a:off x="119" y="3654"/>
            <a:ext cx="1240" cy="328"/>
          </p:xfrm>
          <a:graphic>
            <a:graphicData uri="http://schemas.openxmlformats.org/presentationml/2006/ole">
              <mc:AlternateContent xmlns:mc="http://schemas.openxmlformats.org/markup-compatibility/2006">
                <mc:Choice xmlns:v="urn:schemas-microsoft-com:vml" Requires="v">
                  <p:oleObj spid="_x0000_s67663" name="Equation" r:id="rId8" imgW="1968896" imgH="521097" progId="Equation.3">
                    <p:embed/>
                  </p:oleObj>
                </mc:Choice>
                <mc:Fallback>
                  <p:oleObj name="Equation" r:id="rId8" imgW="1968896" imgH="521097" progId="Equation.3">
                    <p:embed/>
                    <p:pic>
                      <p:nvPicPr>
                        <p:cNvPr id="0"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9" y="3654"/>
                          <a:ext cx="1240" cy="32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7587" name="Object 3"/>
            <p:cNvGraphicFramePr>
              <a:graphicFrameLocks noChangeAspect="1"/>
            </p:cNvGraphicFramePr>
            <p:nvPr/>
          </p:nvGraphicFramePr>
          <p:xfrm>
            <a:off x="119" y="4059"/>
            <a:ext cx="1600" cy="312"/>
          </p:xfrm>
          <a:graphic>
            <a:graphicData uri="http://schemas.openxmlformats.org/presentationml/2006/ole">
              <mc:AlternateContent xmlns:mc="http://schemas.openxmlformats.org/markup-compatibility/2006">
                <mc:Choice xmlns:v="urn:schemas-microsoft-com:vml" Requires="v">
                  <p:oleObj spid="_x0000_s67664" name="Equation" r:id="rId10" imgW="2540396" imgH="495697" progId="Equation.3">
                    <p:embed/>
                  </p:oleObj>
                </mc:Choice>
                <mc:Fallback>
                  <p:oleObj name="Equation" r:id="rId10" imgW="2540396" imgH="495697" progId="Equation.3">
                    <p:embed/>
                    <p:pic>
                      <p:nvPicPr>
                        <p:cNvPr id="0" name="Object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9" y="4059"/>
                          <a:ext cx="1600" cy="3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7588" name="Object 4"/>
            <p:cNvGraphicFramePr>
              <a:graphicFrameLocks noChangeAspect="1"/>
            </p:cNvGraphicFramePr>
            <p:nvPr/>
          </p:nvGraphicFramePr>
          <p:xfrm>
            <a:off x="119" y="4371"/>
            <a:ext cx="1824" cy="312"/>
          </p:xfrm>
          <a:graphic>
            <a:graphicData uri="http://schemas.openxmlformats.org/presentationml/2006/ole">
              <mc:AlternateContent xmlns:mc="http://schemas.openxmlformats.org/markup-compatibility/2006">
                <mc:Choice xmlns:v="urn:schemas-microsoft-com:vml" Requires="v">
                  <p:oleObj spid="_x0000_s67665" name="Equation" r:id="rId12" imgW="2895996" imgH="495697" progId="Equation.3">
                    <p:embed/>
                  </p:oleObj>
                </mc:Choice>
                <mc:Fallback>
                  <p:oleObj name="Equation" r:id="rId12" imgW="2895996" imgH="495697" progId="Equation.3">
                    <p:embed/>
                    <p:pic>
                      <p:nvPicPr>
                        <p:cNvPr id="0" name="Object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9" y="4371"/>
                          <a:ext cx="1824" cy="3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pic>
        <p:nvPicPr>
          <p:cNvPr id="67595" name="Picture 17" descr="bip_ebers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44900" y="5638800"/>
            <a:ext cx="2860675" cy="3103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67596" name="Group 53"/>
          <p:cNvGrpSpPr>
            <a:grpSpLocks/>
          </p:cNvGrpSpPr>
          <p:nvPr/>
        </p:nvGrpSpPr>
        <p:grpSpPr bwMode="auto">
          <a:xfrm>
            <a:off x="609600" y="3352800"/>
            <a:ext cx="5791200" cy="1905000"/>
            <a:chOff x="432" y="2112"/>
            <a:chExt cx="3648" cy="1200"/>
          </a:xfrm>
        </p:grpSpPr>
        <p:grpSp>
          <p:nvGrpSpPr>
            <p:cNvPr id="67597" name="Group 31"/>
            <p:cNvGrpSpPr>
              <a:grpSpLocks/>
            </p:cNvGrpSpPr>
            <p:nvPr/>
          </p:nvGrpSpPr>
          <p:grpSpPr bwMode="auto">
            <a:xfrm>
              <a:off x="672" y="2352"/>
              <a:ext cx="1152" cy="720"/>
              <a:chOff x="240" y="2304"/>
              <a:chExt cx="1152" cy="720"/>
            </a:xfrm>
          </p:grpSpPr>
          <p:sp>
            <p:nvSpPr>
              <p:cNvPr id="67617" name="Freeform 26"/>
              <p:cNvSpPr>
                <a:spLocks/>
              </p:cNvSpPr>
              <p:nvPr/>
            </p:nvSpPr>
            <p:spPr bwMode="auto">
              <a:xfrm flipH="1">
                <a:off x="720" y="2448"/>
                <a:ext cx="240" cy="432"/>
              </a:xfrm>
              <a:custGeom>
                <a:avLst/>
                <a:gdLst>
                  <a:gd name="T0" fmla="*/ 0 w 192"/>
                  <a:gd name="T1" fmla="*/ 0 h 336"/>
                  <a:gd name="T2" fmla="*/ 240 w 192"/>
                  <a:gd name="T3" fmla="*/ 0 h 336"/>
                  <a:gd name="T4" fmla="*/ 240 w 192"/>
                  <a:gd name="T5" fmla="*/ 432 h 336"/>
                  <a:gd name="T6" fmla="*/ 0 w 192"/>
                  <a:gd name="T7" fmla="*/ 432 h 336"/>
                  <a:gd name="T8" fmla="*/ 0 60000 65536"/>
                  <a:gd name="T9" fmla="*/ 0 60000 65536"/>
                  <a:gd name="T10" fmla="*/ 0 60000 65536"/>
                  <a:gd name="T11" fmla="*/ 0 60000 65536"/>
                  <a:gd name="T12" fmla="*/ 0 w 192"/>
                  <a:gd name="T13" fmla="*/ 0 h 336"/>
                  <a:gd name="T14" fmla="*/ 192 w 192"/>
                  <a:gd name="T15" fmla="*/ 336 h 336"/>
                </a:gdLst>
                <a:ahLst/>
                <a:cxnLst>
                  <a:cxn ang="T8">
                    <a:pos x="T0" y="T1"/>
                  </a:cxn>
                  <a:cxn ang="T9">
                    <a:pos x="T2" y="T3"/>
                  </a:cxn>
                  <a:cxn ang="T10">
                    <a:pos x="T4" y="T5"/>
                  </a:cxn>
                  <a:cxn ang="T11">
                    <a:pos x="T6" y="T7"/>
                  </a:cxn>
                </a:cxnLst>
                <a:rect l="T12" t="T13" r="T14" b="T15"/>
                <a:pathLst>
                  <a:path w="192" h="336">
                    <a:moveTo>
                      <a:pt x="0" y="0"/>
                    </a:moveTo>
                    <a:lnTo>
                      <a:pt x="192" y="0"/>
                    </a:lnTo>
                    <a:lnTo>
                      <a:pt x="192" y="336"/>
                    </a:lnTo>
                    <a:lnTo>
                      <a:pt x="0" y="336"/>
                    </a:lnTo>
                  </a:path>
                </a:pathLst>
              </a:cu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p>
            </p:txBody>
          </p:sp>
          <p:sp>
            <p:nvSpPr>
              <p:cNvPr id="67618" name="AutoShape 21"/>
              <p:cNvSpPr>
                <a:spLocks noChangeArrowheads="1"/>
              </p:cNvSpPr>
              <p:nvPr/>
            </p:nvSpPr>
            <p:spPr bwMode="auto">
              <a:xfrm rot="-5400000">
                <a:off x="912" y="2352"/>
                <a:ext cx="288" cy="192"/>
              </a:xfrm>
              <a:prstGeom prst="triangle">
                <a:avLst>
                  <a:gd name="adj" fmla="val 50000"/>
                </a:avLst>
              </a:prstGeom>
              <a:solidFill>
                <a:schemeClr val="accent1"/>
              </a:solidFill>
              <a:ln w="12700">
                <a:solidFill>
                  <a:schemeClr val="tx1"/>
                </a:solidFill>
                <a:miter lim="800000"/>
                <a:headEnd/>
                <a:tailEnd/>
              </a:ln>
            </p:spPr>
            <p:txBody>
              <a:bodyPr wrap="none" anchor="ctr"/>
              <a:lstStyle/>
              <a:p>
                <a:endParaRPr lang="en-GB"/>
              </a:p>
            </p:txBody>
          </p:sp>
          <p:sp>
            <p:nvSpPr>
              <p:cNvPr id="67619" name="Line 22"/>
              <p:cNvSpPr>
                <a:spLocks noChangeShapeType="1"/>
              </p:cNvSpPr>
              <p:nvPr/>
            </p:nvSpPr>
            <p:spPr bwMode="auto">
              <a:xfrm rot="-5400000">
                <a:off x="816" y="2448"/>
                <a:ext cx="28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67620" name="Freeform 23"/>
              <p:cNvSpPr>
                <a:spLocks/>
              </p:cNvSpPr>
              <p:nvPr/>
            </p:nvSpPr>
            <p:spPr bwMode="auto">
              <a:xfrm>
                <a:off x="1152" y="2448"/>
                <a:ext cx="240" cy="432"/>
              </a:xfrm>
              <a:custGeom>
                <a:avLst/>
                <a:gdLst>
                  <a:gd name="T0" fmla="*/ 0 w 192"/>
                  <a:gd name="T1" fmla="*/ 0 h 336"/>
                  <a:gd name="T2" fmla="*/ 240 w 192"/>
                  <a:gd name="T3" fmla="*/ 0 h 336"/>
                  <a:gd name="T4" fmla="*/ 240 w 192"/>
                  <a:gd name="T5" fmla="*/ 432 h 336"/>
                  <a:gd name="T6" fmla="*/ 0 w 192"/>
                  <a:gd name="T7" fmla="*/ 432 h 336"/>
                  <a:gd name="T8" fmla="*/ 0 60000 65536"/>
                  <a:gd name="T9" fmla="*/ 0 60000 65536"/>
                  <a:gd name="T10" fmla="*/ 0 60000 65536"/>
                  <a:gd name="T11" fmla="*/ 0 60000 65536"/>
                  <a:gd name="T12" fmla="*/ 0 w 192"/>
                  <a:gd name="T13" fmla="*/ 0 h 336"/>
                  <a:gd name="T14" fmla="*/ 192 w 192"/>
                  <a:gd name="T15" fmla="*/ 336 h 336"/>
                </a:gdLst>
                <a:ahLst/>
                <a:cxnLst>
                  <a:cxn ang="T8">
                    <a:pos x="T0" y="T1"/>
                  </a:cxn>
                  <a:cxn ang="T9">
                    <a:pos x="T2" y="T3"/>
                  </a:cxn>
                  <a:cxn ang="T10">
                    <a:pos x="T4" y="T5"/>
                  </a:cxn>
                  <a:cxn ang="T11">
                    <a:pos x="T6" y="T7"/>
                  </a:cxn>
                </a:cxnLst>
                <a:rect l="T12" t="T13" r="T14" b="T15"/>
                <a:pathLst>
                  <a:path w="192" h="336">
                    <a:moveTo>
                      <a:pt x="0" y="0"/>
                    </a:moveTo>
                    <a:lnTo>
                      <a:pt x="192" y="0"/>
                    </a:lnTo>
                    <a:lnTo>
                      <a:pt x="192" y="336"/>
                    </a:lnTo>
                    <a:lnTo>
                      <a:pt x="0" y="336"/>
                    </a:lnTo>
                  </a:path>
                </a:pathLst>
              </a:cu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p>
            </p:txBody>
          </p:sp>
          <p:sp>
            <p:nvSpPr>
              <p:cNvPr id="67621" name="Oval 24"/>
              <p:cNvSpPr>
                <a:spLocks noChangeArrowheads="1"/>
              </p:cNvSpPr>
              <p:nvPr/>
            </p:nvSpPr>
            <p:spPr bwMode="auto">
              <a:xfrm>
                <a:off x="912" y="2736"/>
                <a:ext cx="288" cy="288"/>
              </a:xfrm>
              <a:prstGeom prst="ellipse">
                <a:avLst/>
              </a:prstGeom>
              <a:solidFill>
                <a:schemeClr val="accent1"/>
              </a:solidFill>
              <a:ln w="12700">
                <a:solidFill>
                  <a:schemeClr val="tx1"/>
                </a:solidFill>
                <a:round/>
                <a:headEnd/>
                <a:tailEnd/>
              </a:ln>
            </p:spPr>
            <p:txBody>
              <a:bodyPr wrap="none" anchor="ctr"/>
              <a:lstStyle/>
              <a:p>
                <a:endParaRPr lang="en-GB"/>
              </a:p>
            </p:txBody>
          </p:sp>
          <p:sp>
            <p:nvSpPr>
              <p:cNvPr id="67622" name="Line 25"/>
              <p:cNvSpPr>
                <a:spLocks noChangeShapeType="1"/>
              </p:cNvSpPr>
              <p:nvPr/>
            </p:nvSpPr>
            <p:spPr bwMode="auto">
              <a:xfrm>
                <a:off x="960" y="2880"/>
                <a:ext cx="192" cy="0"/>
              </a:xfrm>
              <a:prstGeom prst="line">
                <a:avLst/>
              </a:prstGeom>
              <a:noFill/>
              <a:ln w="12700">
                <a:solidFill>
                  <a:schemeClr val="tx1"/>
                </a:solidFill>
                <a:round/>
                <a:headEnd/>
                <a:tailEnd type="triangle" w="sm"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67623" name="Line 28"/>
              <p:cNvSpPr>
                <a:spLocks noChangeShapeType="1"/>
              </p:cNvSpPr>
              <p:nvPr/>
            </p:nvSpPr>
            <p:spPr bwMode="auto">
              <a:xfrm flipH="1">
                <a:off x="384" y="2640"/>
                <a:ext cx="336" cy="0"/>
              </a:xfrm>
              <a:prstGeom prst="line">
                <a:avLst/>
              </a:prstGeom>
              <a:noFill/>
              <a:ln w="12700">
                <a:solidFill>
                  <a:schemeClr val="tx1"/>
                </a:solidFill>
                <a:round/>
                <a:headEnd/>
                <a:tailEnd type="triangle" w="med" len="lg"/>
              </a:ln>
              <a:extLst>
                <a:ext uri="{909E8E84-426E-40dd-AFC4-6F175D3DCCD1}">
                  <a14:hiddenFill xmlns:a14="http://schemas.microsoft.com/office/drawing/2010/main" xmlns="">
                    <a:noFill/>
                  </a14:hiddenFill>
                </a:ext>
              </a:extLst>
            </p:spPr>
            <p:txBody>
              <a:bodyPr wrap="none" anchor="ctr"/>
              <a:lstStyle/>
              <a:p>
                <a:endParaRPr lang="en-GB"/>
              </a:p>
            </p:txBody>
          </p:sp>
          <p:sp>
            <p:nvSpPr>
              <p:cNvPr id="67624" name="Line 29"/>
              <p:cNvSpPr>
                <a:spLocks noChangeShapeType="1"/>
              </p:cNvSpPr>
              <p:nvPr/>
            </p:nvSpPr>
            <p:spPr bwMode="auto">
              <a:xfrm flipH="1">
                <a:off x="240" y="2640"/>
                <a:ext cx="192" cy="0"/>
              </a:xfrm>
              <a:prstGeom prst="line">
                <a:avLst/>
              </a:prstGeom>
              <a:noFill/>
              <a:ln w="12700">
                <a:solidFill>
                  <a:schemeClr val="tx1"/>
                </a:solidFill>
                <a:round/>
                <a:headEnd/>
                <a:tailEnd type="oval" w="med" len="med"/>
              </a:ln>
              <a:extLst>
                <a:ext uri="{909E8E84-426E-40dd-AFC4-6F175D3DCCD1}">
                  <a14:hiddenFill xmlns:a14="http://schemas.microsoft.com/office/drawing/2010/main" xmlns="">
                    <a:noFill/>
                  </a14:hiddenFill>
                </a:ext>
              </a:extLst>
            </p:spPr>
            <p:txBody>
              <a:bodyPr wrap="none" anchor="ctr"/>
              <a:lstStyle/>
              <a:p>
                <a:endParaRPr lang="en-GB"/>
              </a:p>
            </p:txBody>
          </p:sp>
        </p:grpSp>
        <p:grpSp>
          <p:nvGrpSpPr>
            <p:cNvPr id="67598" name="Group 32"/>
            <p:cNvGrpSpPr>
              <a:grpSpLocks/>
            </p:cNvGrpSpPr>
            <p:nvPr/>
          </p:nvGrpSpPr>
          <p:grpSpPr bwMode="auto">
            <a:xfrm flipH="1">
              <a:off x="2592" y="2352"/>
              <a:ext cx="1152" cy="720"/>
              <a:chOff x="240" y="2304"/>
              <a:chExt cx="1152" cy="720"/>
            </a:xfrm>
          </p:grpSpPr>
          <p:sp>
            <p:nvSpPr>
              <p:cNvPr id="67609" name="Freeform 33"/>
              <p:cNvSpPr>
                <a:spLocks/>
              </p:cNvSpPr>
              <p:nvPr/>
            </p:nvSpPr>
            <p:spPr bwMode="auto">
              <a:xfrm flipH="1">
                <a:off x="720" y="2448"/>
                <a:ext cx="240" cy="432"/>
              </a:xfrm>
              <a:custGeom>
                <a:avLst/>
                <a:gdLst>
                  <a:gd name="T0" fmla="*/ 0 w 192"/>
                  <a:gd name="T1" fmla="*/ 0 h 336"/>
                  <a:gd name="T2" fmla="*/ 240 w 192"/>
                  <a:gd name="T3" fmla="*/ 0 h 336"/>
                  <a:gd name="T4" fmla="*/ 240 w 192"/>
                  <a:gd name="T5" fmla="*/ 432 h 336"/>
                  <a:gd name="T6" fmla="*/ 0 w 192"/>
                  <a:gd name="T7" fmla="*/ 432 h 336"/>
                  <a:gd name="T8" fmla="*/ 0 60000 65536"/>
                  <a:gd name="T9" fmla="*/ 0 60000 65536"/>
                  <a:gd name="T10" fmla="*/ 0 60000 65536"/>
                  <a:gd name="T11" fmla="*/ 0 60000 65536"/>
                  <a:gd name="T12" fmla="*/ 0 w 192"/>
                  <a:gd name="T13" fmla="*/ 0 h 336"/>
                  <a:gd name="T14" fmla="*/ 192 w 192"/>
                  <a:gd name="T15" fmla="*/ 336 h 336"/>
                </a:gdLst>
                <a:ahLst/>
                <a:cxnLst>
                  <a:cxn ang="T8">
                    <a:pos x="T0" y="T1"/>
                  </a:cxn>
                  <a:cxn ang="T9">
                    <a:pos x="T2" y="T3"/>
                  </a:cxn>
                  <a:cxn ang="T10">
                    <a:pos x="T4" y="T5"/>
                  </a:cxn>
                  <a:cxn ang="T11">
                    <a:pos x="T6" y="T7"/>
                  </a:cxn>
                </a:cxnLst>
                <a:rect l="T12" t="T13" r="T14" b="T15"/>
                <a:pathLst>
                  <a:path w="192" h="336">
                    <a:moveTo>
                      <a:pt x="0" y="0"/>
                    </a:moveTo>
                    <a:lnTo>
                      <a:pt x="192" y="0"/>
                    </a:lnTo>
                    <a:lnTo>
                      <a:pt x="192" y="336"/>
                    </a:lnTo>
                    <a:lnTo>
                      <a:pt x="0" y="336"/>
                    </a:lnTo>
                  </a:path>
                </a:pathLst>
              </a:cu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p>
            </p:txBody>
          </p:sp>
          <p:sp>
            <p:nvSpPr>
              <p:cNvPr id="67610" name="AutoShape 34"/>
              <p:cNvSpPr>
                <a:spLocks noChangeArrowheads="1"/>
              </p:cNvSpPr>
              <p:nvPr/>
            </p:nvSpPr>
            <p:spPr bwMode="auto">
              <a:xfrm rot="-5400000">
                <a:off x="912" y="2352"/>
                <a:ext cx="288" cy="192"/>
              </a:xfrm>
              <a:prstGeom prst="triangle">
                <a:avLst>
                  <a:gd name="adj" fmla="val 50000"/>
                </a:avLst>
              </a:prstGeom>
              <a:solidFill>
                <a:schemeClr val="accent1"/>
              </a:solidFill>
              <a:ln w="12700">
                <a:solidFill>
                  <a:schemeClr val="tx1"/>
                </a:solidFill>
                <a:miter lim="800000"/>
                <a:headEnd/>
                <a:tailEnd/>
              </a:ln>
            </p:spPr>
            <p:txBody>
              <a:bodyPr wrap="none" anchor="ctr"/>
              <a:lstStyle/>
              <a:p>
                <a:endParaRPr lang="en-GB"/>
              </a:p>
            </p:txBody>
          </p:sp>
          <p:sp>
            <p:nvSpPr>
              <p:cNvPr id="67611" name="Line 35"/>
              <p:cNvSpPr>
                <a:spLocks noChangeShapeType="1"/>
              </p:cNvSpPr>
              <p:nvPr/>
            </p:nvSpPr>
            <p:spPr bwMode="auto">
              <a:xfrm rot="-5400000">
                <a:off x="816" y="2448"/>
                <a:ext cx="28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67612" name="Freeform 36"/>
              <p:cNvSpPr>
                <a:spLocks/>
              </p:cNvSpPr>
              <p:nvPr/>
            </p:nvSpPr>
            <p:spPr bwMode="auto">
              <a:xfrm>
                <a:off x="1152" y="2448"/>
                <a:ext cx="240" cy="432"/>
              </a:xfrm>
              <a:custGeom>
                <a:avLst/>
                <a:gdLst>
                  <a:gd name="T0" fmla="*/ 0 w 192"/>
                  <a:gd name="T1" fmla="*/ 0 h 336"/>
                  <a:gd name="T2" fmla="*/ 240 w 192"/>
                  <a:gd name="T3" fmla="*/ 0 h 336"/>
                  <a:gd name="T4" fmla="*/ 240 w 192"/>
                  <a:gd name="T5" fmla="*/ 432 h 336"/>
                  <a:gd name="T6" fmla="*/ 0 w 192"/>
                  <a:gd name="T7" fmla="*/ 432 h 336"/>
                  <a:gd name="T8" fmla="*/ 0 60000 65536"/>
                  <a:gd name="T9" fmla="*/ 0 60000 65536"/>
                  <a:gd name="T10" fmla="*/ 0 60000 65536"/>
                  <a:gd name="T11" fmla="*/ 0 60000 65536"/>
                  <a:gd name="T12" fmla="*/ 0 w 192"/>
                  <a:gd name="T13" fmla="*/ 0 h 336"/>
                  <a:gd name="T14" fmla="*/ 192 w 192"/>
                  <a:gd name="T15" fmla="*/ 336 h 336"/>
                </a:gdLst>
                <a:ahLst/>
                <a:cxnLst>
                  <a:cxn ang="T8">
                    <a:pos x="T0" y="T1"/>
                  </a:cxn>
                  <a:cxn ang="T9">
                    <a:pos x="T2" y="T3"/>
                  </a:cxn>
                  <a:cxn ang="T10">
                    <a:pos x="T4" y="T5"/>
                  </a:cxn>
                  <a:cxn ang="T11">
                    <a:pos x="T6" y="T7"/>
                  </a:cxn>
                </a:cxnLst>
                <a:rect l="T12" t="T13" r="T14" b="T15"/>
                <a:pathLst>
                  <a:path w="192" h="336">
                    <a:moveTo>
                      <a:pt x="0" y="0"/>
                    </a:moveTo>
                    <a:lnTo>
                      <a:pt x="192" y="0"/>
                    </a:lnTo>
                    <a:lnTo>
                      <a:pt x="192" y="336"/>
                    </a:lnTo>
                    <a:lnTo>
                      <a:pt x="0" y="336"/>
                    </a:lnTo>
                  </a:path>
                </a:pathLst>
              </a:cu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p>
            </p:txBody>
          </p:sp>
          <p:sp>
            <p:nvSpPr>
              <p:cNvPr id="67613" name="Oval 37"/>
              <p:cNvSpPr>
                <a:spLocks noChangeArrowheads="1"/>
              </p:cNvSpPr>
              <p:nvPr/>
            </p:nvSpPr>
            <p:spPr bwMode="auto">
              <a:xfrm>
                <a:off x="912" y="2736"/>
                <a:ext cx="288" cy="288"/>
              </a:xfrm>
              <a:prstGeom prst="ellipse">
                <a:avLst/>
              </a:prstGeom>
              <a:solidFill>
                <a:schemeClr val="accent1"/>
              </a:solidFill>
              <a:ln w="12700">
                <a:solidFill>
                  <a:schemeClr val="tx1"/>
                </a:solidFill>
                <a:round/>
                <a:headEnd/>
                <a:tailEnd/>
              </a:ln>
            </p:spPr>
            <p:txBody>
              <a:bodyPr wrap="none" anchor="ctr"/>
              <a:lstStyle/>
              <a:p>
                <a:endParaRPr lang="en-GB"/>
              </a:p>
            </p:txBody>
          </p:sp>
          <p:sp>
            <p:nvSpPr>
              <p:cNvPr id="67614" name="Line 38"/>
              <p:cNvSpPr>
                <a:spLocks noChangeShapeType="1"/>
              </p:cNvSpPr>
              <p:nvPr/>
            </p:nvSpPr>
            <p:spPr bwMode="auto">
              <a:xfrm>
                <a:off x="960" y="2880"/>
                <a:ext cx="192" cy="0"/>
              </a:xfrm>
              <a:prstGeom prst="line">
                <a:avLst/>
              </a:prstGeom>
              <a:noFill/>
              <a:ln w="12700">
                <a:solidFill>
                  <a:schemeClr val="tx1"/>
                </a:solidFill>
                <a:round/>
                <a:headEnd/>
                <a:tailEnd type="triangle" w="sm"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67615" name="Line 39"/>
              <p:cNvSpPr>
                <a:spLocks noChangeShapeType="1"/>
              </p:cNvSpPr>
              <p:nvPr/>
            </p:nvSpPr>
            <p:spPr bwMode="auto">
              <a:xfrm flipH="1">
                <a:off x="384" y="2640"/>
                <a:ext cx="336" cy="0"/>
              </a:xfrm>
              <a:prstGeom prst="line">
                <a:avLst/>
              </a:prstGeom>
              <a:noFill/>
              <a:ln w="12700">
                <a:solidFill>
                  <a:schemeClr val="tx1"/>
                </a:solidFill>
                <a:round/>
                <a:headEnd/>
                <a:tailEnd type="triangle" w="med" len="lg"/>
              </a:ln>
              <a:extLst>
                <a:ext uri="{909E8E84-426E-40dd-AFC4-6F175D3DCCD1}">
                  <a14:hiddenFill xmlns:a14="http://schemas.microsoft.com/office/drawing/2010/main" xmlns="">
                    <a:noFill/>
                  </a14:hiddenFill>
                </a:ext>
              </a:extLst>
            </p:spPr>
            <p:txBody>
              <a:bodyPr wrap="none" anchor="ctr"/>
              <a:lstStyle/>
              <a:p>
                <a:endParaRPr lang="en-GB"/>
              </a:p>
            </p:txBody>
          </p:sp>
          <p:sp>
            <p:nvSpPr>
              <p:cNvPr id="67616" name="Line 40"/>
              <p:cNvSpPr>
                <a:spLocks noChangeShapeType="1"/>
              </p:cNvSpPr>
              <p:nvPr/>
            </p:nvSpPr>
            <p:spPr bwMode="auto">
              <a:xfrm flipH="1">
                <a:off x="240" y="2640"/>
                <a:ext cx="192" cy="0"/>
              </a:xfrm>
              <a:prstGeom prst="line">
                <a:avLst/>
              </a:prstGeom>
              <a:noFill/>
              <a:ln w="12700">
                <a:solidFill>
                  <a:schemeClr val="tx1"/>
                </a:solidFill>
                <a:round/>
                <a:headEnd/>
                <a:tailEnd type="oval" w="med" len="med"/>
              </a:ln>
              <a:extLst>
                <a:ext uri="{909E8E84-426E-40dd-AFC4-6F175D3DCCD1}">
                  <a14:hiddenFill xmlns:a14="http://schemas.microsoft.com/office/drawing/2010/main" xmlns="">
                    <a:noFill/>
                  </a14:hiddenFill>
                </a:ext>
              </a:extLst>
            </p:spPr>
            <p:txBody>
              <a:bodyPr wrap="none" anchor="ctr"/>
              <a:lstStyle/>
              <a:p>
                <a:endParaRPr lang="en-GB"/>
              </a:p>
            </p:txBody>
          </p:sp>
        </p:grpSp>
        <p:sp>
          <p:nvSpPr>
            <p:cNvPr id="67599" name="Line 41"/>
            <p:cNvSpPr>
              <a:spLocks noChangeShapeType="1"/>
            </p:cNvSpPr>
            <p:nvPr/>
          </p:nvSpPr>
          <p:spPr bwMode="auto">
            <a:xfrm>
              <a:off x="1824" y="2688"/>
              <a:ext cx="76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67600" name="Line 42"/>
            <p:cNvSpPr>
              <a:spLocks noChangeShapeType="1"/>
            </p:cNvSpPr>
            <p:nvPr/>
          </p:nvSpPr>
          <p:spPr bwMode="auto">
            <a:xfrm>
              <a:off x="2208" y="2688"/>
              <a:ext cx="0" cy="528"/>
            </a:xfrm>
            <a:prstGeom prst="line">
              <a:avLst/>
            </a:prstGeom>
            <a:noFill/>
            <a:ln w="12700">
              <a:solidFill>
                <a:schemeClr val="tx1"/>
              </a:solidFill>
              <a:round/>
              <a:headEnd/>
              <a:tailEnd type="oval"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67601" name="Text Box 43"/>
            <p:cNvSpPr txBox="1">
              <a:spLocks noChangeArrowheads="1"/>
            </p:cNvSpPr>
            <p:nvPr/>
          </p:nvSpPr>
          <p:spPr bwMode="auto">
            <a:xfrm>
              <a:off x="2640" y="2112"/>
              <a:ext cx="624"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en-GB"/>
                <a:t>J</a:t>
              </a:r>
              <a:r>
                <a:rPr lang="en-GB" baseline="-25000"/>
                <a:t>CS</a:t>
              </a:r>
              <a:r>
                <a:rPr lang="en-GB"/>
                <a:t>f(V</a:t>
              </a:r>
              <a:r>
                <a:rPr lang="en-GB" baseline="-25000"/>
                <a:t>BC</a:t>
              </a:r>
              <a:r>
                <a:rPr lang="en-GB"/>
                <a:t>)</a:t>
              </a:r>
            </a:p>
          </p:txBody>
        </p:sp>
        <p:sp>
          <p:nvSpPr>
            <p:cNvPr id="67602" name="Text Box 44"/>
            <p:cNvSpPr txBox="1">
              <a:spLocks noChangeArrowheads="1"/>
            </p:cNvSpPr>
            <p:nvPr/>
          </p:nvSpPr>
          <p:spPr bwMode="auto">
            <a:xfrm>
              <a:off x="1200" y="2112"/>
              <a:ext cx="624"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en-GB"/>
                <a:t>J</a:t>
              </a:r>
              <a:r>
                <a:rPr lang="en-GB" baseline="-25000"/>
                <a:t>ES</a:t>
              </a:r>
              <a:r>
                <a:rPr lang="en-GB"/>
                <a:t>f(V</a:t>
              </a:r>
              <a:r>
                <a:rPr lang="en-GB" baseline="-25000"/>
                <a:t>BE</a:t>
              </a:r>
              <a:r>
                <a:rPr lang="en-GB"/>
                <a:t>)</a:t>
              </a:r>
            </a:p>
          </p:txBody>
        </p:sp>
        <p:sp>
          <p:nvSpPr>
            <p:cNvPr id="67603" name="Text Box 45"/>
            <p:cNvSpPr txBox="1">
              <a:spLocks noChangeArrowheads="1"/>
            </p:cNvSpPr>
            <p:nvPr/>
          </p:nvSpPr>
          <p:spPr bwMode="auto">
            <a:xfrm>
              <a:off x="1008" y="3120"/>
              <a:ext cx="960"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en-GB"/>
                <a:t>-</a:t>
              </a:r>
              <a:r>
                <a:rPr lang="en-GB">
                  <a:sym typeface="Symbol" charset="0"/>
                </a:rPr>
                <a:t></a:t>
              </a:r>
              <a:r>
                <a:rPr lang="en-GB" baseline="-25000"/>
                <a:t>R</a:t>
              </a:r>
              <a:r>
                <a:rPr lang="en-GB"/>
                <a:t>J</a:t>
              </a:r>
              <a:r>
                <a:rPr lang="en-GB" baseline="-25000"/>
                <a:t>CS</a:t>
              </a:r>
              <a:r>
                <a:rPr lang="en-GB"/>
                <a:t>f(V</a:t>
              </a:r>
              <a:r>
                <a:rPr lang="en-GB" baseline="-25000"/>
                <a:t>BC</a:t>
              </a:r>
              <a:r>
                <a:rPr lang="en-GB"/>
                <a:t>)</a:t>
              </a:r>
            </a:p>
          </p:txBody>
        </p:sp>
        <p:sp>
          <p:nvSpPr>
            <p:cNvPr id="67604" name="Text Box 47"/>
            <p:cNvSpPr txBox="1">
              <a:spLocks noChangeArrowheads="1"/>
            </p:cNvSpPr>
            <p:nvPr/>
          </p:nvSpPr>
          <p:spPr bwMode="auto">
            <a:xfrm>
              <a:off x="2448" y="3120"/>
              <a:ext cx="960"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en-GB"/>
                <a:t>-</a:t>
              </a:r>
              <a:r>
                <a:rPr lang="en-GB">
                  <a:sym typeface="Symbol" charset="0"/>
                </a:rPr>
                <a:t></a:t>
              </a:r>
              <a:r>
                <a:rPr lang="en-GB" baseline="-25000"/>
                <a:t>F</a:t>
              </a:r>
              <a:r>
                <a:rPr lang="en-GB"/>
                <a:t>J</a:t>
              </a:r>
              <a:r>
                <a:rPr lang="en-GB" baseline="-25000"/>
                <a:t>ES</a:t>
              </a:r>
              <a:r>
                <a:rPr lang="en-GB"/>
                <a:t>f(V</a:t>
              </a:r>
              <a:r>
                <a:rPr lang="en-GB" baseline="-25000"/>
                <a:t>BE</a:t>
              </a:r>
              <a:r>
                <a:rPr lang="en-GB"/>
                <a:t>)</a:t>
              </a:r>
            </a:p>
          </p:txBody>
        </p:sp>
        <p:sp>
          <p:nvSpPr>
            <p:cNvPr id="67605" name="Text Box 48"/>
            <p:cNvSpPr txBox="1">
              <a:spLocks noChangeArrowheads="1"/>
            </p:cNvSpPr>
            <p:nvPr/>
          </p:nvSpPr>
          <p:spPr bwMode="auto">
            <a:xfrm>
              <a:off x="768" y="2448"/>
              <a:ext cx="528"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en-GB"/>
                <a:t>J</a:t>
              </a:r>
              <a:r>
                <a:rPr lang="en-GB" baseline="-25000"/>
                <a:t>E</a:t>
              </a:r>
              <a:endParaRPr lang="en-GB"/>
            </a:p>
          </p:txBody>
        </p:sp>
        <p:sp>
          <p:nvSpPr>
            <p:cNvPr id="67606" name="Text Box 49"/>
            <p:cNvSpPr txBox="1">
              <a:spLocks noChangeArrowheads="1"/>
            </p:cNvSpPr>
            <p:nvPr/>
          </p:nvSpPr>
          <p:spPr bwMode="auto">
            <a:xfrm>
              <a:off x="3456" y="2448"/>
              <a:ext cx="528"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en-GB"/>
                <a:t>J</a:t>
              </a:r>
              <a:r>
                <a:rPr lang="en-GB" baseline="-25000"/>
                <a:t>C</a:t>
              </a:r>
              <a:endParaRPr lang="en-GB"/>
            </a:p>
          </p:txBody>
        </p:sp>
        <p:sp>
          <p:nvSpPr>
            <p:cNvPr id="67607" name="Text Box 51"/>
            <p:cNvSpPr txBox="1">
              <a:spLocks noChangeArrowheads="1"/>
            </p:cNvSpPr>
            <p:nvPr/>
          </p:nvSpPr>
          <p:spPr bwMode="auto">
            <a:xfrm>
              <a:off x="432" y="2592"/>
              <a:ext cx="528"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en-GB"/>
                <a:t>E</a:t>
              </a:r>
            </a:p>
          </p:txBody>
        </p:sp>
        <p:sp>
          <p:nvSpPr>
            <p:cNvPr id="67608" name="Text Box 52"/>
            <p:cNvSpPr txBox="1">
              <a:spLocks noChangeArrowheads="1"/>
            </p:cNvSpPr>
            <p:nvPr/>
          </p:nvSpPr>
          <p:spPr bwMode="auto">
            <a:xfrm>
              <a:off x="3792" y="2592"/>
              <a:ext cx="288"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en-GB"/>
                <a:t>C</a:t>
              </a: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Espace réservé du numéro de diapositive 3"/>
          <p:cNvSpPr>
            <a:spLocks noGrp="1"/>
          </p:cNvSpPr>
          <p:nvPr>
            <p:ph type="sldNum" sz="quarter" idx="12"/>
          </p:nvPr>
        </p:nvSpPr>
        <p:spPr/>
        <p:txBody>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fld id="{9CA756B7-5DC7-4544-A245-0B9D2952EB56}" type="slidenum">
              <a:rPr lang="fr-FR" b="0">
                <a:latin typeface="Arial" charset="0"/>
              </a:rPr>
              <a:pPr eaLnBrk="1" hangingPunct="1"/>
              <a:t>28</a:t>
            </a:fld>
            <a:endParaRPr lang="fr-FR" b="0">
              <a:latin typeface="Arial" charset="0"/>
            </a:endParaRPr>
          </a:p>
        </p:txBody>
      </p:sp>
      <p:sp>
        <p:nvSpPr>
          <p:cNvPr id="69640" name="Text Box 4"/>
          <p:cNvSpPr txBox="1">
            <a:spLocks noChangeArrowheads="1"/>
          </p:cNvSpPr>
          <p:nvPr/>
        </p:nvSpPr>
        <p:spPr bwMode="auto">
          <a:xfrm>
            <a:off x="304800" y="415925"/>
            <a:ext cx="6381750" cy="796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174625" indent="-174625" eaLnBrk="0" hangingPunct="0">
              <a:tabLst>
                <a:tab pos="3675063" algn="l"/>
              </a:tabLst>
              <a:defRPr sz="1400" b="1">
                <a:solidFill>
                  <a:schemeClr val="tx1"/>
                </a:solidFill>
                <a:latin typeface="Comic Sans MS" charset="0"/>
                <a:ea typeface="ＭＳ Ｐゴシック" charset="0"/>
                <a:cs typeface="ＭＳ Ｐゴシック" charset="0"/>
              </a:defRPr>
            </a:lvl1pPr>
            <a:lvl2pPr marL="536575" indent="6350" eaLnBrk="0" hangingPunct="0">
              <a:tabLst>
                <a:tab pos="3675063" algn="l"/>
              </a:tabLst>
              <a:defRPr sz="1400" b="1">
                <a:solidFill>
                  <a:schemeClr val="tx1"/>
                </a:solidFill>
                <a:latin typeface="Comic Sans MS" charset="0"/>
                <a:ea typeface="ＭＳ Ｐゴシック" charset="0"/>
              </a:defRPr>
            </a:lvl2pPr>
            <a:lvl3pPr eaLnBrk="0" hangingPunct="0">
              <a:tabLst>
                <a:tab pos="3675063" algn="l"/>
              </a:tabLst>
              <a:defRPr sz="1400" b="1">
                <a:solidFill>
                  <a:schemeClr val="tx1"/>
                </a:solidFill>
                <a:latin typeface="Comic Sans MS" charset="0"/>
                <a:ea typeface="ＭＳ Ｐゴシック" charset="0"/>
              </a:defRPr>
            </a:lvl3pPr>
            <a:lvl4pPr eaLnBrk="0" hangingPunct="0">
              <a:tabLst>
                <a:tab pos="3675063" algn="l"/>
              </a:tabLst>
              <a:defRPr sz="1400" b="1">
                <a:solidFill>
                  <a:schemeClr val="tx1"/>
                </a:solidFill>
                <a:latin typeface="Comic Sans MS" charset="0"/>
                <a:ea typeface="ＭＳ Ｐゴシック" charset="0"/>
              </a:defRPr>
            </a:lvl4pPr>
            <a:lvl5pPr eaLnBrk="0" hangingPunct="0">
              <a:tabLst>
                <a:tab pos="3675063" algn="l"/>
              </a:tabLst>
              <a:defRPr sz="1400" b="1">
                <a:solidFill>
                  <a:schemeClr val="tx1"/>
                </a:solidFill>
                <a:latin typeface="Comic Sans MS" charset="0"/>
                <a:ea typeface="ＭＳ Ｐゴシック" charset="0"/>
              </a:defRPr>
            </a:lvl5pPr>
            <a:lvl6pPr marL="457200" eaLnBrk="0" fontAlgn="base" hangingPunct="0">
              <a:spcBef>
                <a:spcPct val="0"/>
              </a:spcBef>
              <a:spcAft>
                <a:spcPct val="0"/>
              </a:spcAft>
              <a:tabLst>
                <a:tab pos="3675063" algn="l"/>
              </a:tabLst>
              <a:defRPr sz="1400" b="1">
                <a:solidFill>
                  <a:schemeClr val="tx1"/>
                </a:solidFill>
                <a:latin typeface="Comic Sans MS" charset="0"/>
                <a:ea typeface="ＭＳ Ｐゴシック" charset="0"/>
              </a:defRPr>
            </a:lvl6pPr>
            <a:lvl7pPr marL="914400" eaLnBrk="0" fontAlgn="base" hangingPunct="0">
              <a:spcBef>
                <a:spcPct val="0"/>
              </a:spcBef>
              <a:spcAft>
                <a:spcPct val="0"/>
              </a:spcAft>
              <a:tabLst>
                <a:tab pos="3675063" algn="l"/>
              </a:tabLst>
              <a:defRPr sz="1400" b="1">
                <a:solidFill>
                  <a:schemeClr val="tx1"/>
                </a:solidFill>
                <a:latin typeface="Comic Sans MS" charset="0"/>
                <a:ea typeface="ＭＳ Ｐゴシック" charset="0"/>
              </a:defRPr>
            </a:lvl7pPr>
            <a:lvl8pPr marL="1371600" eaLnBrk="0" fontAlgn="base" hangingPunct="0">
              <a:spcBef>
                <a:spcPct val="0"/>
              </a:spcBef>
              <a:spcAft>
                <a:spcPct val="0"/>
              </a:spcAft>
              <a:tabLst>
                <a:tab pos="3675063" algn="l"/>
              </a:tabLst>
              <a:defRPr sz="1400" b="1">
                <a:solidFill>
                  <a:schemeClr val="tx1"/>
                </a:solidFill>
                <a:latin typeface="Comic Sans MS" charset="0"/>
                <a:ea typeface="ＭＳ Ｐゴシック" charset="0"/>
              </a:defRPr>
            </a:lvl8pPr>
            <a:lvl9pPr marL="1828800" eaLnBrk="0" fontAlgn="base" hangingPunct="0">
              <a:spcBef>
                <a:spcPct val="0"/>
              </a:spcBef>
              <a:spcAft>
                <a:spcPct val="0"/>
              </a:spcAft>
              <a:tabLst>
                <a:tab pos="3675063" algn="l"/>
              </a:tabLst>
              <a:defRPr sz="1400" b="1">
                <a:solidFill>
                  <a:schemeClr val="tx1"/>
                </a:solidFill>
                <a:latin typeface="Comic Sans MS" charset="0"/>
                <a:ea typeface="ＭＳ Ｐゴシック" charset="0"/>
              </a:defRPr>
            </a:lvl9pPr>
          </a:lstStyle>
          <a:p>
            <a:pPr eaLnBrk="1" hangingPunct="1">
              <a:spcBef>
                <a:spcPct val="50000"/>
              </a:spcBef>
            </a:pPr>
            <a:r>
              <a:rPr lang="fr-FR"/>
              <a:t>2. Schéma électrique en petit signal alternatif.</a:t>
            </a:r>
          </a:p>
          <a:p>
            <a:pPr eaLnBrk="1" hangingPunct="1">
              <a:spcBef>
                <a:spcPct val="50000"/>
              </a:spcBef>
              <a:buFontTx/>
              <a:buChar char="•"/>
            </a:pPr>
            <a:r>
              <a:rPr lang="fr-FR"/>
              <a:t>Modèle valable en petit signal. Schéma composé d</a:t>
            </a:r>
            <a:r>
              <a:rPr lang="ja-JP" altLang="fr-FR"/>
              <a:t>’</a:t>
            </a:r>
            <a:r>
              <a:rPr lang="fr-FR"/>
              <a:t>éléments linéaires : résistances, capacités, inductances, sources.</a:t>
            </a:r>
          </a:p>
          <a:p>
            <a:pPr eaLnBrk="1" hangingPunct="1">
              <a:spcBef>
                <a:spcPct val="50000"/>
              </a:spcBef>
              <a:buFontTx/>
              <a:buChar char="•"/>
            </a:pPr>
            <a:r>
              <a:rPr lang="fr-FR"/>
              <a:t>Montage émetteur commun.</a:t>
            </a:r>
          </a:p>
          <a:p>
            <a:pPr eaLnBrk="1" hangingPunct="1">
              <a:spcBef>
                <a:spcPct val="50000"/>
              </a:spcBef>
              <a:buFontTx/>
              <a:buChar char="•"/>
            </a:pPr>
            <a:r>
              <a:rPr lang="fr-FR"/>
              <a:t>Point de polarisation de repos donné.</a:t>
            </a:r>
          </a:p>
          <a:p>
            <a:pPr eaLnBrk="1" hangingPunct="1">
              <a:spcBef>
                <a:spcPct val="50000"/>
              </a:spcBef>
              <a:buFontTx/>
              <a:buChar char="•"/>
            </a:pPr>
            <a:r>
              <a:rPr lang="fr-FR"/>
              <a:t>Variation des tensions et des courants faibles devant les polarisation absolues</a:t>
            </a:r>
          </a:p>
          <a:p>
            <a:pPr eaLnBrk="1" hangingPunct="1">
              <a:spcBef>
                <a:spcPct val="50000"/>
              </a:spcBef>
              <a:buFontTx/>
              <a:buChar char="•"/>
            </a:pPr>
            <a:r>
              <a:rPr lang="fr-FR"/>
              <a:t>Obtention des éléments par dérivation autour du point de polarisation du comportement en grand signal.</a:t>
            </a:r>
          </a:p>
          <a:p>
            <a:pPr eaLnBrk="1" hangingPunct="1">
              <a:spcBef>
                <a:spcPct val="50000"/>
              </a:spcBef>
            </a:pPr>
            <a:endParaRPr lang="fr-FR"/>
          </a:p>
          <a:p>
            <a:pPr eaLnBrk="1" hangingPunct="1">
              <a:spcBef>
                <a:spcPct val="50000"/>
              </a:spcBef>
            </a:pPr>
            <a:endParaRPr lang="fr-FR"/>
          </a:p>
          <a:p>
            <a:pPr eaLnBrk="1" hangingPunct="1">
              <a:spcBef>
                <a:spcPct val="50000"/>
              </a:spcBef>
            </a:pPr>
            <a:endParaRPr lang="fr-FR"/>
          </a:p>
          <a:p>
            <a:pPr eaLnBrk="1" hangingPunct="1">
              <a:spcBef>
                <a:spcPct val="50000"/>
              </a:spcBef>
            </a:pPr>
            <a:r>
              <a:rPr lang="fr-FR"/>
              <a:t>a) Impédance d</a:t>
            </a:r>
            <a:r>
              <a:rPr lang="ja-JP" altLang="fr-FR"/>
              <a:t>’</a:t>
            </a:r>
            <a:r>
              <a:rPr lang="fr-FR"/>
              <a:t>entrée</a:t>
            </a:r>
          </a:p>
          <a:p>
            <a:pPr eaLnBrk="1" hangingPunct="1">
              <a:spcBef>
                <a:spcPct val="50000"/>
              </a:spcBef>
              <a:buFontTx/>
              <a:buChar char="•"/>
            </a:pPr>
            <a:r>
              <a:rPr lang="fr-FR"/>
              <a:t>Effet d</a:t>
            </a:r>
            <a:r>
              <a:rPr lang="ja-JP" altLang="fr-FR"/>
              <a:t>’</a:t>
            </a:r>
            <a:r>
              <a:rPr lang="fr-FR"/>
              <a:t>une tension alternative v</a:t>
            </a:r>
            <a:r>
              <a:rPr lang="fr-FR" baseline="-25000"/>
              <a:t>BE</a:t>
            </a:r>
            <a:r>
              <a:rPr lang="fr-FR"/>
              <a:t>.</a:t>
            </a:r>
          </a:p>
          <a:p>
            <a:pPr eaLnBrk="1" hangingPunct="1">
              <a:spcBef>
                <a:spcPct val="50000"/>
              </a:spcBef>
              <a:buFontTx/>
              <a:buChar char="•"/>
            </a:pPr>
            <a:r>
              <a:rPr lang="fr-FR"/>
              <a:t>Augmentation du courant d</a:t>
            </a:r>
            <a:r>
              <a:rPr lang="ja-JP" altLang="fr-FR"/>
              <a:t>’</a:t>
            </a:r>
            <a:r>
              <a:rPr lang="fr-FR"/>
              <a:t>émetteur I</a:t>
            </a:r>
            <a:r>
              <a:rPr lang="fr-FR" baseline="-25000"/>
              <a:t>E</a:t>
            </a:r>
            <a:r>
              <a:rPr lang="fr-FR"/>
              <a:t> et donc de I</a:t>
            </a:r>
            <a:r>
              <a:rPr lang="fr-FR" baseline="-25000"/>
              <a:t>B</a:t>
            </a:r>
            <a:r>
              <a:rPr lang="fr-FR"/>
              <a:t> = I</a:t>
            </a:r>
            <a:r>
              <a:rPr lang="fr-FR" baseline="-25000"/>
              <a:t>E</a:t>
            </a:r>
            <a:r>
              <a:rPr lang="fr-FR"/>
              <a:t>/(</a:t>
            </a:r>
            <a:r>
              <a:rPr lang="fr-FR">
                <a:sym typeface="Symbol" charset="0"/>
              </a:rPr>
              <a:t>+1).</a:t>
            </a:r>
          </a:p>
          <a:p>
            <a:pPr eaLnBrk="1" hangingPunct="1">
              <a:spcBef>
                <a:spcPct val="50000"/>
              </a:spcBef>
              <a:buFontTx/>
              <a:buChar char="•"/>
            </a:pPr>
            <a:endParaRPr lang="fr-FR">
              <a:sym typeface="Symbol" charset="0"/>
            </a:endParaRPr>
          </a:p>
          <a:p>
            <a:pPr eaLnBrk="1" hangingPunct="1">
              <a:spcBef>
                <a:spcPct val="50000"/>
              </a:spcBef>
              <a:buFontTx/>
              <a:buChar char="•"/>
            </a:pPr>
            <a:endParaRPr lang="fr-FR">
              <a:sym typeface="Symbol" charset="0"/>
            </a:endParaRPr>
          </a:p>
          <a:p>
            <a:pPr eaLnBrk="1" hangingPunct="1">
              <a:spcBef>
                <a:spcPct val="50000"/>
              </a:spcBef>
              <a:buFontTx/>
              <a:buChar char="•"/>
            </a:pPr>
            <a:r>
              <a:rPr lang="fr-FR">
                <a:sym typeface="Symbol" charset="0"/>
              </a:rPr>
              <a:t>Augmentation de la charge dans la base.</a:t>
            </a:r>
          </a:p>
          <a:p>
            <a:pPr lvl="1" eaLnBrk="1" hangingPunct="1">
              <a:spcBef>
                <a:spcPct val="50000"/>
              </a:spcBef>
            </a:pPr>
            <a:r>
              <a:rPr lang="fr-FR">
                <a:sym typeface="Symbol" charset="0"/>
              </a:rPr>
              <a:t>Capacité de diffusion :</a:t>
            </a:r>
          </a:p>
          <a:p>
            <a:pPr lvl="1" eaLnBrk="1" hangingPunct="1">
              <a:spcBef>
                <a:spcPct val="50000"/>
              </a:spcBef>
            </a:pPr>
            <a:endParaRPr lang="fr-FR">
              <a:sym typeface="Symbol" charset="0"/>
            </a:endParaRPr>
          </a:p>
          <a:p>
            <a:pPr lvl="1" eaLnBrk="1" hangingPunct="1">
              <a:spcBef>
                <a:spcPct val="50000"/>
              </a:spcBef>
            </a:pPr>
            <a:r>
              <a:rPr lang="fr-FR">
                <a:sym typeface="Symbol" charset="0"/>
              </a:rPr>
              <a:t>Capacité de transition (ZCE) :</a:t>
            </a:r>
          </a:p>
          <a:p>
            <a:pPr lvl="1" eaLnBrk="1" hangingPunct="1">
              <a:spcBef>
                <a:spcPct val="50000"/>
              </a:spcBef>
            </a:pPr>
            <a:endParaRPr lang="fr-FR">
              <a:sym typeface="Symbol" charset="0"/>
            </a:endParaRPr>
          </a:p>
          <a:p>
            <a:pPr lvl="1" eaLnBrk="1" hangingPunct="1">
              <a:spcBef>
                <a:spcPct val="50000"/>
              </a:spcBef>
            </a:pPr>
            <a:endParaRPr lang="fr-FR">
              <a:sym typeface="Symbol" charset="0"/>
            </a:endParaRPr>
          </a:p>
          <a:p>
            <a:pPr lvl="1" eaLnBrk="1" hangingPunct="1">
              <a:spcBef>
                <a:spcPct val="50000"/>
              </a:spcBef>
            </a:pPr>
            <a:endParaRPr lang="fr-FR">
              <a:sym typeface="Symbol" charset="0"/>
            </a:endParaRPr>
          </a:p>
          <a:p>
            <a:pPr lvl="1" eaLnBrk="1" hangingPunct="1">
              <a:spcBef>
                <a:spcPct val="50000"/>
              </a:spcBef>
            </a:pPr>
            <a:endParaRPr lang="fr-FR">
              <a:sym typeface="Symbol" charset="0"/>
            </a:endParaRPr>
          </a:p>
          <a:p>
            <a:pPr eaLnBrk="1" hangingPunct="1">
              <a:spcBef>
                <a:spcPct val="50000"/>
              </a:spcBef>
              <a:buFontTx/>
              <a:buChar char="•"/>
            </a:pPr>
            <a:r>
              <a:rPr lang="fr-FR">
                <a:sym typeface="Symbol" charset="0"/>
              </a:rPr>
              <a:t>r</a:t>
            </a:r>
            <a:r>
              <a:rPr lang="fr-FR" baseline="-25000">
                <a:sym typeface="Symbol" charset="0"/>
              </a:rPr>
              <a:t>BE</a:t>
            </a:r>
            <a:r>
              <a:rPr lang="fr-FR">
                <a:sym typeface="Symbol" charset="0"/>
              </a:rPr>
              <a:t> maximum si I</a:t>
            </a:r>
            <a:r>
              <a:rPr lang="fr-FR" baseline="-25000">
                <a:sym typeface="Symbol" charset="0"/>
              </a:rPr>
              <a:t>C</a:t>
            </a:r>
            <a:r>
              <a:rPr lang="fr-FR">
                <a:sym typeface="Symbol" charset="0"/>
              </a:rPr>
              <a:t> minimum.</a:t>
            </a:r>
          </a:p>
        </p:txBody>
      </p:sp>
      <p:graphicFrame>
        <p:nvGraphicFramePr>
          <p:cNvPr id="69634" name="Object 2"/>
          <p:cNvGraphicFramePr>
            <a:graphicFrameLocks noChangeAspect="1"/>
          </p:cNvGraphicFramePr>
          <p:nvPr/>
        </p:nvGraphicFramePr>
        <p:xfrm>
          <a:off x="1268413" y="3082925"/>
          <a:ext cx="1308100" cy="520700"/>
        </p:xfrm>
        <a:graphic>
          <a:graphicData uri="http://schemas.openxmlformats.org/presentationml/2006/ole">
            <mc:AlternateContent xmlns:mc="http://schemas.openxmlformats.org/markup-compatibility/2006">
              <mc:Choice xmlns:v="urn:schemas-microsoft-com:vml" Requires="v">
                <p:oleObj spid="_x0000_s69696" name="Équation" r:id="rId4" imgW="1308496" imgH="521097" progId="Equation.3">
                  <p:embed/>
                </p:oleObj>
              </mc:Choice>
              <mc:Fallback>
                <p:oleObj name="Équation" r:id="rId4" imgW="1308496" imgH="521097"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8413" y="3082925"/>
                        <a:ext cx="1308100" cy="520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9635" name="Object 3"/>
          <p:cNvGraphicFramePr>
            <a:graphicFrameLocks noChangeAspect="1"/>
          </p:cNvGraphicFramePr>
          <p:nvPr/>
        </p:nvGraphicFramePr>
        <p:xfrm>
          <a:off x="3541713" y="3006725"/>
          <a:ext cx="939800" cy="927100"/>
        </p:xfrm>
        <a:graphic>
          <a:graphicData uri="http://schemas.openxmlformats.org/presentationml/2006/ole">
            <mc:AlternateContent xmlns:mc="http://schemas.openxmlformats.org/markup-compatibility/2006">
              <mc:Choice xmlns:v="urn:schemas-microsoft-com:vml" Requires="v">
                <p:oleObj spid="_x0000_s69697" name="Équation" r:id="rId6" imgW="940197" imgH="927497" progId="Equation.3">
                  <p:embed/>
                </p:oleObj>
              </mc:Choice>
              <mc:Fallback>
                <p:oleObj name="Équation" r:id="rId6" imgW="940197" imgH="927497"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41713" y="3006725"/>
                        <a:ext cx="939800" cy="927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9636" name="Object 4"/>
          <p:cNvGraphicFramePr>
            <a:graphicFrameLocks noChangeAspect="1"/>
          </p:cNvGraphicFramePr>
          <p:nvPr/>
        </p:nvGraphicFramePr>
        <p:xfrm>
          <a:off x="2349500" y="4914900"/>
          <a:ext cx="2171700" cy="495300"/>
        </p:xfrm>
        <a:graphic>
          <a:graphicData uri="http://schemas.openxmlformats.org/presentationml/2006/ole">
            <mc:AlternateContent xmlns:mc="http://schemas.openxmlformats.org/markup-compatibility/2006">
              <mc:Choice xmlns:v="urn:schemas-microsoft-com:vml" Requires="v">
                <p:oleObj spid="_x0000_s69698" name="Équation" r:id="rId8" imgW="2172096" imgH="495697" progId="Equation.3">
                  <p:embed/>
                </p:oleObj>
              </mc:Choice>
              <mc:Fallback>
                <p:oleObj name="Équation" r:id="rId8" imgW="2172096" imgH="495697"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49500" y="4914900"/>
                        <a:ext cx="2171700" cy="495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9637" name="Object 5"/>
          <p:cNvGraphicFramePr>
            <a:graphicFrameLocks noChangeAspect="1"/>
          </p:cNvGraphicFramePr>
          <p:nvPr/>
        </p:nvGraphicFramePr>
        <p:xfrm>
          <a:off x="3141663" y="5715000"/>
          <a:ext cx="2324100" cy="495300"/>
        </p:xfrm>
        <a:graphic>
          <a:graphicData uri="http://schemas.openxmlformats.org/presentationml/2006/ole">
            <mc:AlternateContent xmlns:mc="http://schemas.openxmlformats.org/markup-compatibility/2006">
              <mc:Choice xmlns:v="urn:schemas-microsoft-com:vml" Requires="v">
                <p:oleObj spid="_x0000_s69699" name="Équation" r:id="rId10" imgW="2324496" imgH="495697" progId="Equation.3">
                  <p:embed/>
                </p:oleObj>
              </mc:Choice>
              <mc:Fallback>
                <p:oleObj name="Équation" r:id="rId10" imgW="2324496" imgH="495697" progId="Equation.3">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41663" y="5715000"/>
                        <a:ext cx="2324100" cy="495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9638" name="Object 6"/>
          <p:cNvGraphicFramePr>
            <a:graphicFrameLocks noChangeAspect="1"/>
          </p:cNvGraphicFramePr>
          <p:nvPr/>
        </p:nvGraphicFramePr>
        <p:xfrm>
          <a:off x="1700213" y="6816725"/>
          <a:ext cx="939800" cy="495300"/>
        </p:xfrm>
        <a:graphic>
          <a:graphicData uri="http://schemas.openxmlformats.org/presentationml/2006/ole">
            <mc:AlternateContent xmlns:mc="http://schemas.openxmlformats.org/markup-compatibility/2006">
              <mc:Choice xmlns:v="urn:schemas-microsoft-com:vml" Requires="v">
                <p:oleObj spid="_x0000_s69700" name="Équation" r:id="rId12" imgW="939789" imgH="495482" progId="Equation.3">
                  <p:embed/>
                </p:oleObj>
              </mc:Choice>
              <mc:Fallback>
                <p:oleObj name="Équation" r:id="rId12" imgW="939789" imgH="495482" progId="Equation.3">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00213" y="6816725"/>
                        <a:ext cx="939800" cy="495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69641" name="Group 33"/>
          <p:cNvGrpSpPr>
            <a:grpSpLocks/>
          </p:cNvGrpSpPr>
          <p:nvPr/>
        </p:nvGrpSpPr>
        <p:grpSpPr bwMode="auto">
          <a:xfrm>
            <a:off x="1196975" y="7392988"/>
            <a:ext cx="2952750" cy="576262"/>
            <a:chOff x="754" y="4604"/>
            <a:chExt cx="1860" cy="363"/>
          </a:xfrm>
        </p:grpSpPr>
        <p:sp>
          <p:nvSpPr>
            <p:cNvPr id="69643" name="Line 10"/>
            <p:cNvSpPr>
              <a:spLocks noChangeShapeType="1"/>
            </p:cNvSpPr>
            <p:nvPr/>
          </p:nvSpPr>
          <p:spPr bwMode="auto">
            <a:xfrm>
              <a:off x="754" y="4604"/>
              <a:ext cx="1406"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69644" name="Line 11"/>
            <p:cNvSpPr>
              <a:spLocks noChangeShapeType="1"/>
            </p:cNvSpPr>
            <p:nvPr/>
          </p:nvSpPr>
          <p:spPr bwMode="auto">
            <a:xfrm>
              <a:off x="754" y="4967"/>
              <a:ext cx="1406"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grpSp>
          <p:nvGrpSpPr>
            <p:cNvPr id="69645" name="Group 17"/>
            <p:cNvGrpSpPr>
              <a:grpSpLocks/>
            </p:cNvGrpSpPr>
            <p:nvPr/>
          </p:nvGrpSpPr>
          <p:grpSpPr bwMode="auto">
            <a:xfrm>
              <a:off x="1026" y="4604"/>
              <a:ext cx="272" cy="363"/>
              <a:chOff x="1026" y="4604"/>
              <a:chExt cx="272" cy="363"/>
            </a:xfrm>
          </p:grpSpPr>
          <p:sp>
            <p:nvSpPr>
              <p:cNvPr id="69656" name="Line 13"/>
              <p:cNvSpPr>
                <a:spLocks noChangeShapeType="1"/>
              </p:cNvSpPr>
              <p:nvPr/>
            </p:nvSpPr>
            <p:spPr bwMode="auto">
              <a:xfrm>
                <a:off x="1162" y="4604"/>
                <a:ext cx="0" cy="136"/>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69657" name="Line 14"/>
              <p:cNvSpPr>
                <a:spLocks noChangeShapeType="1"/>
              </p:cNvSpPr>
              <p:nvPr/>
            </p:nvSpPr>
            <p:spPr bwMode="auto">
              <a:xfrm>
                <a:off x="1026" y="4740"/>
                <a:ext cx="27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69658" name="Line 15"/>
              <p:cNvSpPr>
                <a:spLocks noChangeShapeType="1"/>
              </p:cNvSpPr>
              <p:nvPr/>
            </p:nvSpPr>
            <p:spPr bwMode="auto">
              <a:xfrm>
                <a:off x="1026" y="4830"/>
                <a:ext cx="27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69659" name="Line 16"/>
              <p:cNvSpPr>
                <a:spLocks noChangeShapeType="1"/>
              </p:cNvSpPr>
              <p:nvPr/>
            </p:nvSpPr>
            <p:spPr bwMode="auto">
              <a:xfrm>
                <a:off x="1162" y="4831"/>
                <a:ext cx="0" cy="136"/>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grpSp>
        <p:grpSp>
          <p:nvGrpSpPr>
            <p:cNvPr id="69646" name="Group 18"/>
            <p:cNvGrpSpPr>
              <a:grpSpLocks/>
            </p:cNvGrpSpPr>
            <p:nvPr/>
          </p:nvGrpSpPr>
          <p:grpSpPr bwMode="auto">
            <a:xfrm>
              <a:off x="1570" y="4604"/>
              <a:ext cx="272" cy="363"/>
              <a:chOff x="1026" y="4604"/>
              <a:chExt cx="272" cy="363"/>
            </a:xfrm>
          </p:grpSpPr>
          <p:sp>
            <p:nvSpPr>
              <p:cNvPr id="69652" name="Line 19"/>
              <p:cNvSpPr>
                <a:spLocks noChangeShapeType="1"/>
              </p:cNvSpPr>
              <p:nvPr/>
            </p:nvSpPr>
            <p:spPr bwMode="auto">
              <a:xfrm>
                <a:off x="1162" y="4604"/>
                <a:ext cx="0" cy="136"/>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69653" name="Line 20"/>
              <p:cNvSpPr>
                <a:spLocks noChangeShapeType="1"/>
              </p:cNvSpPr>
              <p:nvPr/>
            </p:nvSpPr>
            <p:spPr bwMode="auto">
              <a:xfrm>
                <a:off x="1026" y="4740"/>
                <a:ext cx="27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69654" name="Line 21"/>
              <p:cNvSpPr>
                <a:spLocks noChangeShapeType="1"/>
              </p:cNvSpPr>
              <p:nvPr/>
            </p:nvSpPr>
            <p:spPr bwMode="auto">
              <a:xfrm>
                <a:off x="1026" y="4830"/>
                <a:ext cx="27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69655" name="Line 22"/>
              <p:cNvSpPr>
                <a:spLocks noChangeShapeType="1"/>
              </p:cNvSpPr>
              <p:nvPr/>
            </p:nvSpPr>
            <p:spPr bwMode="auto">
              <a:xfrm>
                <a:off x="1162" y="4831"/>
                <a:ext cx="0" cy="136"/>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grpSp>
        <p:sp>
          <p:nvSpPr>
            <p:cNvPr id="69647" name="Line 23"/>
            <p:cNvSpPr>
              <a:spLocks noChangeShapeType="1"/>
            </p:cNvSpPr>
            <p:nvPr/>
          </p:nvSpPr>
          <p:spPr bwMode="auto">
            <a:xfrm>
              <a:off x="2160" y="4604"/>
              <a:ext cx="0" cy="36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69648" name="Rectangle 24"/>
            <p:cNvSpPr>
              <a:spLocks noChangeArrowheads="1"/>
            </p:cNvSpPr>
            <p:nvPr/>
          </p:nvSpPr>
          <p:spPr bwMode="auto">
            <a:xfrm>
              <a:off x="2115" y="4649"/>
              <a:ext cx="90" cy="272"/>
            </a:xfrm>
            <a:prstGeom prst="rect">
              <a:avLst/>
            </a:prstGeom>
            <a:solidFill>
              <a:schemeClr val="bg1"/>
            </a:solidFill>
            <a:ln w="12700">
              <a:solidFill>
                <a:schemeClr val="tx1"/>
              </a:solidFill>
              <a:miter lim="800000"/>
              <a:headEnd/>
              <a:tailEnd/>
            </a:ln>
          </p:spPr>
          <p:txBody>
            <a:bodyPr wrap="none" anchor="ctr"/>
            <a:lstStyle/>
            <a:p>
              <a:endParaRPr lang="en-GB"/>
            </a:p>
          </p:txBody>
        </p:sp>
        <p:sp>
          <p:nvSpPr>
            <p:cNvPr id="69649" name="Text Box 25"/>
            <p:cNvSpPr txBox="1">
              <a:spLocks noChangeArrowheads="1"/>
            </p:cNvSpPr>
            <p:nvPr/>
          </p:nvSpPr>
          <p:spPr bwMode="auto">
            <a:xfrm>
              <a:off x="1298" y="4694"/>
              <a:ext cx="408"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fr-FR"/>
                <a:t>C</a:t>
              </a:r>
              <a:r>
                <a:rPr lang="fr-FR" baseline="-25000"/>
                <a:t>DE</a:t>
              </a:r>
            </a:p>
          </p:txBody>
        </p:sp>
        <p:sp>
          <p:nvSpPr>
            <p:cNvPr id="69650" name="Text Box 31"/>
            <p:cNvSpPr txBox="1">
              <a:spLocks noChangeArrowheads="1"/>
            </p:cNvSpPr>
            <p:nvPr/>
          </p:nvSpPr>
          <p:spPr bwMode="auto">
            <a:xfrm>
              <a:off x="1843" y="4694"/>
              <a:ext cx="408"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fr-FR"/>
                <a:t>C</a:t>
              </a:r>
              <a:r>
                <a:rPr lang="fr-FR" baseline="-25000"/>
                <a:t>JE</a:t>
              </a:r>
            </a:p>
          </p:txBody>
        </p:sp>
        <p:sp>
          <p:nvSpPr>
            <p:cNvPr id="69651" name="Text Box 32"/>
            <p:cNvSpPr txBox="1">
              <a:spLocks noChangeArrowheads="1"/>
            </p:cNvSpPr>
            <p:nvPr/>
          </p:nvSpPr>
          <p:spPr bwMode="auto">
            <a:xfrm>
              <a:off x="2206" y="4694"/>
              <a:ext cx="408"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fr-FR"/>
                <a:t>R</a:t>
              </a:r>
              <a:r>
                <a:rPr lang="fr-FR" baseline="-25000"/>
                <a:t>BE</a:t>
              </a:r>
            </a:p>
          </p:txBody>
        </p:sp>
      </p:grpSp>
      <p:pic>
        <p:nvPicPr>
          <p:cNvPr id="69642" name="Picture 36" descr="bip_cb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76700" y="6572250"/>
            <a:ext cx="2638425" cy="2266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Espace réservé du numéro de diapositive 3"/>
          <p:cNvSpPr>
            <a:spLocks noGrp="1"/>
          </p:cNvSpPr>
          <p:nvPr>
            <p:ph type="sldNum" sz="quarter" idx="12"/>
          </p:nvPr>
        </p:nvSpPr>
        <p:spPr/>
        <p:txBody>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fld id="{5B7586E7-35C4-974C-93CD-6437E579FB22}" type="slidenum">
              <a:rPr lang="fr-FR" b="0">
                <a:latin typeface="Arial" charset="0"/>
              </a:rPr>
              <a:pPr eaLnBrk="1" hangingPunct="1"/>
              <a:t>29</a:t>
            </a:fld>
            <a:endParaRPr lang="fr-FR" b="0">
              <a:latin typeface="Arial" charset="0"/>
            </a:endParaRPr>
          </a:p>
        </p:txBody>
      </p:sp>
      <p:sp>
        <p:nvSpPr>
          <p:cNvPr id="71686" name="Text Box 4"/>
          <p:cNvSpPr txBox="1">
            <a:spLocks noChangeArrowheads="1"/>
          </p:cNvSpPr>
          <p:nvPr/>
        </p:nvSpPr>
        <p:spPr bwMode="auto">
          <a:xfrm>
            <a:off x="549275" y="469900"/>
            <a:ext cx="5688013" cy="668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fr-FR"/>
              <a:t>b) Impédance de sortie</a:t>
            </a:r>
          </a:p>
          <a:p>
            <a:pPr eaLnBrk="1" hangingPunct="1">
              <a:spcBef>
                <a:spcPct val="50000"/>
              </a:spcBef>
              <a:buFontTx/>
              <a:buChar char="•"/>
            </a:pPr>
            <a:r>
              <a:rPr lang="fr-FR"/>
              <a:t>Source de courant : i</a:t>
            </a:r>
            <a:r>
              <a:rPr lang="fr-FR" baseline="-25000"/>
              <a:t>C</a:t>
            </a:r>
            <a:r>
              <a:rPr lang="fr-FR"/>
              <a:t>=g</a:t>
            </a:r>
            <a:r>
              <a:rPr lang="fr-FR" baseline="-25000"/>
              <a:t>m</a:t>
            </a:r>
            <a:r>
              <a:rPr lang="fr-FR"/>
              <a:t>v</a:t>
            </a:r>
            <a:r>
              <a:rPr lang="fr-FR" baseline="-25000"/>
              <a:t>BE</a:t>
            </a:r>
            <a:r>
              <a:rPr lang="fr-FR"/>
              <a:t>.</a:t>
            </a:r>
          </a:p>
          <a:p>
            <a:pPr eaLnBrk="1" hangingPunct="1">
              <a:spcBef>
                <a:spcPct val="50000"/>
              </a:spcBef>
            </a:pPr>
            <a:r>
              <a:rPr lang="fr-FR"/>
              <a:t>G</a:t>
            </a:r>
            <a:r>
              <a:rPr lang="fr-FR" baseline="-25000"/>
              <a:t>m</a:t>
            </a:r>
            <a:r>
              <a:rPr lang="fr-FR"/>
              <a:t> = transconductance ou conductance de transfert ou pente interne.</a:t>
            </a:r>
          </a:p>
          <a:p>
            <a:pPr eaLnBrk="1" hangingPunct="1">
              <a:spcBef>
                <a:spcPct val="50000"/>
              </a:spcBef>
              <a:buFontTx/>
              <a:buChar char="•"/>
            </a:pPr>
            <a:r>
              <a:rPr lang="fr-FR"/>
              <a:t>Admittance interne : conductance de sortie g</a:t>
            </a:r>
            <a:r>
              <a:rPr lang="fr-FR" baseline="-25000"/>
              <a:t>c</a:t>
            </a:r>
            <a:r>
              <a:rPr lang="fr-FR"/>
              <a:t>.</a:t>
            </a:r>
          </a:p>
          <a:p>
            <a:pPr eaLnBrk="1" hangingPunct="1">
              <a:spcBef>
                <a:spcPct val="50000"/>
              </a:spcBef>
            </a:pPr>
            <a:r>
              <a:rPr lang="fr-FR"/>
              <a:t>Origine : effet Early. Impossible à calculer avec notre modèle de façon simple.</a:t>
            </a:r>
          </a:p>
          <a:p>
            <a:pPr eaLnBrk="1" hangingPunct="1">
              <a:spcBef>
                <a:spcPct val="50000"/>
              </a:spcBef>
            </a:pPr>
            <a:endParaRPr lang="fr-FR"/>
          </a:p>
          <a:p>
            <a:pPr eaLnBrk="1" hangingPunct="1">
              <a:spcBef>
                <a:spcPct val="50000"/>
              </a:spcBef>
            </a:pPr>
            <a:endParaRPr lang="fr-FR"/>
          </a:p>
          <a:p>
            <a:pPr eaLnBrk="1" hangingPunct="1">
              <a:spcBef>
                <a:spcPct val="50000"/>
              </a:spcBef>
            </a:pPr>
            <a:endParaRPr lang="fr-FR"/>
          </a:p>
          <a:p>
            <a:pPr eaLnBrk="1" hangingPunct="1">
              <a:spcBef>
                <a:spcPct val="50000"/>
              </a:spcBef>
            </a:pPr>
            <a:r>
              <a:rPr lang="fr-FR"/>
              <a:t>c) Liaison entrée sortie.</a:t>
            </a:r>
          </a:p>
          <a:p>
            <a:pPr eaLnBrk="1" hangingPunct="1">
              <a:spcBef>
                <a:spcPct val="50000"/>
              </a:spcBef>
            </a:pPr>
            <a:endParaRPr lang="fr-FR"/>
          </a:p>
          <a:p>
            <a:pPr eaLnBrk="1" hangingPunct="1">
              <a:spcBef>
                <a:spcPct val="50000"/>
              </a:spcBef>
            </a:pPr>
            <a:endParaRPr lang="fr-FR"/>
          </a:p>
          <a:p>
            <a:pPr eaLnBrk="1" hangingPunct="1">
              <a:spcBef>
                <a:spcPct val="50000"/>
              </a:spcBef>
            </a:pPr>
            <a:r>
              <a:rPr lang="fr-FR"/>
              <a:t>d) Éléments d</a:t>
            </a:r>
            <a:r>
              <a:rPr lang="ja-JP" altLang="fr-FR"/>
              <a:t>’</a:t>
            </a:r>
            <a:r>
              <a:rPr lang="fr-FR"/>
              <a:t>accès</a:t>
            </a:r>
          </a:p>
          <a:p>
            <a:pPr eaLnBrk="1" hangingPunct="1">
              <a:spcBef>
                <a:spcPct val="50000"/>
              </a:spcBef>
            </a:pPr>
            <a:r>
              <a:rPr lang="fr-FR"/>
              <a:t>r</a:t>
            </a:r>
            <a:r>
              <a:rPr lang="fr-FR" baseline="-25000"/>
              <a:t>BB</a:t>
            </a:r>
            <a:r>
              <a:rPr lang="fr-FR"/>
              <a:t> : résistance d</a:t>
            </a:r>
            <a:r>
              <a:rPr lang="ja-JP" altLang="fr-FR"/>
              <a:t>’</a:t>
            </a:r>
            <a:r>
              <a:rPr lang="fr-FR"/>
              <a:t>accès de la base</a:t>
            </a:r>
          </a:p>
          <a:p>
            <a:pPr eaLnBrk="1" hangingPunct="1">
              <a:spcBef>
                <a:spcPct val="50000"/>
              </a:spcBef>
            </a:pPr>
            <a:r>
              <a:rPr lang="fr-FR"/>
              <a:t>r</a:t>
            </a:r>
            <a:r>
              <a:rPr lang="fr-FR" baseline="-25000"/>
              <a:t>C</a:t>
            </a:r>
            <a:r>
              <a:rPr lang="fr-FR"/>
              <a:t> : résistance série du collecteur : limitée par la semelle de collecteur.</a:t>
            </a:r>
          </a:p>
          <a:p>
            <a:pPr eaLnBrk="1" hangingPunct="1">
              <a:spcBef>
                <a:spcPct val="50000"/>
              </a:spcBef>
            </a:pPr>
            <a:endParaRPr lang="fr-FR"/>
          </a:p>
          <a:p>
            <a:pPr eaLnBrk="1" hangingPunct="1">
              <a:spcBef>
                <a:spcPct val="50000"/>
              </a:spcBef>
            </a:pPr>
            <a:endParaRPr lang="fr-FR"/>
          </a:p>
          <a:p>
            <a:pPr eaLnBrk="1" hangingPunct="1">
              <a:spcBef>
                <a:spcPct val="50000"/>
              </a:spcBef>
            </a:pPr>
            <a:endParaRPr lang="fr-FR"/>
          </a:p>
          <a:p>
            <a:pPr eaLnBrk="1" hangingPunct="1">
              <a:spcBef>
                <a:spcPct val="50000"/>
              </a:spcBef>
            </a:pPr>
            <a:endParaRPr lang="fr-FR"/>
          </a:p>
          <a:p>
            <a:pPr eaLnBrk="1" hangingPunct="1">
              <a:spcBef>
                <a:spcPct val="50000"/>
              </a:spcBef>
            </a:pPr>
            <a:r>
              <a:rPr lang="fr-FR"/>
              <a:t>e) Schéma équivalent final.</a:t>
            </a:r>
          </a:p>
        </p:txBody>
      </p:sp>
      <p:graphicFrame>
        <p:nvGraphicFramePr>
          <p:cNvPr id="71682" name="Object 2"/>
          <p:cNvGraphicFramePr>
            <a:graphicFrameLocks noChangeAspect="1"/>
          </p:cNvGraphicFramePr>
          <p:nvPr/>
        </p:nvGraphicFramePr>
        <p:xfrm>
          <a:off x="3429000" y="685800"/>
          <a:ext cx="1333500" cy="495300"/>
        </p:xfrm>
        <a:graphic>
          <a:graphicData uri="http://schemas.openxmlformats.org/presentationml/2006/ole">
            <mc:AlternateContent xmlns:mc="http://schemas.openxmlformats.org/markup-compatibility/2006">
              <mc:Choice xmlns:v="urn:schemas-microsoft-com:vml" Requires="v">
                <p:oleObj spid="_x0000_s71768" name="Équation" r:id="rId4" imgW="1333896" imgH="495697" progId="Equation.3">
                  <p:embed/>
                </p:oleObj>
              </mc:Choice>
              <mc:Fallback>
                <p:oleObj name="Équation" r:id="rId4" imgW="1333896" imgH="495697"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685800"/>
                        <a:ext cx="1333500" cy="495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683" name="Object 3"/>
          <p:cNvGraphicFramePr>
            <a:graphicFrameLocks noChangeAspect="1"/>
          </p:cNvGraphicFramePr>
          <p:nvPr/>
        </p:nvGraphicFramePr>
        <p:xfrm>
          <a:off x="4868863" y="1562100"/>
          <a:ext cx="838200" cy="495300"/>
        </p:xfrm>
        <a:graphic>
          <a:graphicData uri="http://schemas.openxmlformats.org/presentationml/2006/ole">
            <mc:AlternateContent xmlns:mc="http://schemas.openxmlformats.org/markup-compatibility/2006">
              <mc:Choice xmlns:v="urn:schemas-microsoft-com:vml" Requires="v">
                <p:oleObj spid="_x0000_s71769" name="Équation" r:id="rId6" imgW="838233" imgH="495482" progId="Equation.3">
                  <p:embed/>
                </p:oleObj>
              </mc:Choice>
              <mc:Fallback>
                <p:oleObj name="Équation" r:id="rId6" imgW="838233" imgH="495482"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68863" y="1562100"/>
                        <a:ext cx="838200" cy="495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684" name="Object 4"/>
          <p:cNvGraphicFramePr>
            <a:graphicFrameLocks noChangeAspect="1"/>
          </p:cNvGraphicFramePr>
          <p:nvPr/>
        </p:nvGraphicFramePr>
        <p:xfrm>
          <a:off x="1484313" y="3810000"/>
          <a:ext cx="939800" cy="495300"/>
        </p:xfrm>
        <a:graphic>
          <a:graphicData uri="http://schemas.openxmlformats.org/presentationml/2006/ole">
            <mc:AlternateContent xmlns:mc="http://schemas.openxmlformats.org/markup-compatibility/2006">
              <mc:Choice xmlns:v="urn:schemas-microsoft-com:vml" Requires="v">
                <p:oleObj spid="_x0000_s71770" name="Équation" r:id="rId8" imgW="939789" imgH="495482" progId="Equation.3">
                  <p:embed/>
                </p:oleObj>
              </mc:Choice>
              <mc:Fallback>
                <p:oleObj name="Équation" r:id="rId8" imgW="939789" imgH="495482"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84313" y="3810000"/>
                        <a:ext cx="939800" cy="495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71687" name="Group 49"/>
          <p:cNvGrpSpPr>
            <a:grpSpLocks/>
          </p:cNvGrpSpPr>
          <p:nvPr/>
        </p:nvGrpSpPr>
        <p:grpSpPr bwMode="auto">
          <a:xfrm>
            <a:off x="2133600" y="2622550"/>
            <a:ext cx="1584325" cy="576263"/>
            <a:chOff x="3113" y="1882"/>
            <a:chExt cx="998" cy="363"/>
          </a:xfrm>
        </p:grpSpPr>
        <p:sp>
          <p:nvSpPr>
            <p:cNvPr id="71736" name="Line 27"/>
            <p:cNvSpPr>
              <a:spLocks noChangeShapeType="1"/>
            </p:cNvSpPr>
            <p:nvPr/>
          </p:nvSpPr>
          <p:spPr bwMode="auto">
            <a:xfrm>
              <a:off x="3203" y="1882"/>
              <a:ext cx="907"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71737" name="Line 28"/>
            <p:cNvSpPr>
              <a:spLocks noChangeShapeType="1"/>
            </p:cNvSpPr>
            <p:nvPr/>
          </p:nvSpPr>
          <p:spPr bwMode="auto">
            <a:xfrm>
              <a:off x="3203" y="2245"/>
              <a:ext cx="907"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71738" name="Line 39"/>
            <p:cNvSpPr>
              <a:spLocks noChangeShapeType="1"/>
            </p:cNvSpPr>
            <p:nvPr/>
          </p:nvSpPr>
          <p:spPr bwMode="auto">
            <a:xfrm>
              <a:off x="3657" y="1882"/>
              <a:ext cx="0" cy="36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71739" name="Rectangle 40"/>
            <p:cNvSpPr>
              <a:spLocks noChangeArrowheads="1"/>
            </p:cNvSpPr>
            <p:nvPr/>
          </p:nvSpPr>
          <p:spPr bwMode="auto">
            <a:xfrm>
              <a:off x="3612" y="1927"/>
              <a:ext cx="90" cy="272"/>
            </a:xfrm>
            <a:prstGeom prst="rect">
              <a:avLst/>
            </a:prstGeom>
            <a:solidFill>
              <a:schemeClr val="bg1"/>
            </a:solidFill>
            <a:ln w="12700">
              <a:solidFill>
                <a:schemeClr val="tx1"/>
              </a:solidFill>
              <a:miter lim="800000"/>
              <a:headEnd/>
              <a:tailEnd/>
            </a:ln>
          </p:spPr>
          <p:txBody>
            <a:bodyPr wrap="none" anchor="ctr"/>
            <a:lstStyle/>
            <a:p>
              <a:endParaRPr lang="en-GB"/>
            </a:p>
          </p:txBody>
        </p:sp>
        <p:sp>
          <p:nvSpPr>
            <p:cNvPr id="71740" name="Text Box 42"/>
            <p:cNvSpPr txBox="1">
              <a:spLocks noChangeArrowheads="1"/>
            </p:cNvSpPr>
            <p:nvPr/>
          </p:nvSpPr>
          <p:spPr bwMode="auto">
            <a:xfrm>
              <a:off x="3249" y="1973"/>
              <a:ext cx="408"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fr-FR"/>
                <a:t>g</a:t>
              </a:r>
              <a:r>
                <a:rPr lang="fr-FR" baseline="-25000"/>
                <a:t>m</a:t>
              </a:r>
              <a:r>
                <a:rPr lang="fr-FR"/>
                <a:t>v</a:t>
              </a:r>
              <a:r>
                <a:rPr lang="fr-FR" baseline="-25000"/>
                <a:t>BE</a:t>
              </a:r>
            </a:p>
          </p:txBody>
        </p:sp>
        <p:sp>
          <p:nvSpPr>
            <p:cNvPr id="71741" name="Text Box 43"/>
            <p:cNvSpPr txBox="1">
              <a:spLocks noChangeArrowheads="1"/>
            </p:cNvSpPr>
            <p:nvPr/>
          </p:nvSpPr>
          <p:spPr bwMode="auto">
            <a:xfrm>
              <a:off x="3703" y="1972"/>
              <a:ext cx="408"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fr-FR"/>
                <a:t>g</a:t>
              </a:r>
              <a:r>
                <a:rPr lang="fr-FR" baseline="-25000"/>
                <a:t>d</a:t>
              </a:r>
            </a:p>
          </p:txBody>
        </p:sp>
        <p:grpSp>
          <p:nvGrpSpPr>
            <p:cNvPr id="71742" name="Group 48"/>
            <p:cNvGrpSpPr>
              <a:grpSpLocks/>
            </p:cNvGrpSpPr>
            <p:nvPr/>
          </p:nvGrpSpPr>
          <p:grpSpPr bwMode="auto">
            <a:xfrm>
              <a:off x="3113" y="1882"/>
              <a:ext cx="181" cy="363"/>
              <a:chOff x="1752" y="1882"/>
              <a:chExt cx="181" cy="363"/>
            </a:xfrm>
          </p:grpSpPr>
          <p:sp>
            <p:nvSpPr>
              <p:cNvPr id="71743" name="Line 44"/>
              <p:cNvSpPr>
                <a:spLocks noChangeShapeType="1"/>
              </p:cNvSpPr>
              <p:nvPr/>
            </p:nvSpPr>
            <p:spPr bwMode="auto">
              <a:xfrm>
                <a:off x="1842" y="1882"/>
                <a:ext cx="0" cy="36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71744" name="Oval 45"/>
              <p:cNvSpPr>
                <a:spLocks noChangeArrowheads="1"/>
              </p:cNvSpPr>
              <p:nvPr/>
            </p:nvSpPr>
            <p:spPr bwMode="auto">
              <a:xfrm>
                <a:off x="1752" y="1973"/>
                <a:ext cx="181" cy="181"/>
              </a:xfrm>
              <a:prstGeom prst="ellipse">
                <a:avLst/>
              </a:prstGeom>
              <a:solidFill>
                <a:schemeClr val="bg1"/>
              </a:solidFill>
              <a:ln w="12700">
                <a:solidFill>
                  <a:schemeClr val="tx1"/>
                </a:solidFill>
                <a:round/>
                <a:headEnd/>
                <a:tailEnd/>
              </a:ln>
            </p:spPr>
            <p:txBody>
              <a:bodyPr wrap="none" anchor="ctr"/>
              <a:lstStyle/>
              <a:p>
                <a:endParaRPr lang="en-GB"/>
              </a:p>
            </p:txBody>
          </p:sp>
          <p:sp>
            <p:nvSpPr>
              <p:cNvPr id="71745" name="Line 47"/>
              <p:cNvSpPr>
                <a:spLocks noChangeShapeType="1"/>
              </p:cNvSpPr>
              <p:nvPr/>
            </p:nvSpPr>
            <p:spPr bwMode="auto">
              <a:xfrm>
                <a:off x="1842" y="2018"/>
                <a:ext cx="0" cy="91"/>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grpSp>
      </p:grpSp>
      <p:grpSp>
        <p:nvGrpSpPr>
          <p:cNvPr id="71688" name="Group 82"/>
          <p:cNvGrpSpPr>
            <a:grpSpLocks/>
          </p:cNvGrpSpPr>
          <p:nvPr/>
        </p:nvGrpSpPr>
        <p:grpSpPr bwMode="auto">
          <a:xfrm>
            <a:off x="476250" y="7221538"/>
            <a:ext cx="6049963" cy="1008062"/>
            <a:chOff x="164" y="4785"/>
            <a:chExt cx="3811" cy="635"/>
          </a:xfrm>
        </p:grpSpPr>
        <p:sp>
          <p:nvSpPr>
            <p:cNvPr id="71690" name="Line 79"/>
            <p:cNvSpPr>
              <a:spLocks noChangeShapeType="1"/>
            </p:cNvSpPr>
            <p:nvPr/>
          </p:nvSpPr>
          <p:spPr bwMode="auto">
            <a:xfrm>
              <a:off x="436" y="5057"/>
              <a:ext cx="18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grpSp>
          <p:nvGrpSpPr>
            <p:cNvPr id="71691" name="Group 67"/>
            <p:cNvGrpSpPr>
              <a:grpSpLocks/>
            </p:cNvGrpSpPr>
            <p:nvPr/>
          </p:nvGrpSpPr>
          <p:grpSpPr bwMode="auto">
            <a:xfrm>
              <a:off x="800" y="5057"/>
              <a:ext cx="1860" cy="363"/>
              <a:chOff x="754" y="3288"/>
              <a:chExt cx="1860" cy="363"/>
            </a:xfrm>
          </p:grpSpPr>
          <p:sp>
            <p:nvSpPr>
              <p:cNvPr id="71719" name="Line 9"/>
              <p:cNvSpPr>
                <a:spLocks noChangeShapeType="1"/>
              </p:cNvSpPr>
              <p:nvPr/>
            </p:nvSpPr>
            <p:spPr bwMode="auto">
              <a:xfrm>
                <a:off x="754" y="3288"/>
                <a:ext cx="1406"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71720" name="Line 10"/>
              <p:cNvSpPr>
                <a:spLocks noChangeShapeType="1"/>
              </p:cNvSpPr>
              <p:nvPr/>
            </p:nvSpPr>
            <p:spPr bwMode="auto">
              <a:xfrm>
                <a:off x="754" y="3651"/>
                <a:ext cx="1406"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grpSp>
            <p:nvGrpSpPr>
              <p:cNvPr id="71721" name="Group 11"/>
              <p:cNvGrpSpPr>
                <a:grpSpLocks/>
              </p:cNvGrpSpPr>
              <p:nvPr/>
            </p:nvGrpSpPr>
            <p:grpSpPr bwMode="auto">
              <a:xfrm>
                <a:off x="1026" y="3288"/>
                <a:ext cx="272" cy="363"/>
                <a:chOff x="1026" y="4604"/>
                <a:chExt cx="272" cy="363"/>
              </a:xfrm>
            </p:grpSpPr>
            <p:sp>
              <p:nvSpPr>
                <p:cNvPr id="71732" name="Line 12"/>
                <p:cNvSpPr>
                  <a:spLocks noChangeShapeType="1"/>
                </p:cNvSpPr>
                <p:nvPr/>
              </p:nvSpPr>
              <p:spPr bwMode="auto">
                <a:xfrm>
                  <a:off x="1162" y="4604"/>
                  <a:ext cx="0" cy="136"/>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71733" name="Line 13"/>
                <p:cNvSpPr>
                  <a:spLocks noChangeShapeType="1"/>
                </p:cNvSpPr>
                <p:nvPr/>
              </p:nvSpPr>
              <p:spPr bwMode="auto">
                <a:xfrm>
                  <a:off x="1026" y="4740"/>
                  <a:ext cx="27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71734" name="Line 14"/>
                <p:cNvSpPr>
                  <a:spLocks noChangeShapeType="1"/>
                </p:cNvSpPr>
                <p:nvPr/>
              </p:nvSpPr>
              <p:spPr bwMode="auto">
                <a:xfrm>
                  <a:off x="1026" y="4830"/>
                  <a:ext cx="27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71735" name="Line 15"/>
                <p:cNvSpPr>
                  <a:spLocks noChangeShapeType="1"/>
                </p:cNvSpPr>
                <p:nvPr/>
              </p:nvSpPr>
              <p:spPr bwMode="auto">
                <a:xfrm>
                  <a:off x="1162" y="4831"/>
                  <a:ext cx="0" cy="136"/>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grpSp>
          <p:grpSp>
            <p:nvGrpSpPr>
              <p:cNvPr id="71722" name="Group 16"/>
              <p:cNvGrpSpPr>
                <a:grpSpLocks/>
              </p:cNvGrpSpPr>
              <p:nvPr/>
            </p:nvGrpSpPr>
            <p:grpSpPr bwMode="auto">
              <a:xfrm>
                <a:off x="1570" y="3288"/>
                <a:ext cx="272" cy="363"/>
                <a:chOff x="1026" y="4604"/>
                <a:chExt cx="272" cy="363"/>
              </a:xfrm>
            </p:grpSpPr>
            <p:sp>
              <p:nvSpPr>
                <p:cNvPr id="71728" name="Line 17"/>
                <p:cNvSpPr>
                  <a:spLocks noChangeShapeType="1"/>
                </p:cNvSpPr>
                <p:nvPr/>
              </p:nvSpPr>
              <p:spPr bwMode="auto">
                <a:xfrm>
                  <a:off x="1162" y="4604"/>
                  <a:ext cx="0" cy="136"/>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71729" name="Line 18"/>
                <p:cNvSpPr>
                  <a:spLocks noChangeShapeType="1"/>
                </p:cNvSpPr>
                <p:nvPr/>
              </p:nvSpPr>
              <p:spPr bwMode="auto">
                <a:xfrm>
                  <a:off x="1026" y="4740"/>
                  <a:ext cx="27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71730" name="Line 19"/>
                <p:cNvSpPr>
                  <a:spLocks noChangeShapeType="1"/>
                </p:cNvSpPr>
                <p:nvPr/>
              </p:nvSpPr>
              <p:spPr bwMode="auto">
                <a:xfrm>
                  <a:off x="1026" y="4830"/>
                  <a:ext cx="27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71731" name="Line 20"/>
                <p:cNvSpPr>
                  <a:spLocks noChangeShapeType="1"/>
                </p:cNvSpPr>
                <p:nvPr/>
              </p:nvSpPr>
              <p:spPr bwMode="auto">
                <a:xfrm>
                  <a:off x="1162" y="4831"/>
                  <a:ext cx="0" cy="136"/>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grpSp>
          <p:sp>
            <p:nvSpPr>
              <p:cNvPr id="71723" name="Line 21"/>
              <p:cNvSpPr>
                <a:spLocks noChangeShapeType="1"/>
              </p:cNvSpPr>
              <p:nvPr/>
            </p:nvSpPr>
            <p:spPr bwMode="auto">
              <a:xfrm>
                <a:off x="2160" y="3288"/>
                <a:ext cx="0" cy="36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71724" name="Rectangle 22"/>
              <p:cNvSpPr>
                <a:spLocks noChangeArrowheads="1"/>
              </p:cNvSpPr>
              <p:nvPr/>
            </p:nvSpPr>
            <p:spPr bwMode="auto">
              <a:xfrm>
                <a:off x="2115" y="3333"/>
                <a:ext cx="90" cy="272"/>
              </a:xfrm>
              <a:prstGeom prst="rect">
                <a:avLst/>
              </a:prstGeom>
              <a:solidFill>
                <a:schemeClr val="bg1"/>
              </a:solidFill>
              <a:ln w="12700">
                <a:solidFill>
                  <a:schemeClr val="tx1"/>
                </a:solidFill>
                <a:miter lim="800000"/>
                <a:headEnd/>
                <a:tailEnd/>
              </a:ln>
            </p:spPr>
            <p:txBody>
              <a:bodyPr wrap="none" anchor="ctr"/>
              <a:lstStyle/>
              <a:p>
                <a:endParaRPr lang="en-GB"/>
              </a:p>
            </p:txBody>
          </p:sp>
          <p:sp>
            <p:nvSpPr>
              <p:cNvPr id="71725" name="Text Box 23"/>
              <p:cNvSpPr txBox="1">
                <a:spLocks noChangeArrowheads="1"/>
              </p:cNvSpPr>
              <p:nvPr/>
            </p:nvSpPr>
            <p:spPr bwMode="auto">
              <a:xfrm>
                <a:off x="1298" y="3378"/>
                <a:ext cx="408"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fr-FR"/>
                  <a:t>C</a:t>
                </a:r>
                <a:r>
                  <a:rPr lang="fr-FR" baseline="-25000"/>
                  <a:t>DE</a:t>
                </a:r>
              </a:p>
            </p:txBody>
          </p:sp>
          <p:sp>
            <p:nvSpPr>
              <p:cNvPr id="71726" name="Text Box 24"/>
              <p:cNvSpPr txBox="1">
                <a:spLocks noChangeArrowheads="1"/>
              </p:cNvSpPr>
              <p:nvPr/>
            </p:nvSpPr>
            <p:spPr bwMode="auto">
              <a:xfrm>
                <a:off x="1843" y="3378"/>
                <a:ext cx="408"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fr-FR"/>
                  <a:t>C</a:t>
                </a:r>
                <a:r>
                  <a:rPr lang="fr-FR" baseline="-25000"/>
                  <a:t>JE</a:t>
                </a:r>
              </a:p>
            </p:txBody>
          </p:sp>
          <p:sp>
            <p:nvSpPr>
              <p:cNvPr id="71727" name="Text Box 25"/>
              <p:cNvSpPr txBox="1">
                <a:spLocks noChangeArrowheads="1"/>
              </p:cNvSpPr>
              <p:nvPr/>
            </p:nvSpPr>
            <p:spPr bwMode="auto">
              <a:xfrm>
                <a:off x="2206" y="3378"/>
                <a:ext cx="408"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fr-FR"/>
                  <a:t>R</a:t>
                </a:r>
                <a:r>
                  <a:rPr lang="fr-FR" baseline="-25000"/>
                  <a:t>BE</a:t>
                </a:r>
              </a:p>
            </p:txBody>
          </p:sp>
        </p:grpSp>
        <p:grpSp>
          <p:nvGrpSpPr>
            <p:cNvPr id="71692" name="Group 50"/>
            <p:cNvGrpSpPr>
              <a:grpSpLocks/>
            </p:cNvGrpSpPr>
            <p:nvPr/>
          </p:nvGrpSpPr>
          <p:grpSpPr bwMode="auto">
            <a:xfrm>
              <a:off x="2614" y="5057"/>
              <a:ext cx="998" cy="363"/>
              <a:chOff x="3113" y="1882"/>
              <a:chExt cx="998" cy="363"/>
            </a:xfrm>
          </p:grpSpPr>
          <p:sp>
            <p:nvSpPr>
              <p:cNvPr id="71709" name="Line 51"/>
              <p:cNvSpPr>
                <a:spLocks noChangeShapeType="1"/>
              </p:cNvSpPr>
              <p:nvPr/>
            </p:nvSpPr>
            <p:spPr bwMode="auto">
              <a:xfrm>
                <a:off x="3203" y="1882"/>
                <a:ext cx="907"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71710" name="Line 52"/>
              <p:cNvSpPr>
                <a:spLocks noChangeShapeType="1"/>
              </p:cNvSpPr>
              <p:nvPr/>
            </p:nvSpPr>
            <p:spPr bwMode="auto">
              <a:xfrm>
                <a:off x="3203" y="2245"/>
                <a:ext cx="907"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71711" name="Line 53"/>
              <p:cNvSpPr>
                <a:spLocks noChangeShapeType="1"/>
              </p:cNvSpPr>
              <p:nvPr/>
            </p:nvSpPr>
            <p:spPr bwMode="auto">
              <a:xfrm>
                <a:off x="3657" y="1882"/>
                <a:ext cx="0" cy="36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71712" name="Rectangle 54"/>
              <p:cNvSpPr>
                <a:spLocks noChangeArrowheads="1"/>
              </p:cNvSpPr>
              <p:nvPr/>
            </p:nvSpPr>
            <p:spPr bwMode="auto">
              <a:xfrm>
                <a:off x="3612" y="1927"/>
                <a:ext cx="90" cy="272"/>
              </a:xfrm>
              <a:prstGeom prst="rect">
                <a:avLst/>
              </a:prstGeom>
              <a:solidFill>
                <a:schemeClr val="bg1"/>
              </a:solidFill>
              <a:ln w="12700">
                <a:solidFill>
                  <a:schemeClr val="tx1"/>
                </a:solidFill>
                <a:miter lim="800000"/>
                <a:headEnd/>
                <a:tailEnd/>
              </a:ln>
            </p:spPr>
            <p:txBody>
              <a:bodyPr wrap="none" anchor="ctr"/>
              <a:lstStyle/>
              <a:p>
                <a:endParaRPr lang="en-GB"/>
              </a:p>
            </p:txBody>
          </p:sp>
          <p:sp>
            <p:nvSpPr>
              <p:cNvPr id="71713" name="Text Box 55"/>
              <p:cNvSpPr txBox="1">
                <a:spLocks noChangeArrowheads="1"/>
              </p:cNvSpPr>
              <p:nvPr/>
            </p:nvSpPr>
            <p:spPr bwMode="auto">
              <a:xfrm>
                <a:off x="3249" y="1973"/>
                <a:ext cx="408"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fr-FR"/>
                  <a:t>g</a:t>
                </a:r>
                <a:r>
                  <a:rPr lang="fr-FR" baseline="-25000"/>
                  <a:t>m</a:t>
                </a:r>
                <a:r>
                  <a:rPr lang="fr-FR"/>
                  <a:t>v</a:t>
                </a:r>
                <a:r>
                  <a:rPr lang="fr-FR" baseline="-25000"/>
                  <a:t>BE</a:t>
                </a:r>
              </a:p>
            </p:txBody>
          </p:sp>
          <p:sp>
            <p:nvSpPr>
              <p:cNvPr id="71714" name="Text Box 56"/>
              <p:cNvSpPr txBox="1">
                <a:spLocks noChangeArrowheads="1"/>
              </p:cNvSpPr>
              <p:nvPr/>
            </p:nvSpPr>
            <p:spPr bwMode="auto">
              <a:xfrm>
                <a:off x="3703" y="1972"/>
                <a:ext cx="408"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fr-FR"/>
                  <a:t>g</a:t>
                </a:r>
                <a:r>
                  <a:rPr lang="fr-FR" baseline="-25000"/>
                  <a:t>d</a:t>
                </a:r>
              </a:p>
            </p:txBody>
          </p:sp>
          <p:grpSp>
            <p:nvGrpSpPr>
              <p:cNvPr id="71715" name="Group 57"/>
              <p:cNvGrpSpPr>
                <a:grpSpLocks/>
              </p:cNvGrpSpPr>
              <p:nvPr/>
            </p:nvGrpSpPr>
            <p:grpSpPr bwMode="auto">
              <a:xfrm>
                <a:off x="3113" y="1882"/>
                <a:ext cx="181" cy="363"/>
                <a:chOff x="1752" y="1882"/>
                <a:chExt cx="181" cy="363"/>
              </a:xfrm>
            </p:grpSpPr>
            <p:sp>
              <p:nvSpPr>
                <p:cNvPr id="71716" name="Line 58"/>
                <p:cNvSpPr>
                  <a:spLocks noChangeShapeType="1"/>
                </p:cNvSpPr>
                <p:nvPr/>
              </p:nvSpPr>
              <p:spPr bwMode="auto">
                <a:xfrm>
                  <a:off x="1842" y="1882"/>
                  <a:ext cx="0" cy="36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71717" name="Oval 59"/>
                <p:cNvSpPr>
                  <a:spLocks noChangeArrowheads="1"/>
                </p:cNvSpPr>
                <p:nvPr/>
              </p:nvSpPr>
              <p:spPr bwMode="auto">
                <a:xfrm>
                  <a:off x="1752" y="1973"/>
                  <a:ext cx="181" cy="181"/>
                </a:xfrm>
                <a:prstGeom prst="ellipse">
                  <a:avLst/>
                </a:prstGeom>
                <a:solidFill>
                  <a:schemeClr val="bg1"/>
                </a:solidFill>
                <a:ln w="12700">
                  <a:solidFill>
                    <a:schemeClr val="tx1"/>
                  </a:solidFill>
                  <a:round/>
                  <a:headEnd/>
                  <a:tailEnd/>
                </a:ln>
              </p:spPr>
              <p:txBody>
                <a:bodyPr wrap="none" anchor="ctr"/>
                <a:lstStyle/>
                <a:p>
                  <a:endParaRPr lang="en-GB"/>
                </a:p>
              </p:txBody>
            </p:sp>
            <p:sp>
              <p:nvSpPr>
                <p:cNvPr id="71718" name="Line 60"/>
                <p:cNvSpPr>
                  <a:spLocks noChangeShapeType="1"/>
                </p:cNvSpPr>
                <p:nvPr/>
              </p:nvSpPr>
              <p:spPr bwMode="auto">
                <a:xfrm>
                  <a:off x="1842" y="2018"/>
                  <a:ext cx="0" cy="91"/>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grpSp>
        </p:grpSp>
        <p:sp>
          <p:nvSpPr>
            <p:cNvPr id="71693" name="Line 61"/>
            <p:cNvSpPr>
              <a:spLocks noChangeShapeType="1"/>
            </p:cNvSpPr>
            <p:nvPr/>
          </p:nvSpPr>
          <p:spPr bwMode="auto">
            <a:xfrm>
              <a:off x="436" y="5420"/>
              <a:ext cx="3176"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grpSp>
          <p:nvGrpSpPr>
            <p:cNvPr id="71694" name="Group 62"/>
            <p:cNvGrpSpPr>
              <a:grpSpLocks/>
            </p:cNvGrpSpPr>
            <p:nvPr/>
          </p:nvGrpSpPr>
          <p:grpSpPr bwMode="auto">
            <a:xfrm rot="5400000">
              <a:off x="2297" y="4875"/>
              <a:ext cx="272" cy="363"/>
              <a:chOff x="1026" y="4604"/>
              <a:chExt cx="272" cy="363"/>
            </a:xfrm>
          </p:grpSpPr>
          <p:sp>
            <p:nvSpPr>
              <p:cNvPr id="71705" name="Line 63"/>
              <p:cNvSpPr>
                <a:spLocks noChangeShapeType="1"/>
              </p:cNvSpPr>
              <p:nvPr/>
            </p:nvSpPr>
            <p:spPr bwMode="auto">
              <a:xfrm>
                <a:off x="1162" y="4604"/>
                <a:ext cx="0" cy="136"/>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71706" name="Line 64"/>
              <p:cNvSpPr>
                <a:spLocks noChangeShapeType="1"/>
              </p:cNvSpPr>
              <p:nvPr/>
            </p:nvSpPr>
            <p:spPr bwMode="auto">
              <a:xfrm>
                <a:off x="1026" y="4740"/>
                <a:ext cx="27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71707" name="Line 65"/>
              <p:cNvSpPr>
                <a:spLocks noChangeShapeType="1"/>
              </p:cNvSpPr>
              <p:nvPr/>
            </p:nvSpPr>
            <p:spPr bwMode="auto">
              <a:xfrm>
                <a:off x="1026" y="4830"/>
                <a:ext cx="27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71708" name="Line 66"/>
              <p:cNvSpPr>
                <a:spLocks noChangeShapeType="1"/>
              </p:cNvSpPr>
              <p:nvPr/>
            </p:nvSpPr>
            <p:spPr bwMode="auto">
              <a:xfrm>
                <a:off x="1162" y="4831"/>
                <a:ext cx="0" cy="136"/>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grpSp>
        <p:sp>
          <p:nvSpPr>
            <p:cNvPr id="71695" name="Line 68"/>
            <p:cNvSpPr>
              <a:spLocks noChangeShapeType="1"/>
            </p:cNvSpPr>
            <p:nvPr/>
          </p:nvSpPr>
          <p:spPr bwMode="auto">
            <a:xfrm flipH="1">
              <a:off x="2070" y="5057"/>
              <a:ext cx="27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71696" name="Line 69"/>
            <p:cNvSpPr>
              <a:spLocks noChangeShapeType="1"/>
            </p:cNvSpPr>
            <p:nvPr/>
          </p:nvSpPr>
          <p:spPr bwMode="auto">
            <a:xfrm>
              <a:off x="2569" y="5057"/>
              <a:ext cx="27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71697" name="Text Box 70"/>
            <p:cNvSpPr txBox="1">
              <a:spLocks noChangeArrowheads="1"/>
            </p:cNvSpPr>
            <p:nvPr/>
          </p:nvSpPr>
          <p:spPr bwMode="auto">
            <a:xfrm>
              <a:off x="2478" y="4785"/>
              <a:ext cx="363"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fr-FR"/>
                <a:t>C</a:t>
              </a:r>
              <a:r>
                <a:rPr lang="fr-FR" baseline="-25000"/>
                <a:t>JC</a:t>
              </a:r>
              <a:endParaRPr lang="fr-FR"/>
            </a:p>
          </p:txBody>
        </p:sp>
        <p:sp>
          <p:nvSpPr>
            <p:cNvPr id="71698" name="Line 72"/>
            <p:cNvSpPr>
              <a:spLocks noChangeShapeType="1"/>
            </p:cNvSpPr>
            <p:nvPr/>
          </p:nvSpPr>
          <p:spPr bwMode="auto">
            <a:xfrm flipV="1">
              <a:off x="935" y="5103"/>
              <a:ext cx="0" cy="272"/>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sp>
          <p:nvSpPr>
            <p:cNvPr id="71699" name="Text Box 73"/>
            <p:cNvSpPr txBox="1">
              <a:spLocks noChangeArrowheads="1"/>
            </p:cNvSpPr>
            <p:nvPr/>
          </p:nvSpPr>
          <p:spPr bwMode="auto">
            <a:xfrm>
              <a:off x="618" y="5149"/>
              <a:ext cx="363"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fr-FR"/>
                <a:t>V</a:t>
              </a:r>
              <a:r>
                <a:rPr lang="fr-FR" baseline="-25000"/>
                <a:t>BE</a:t>
              </a:r>
            </a:p>
          </p:txBody>
        </p:sp>
        <p:sp>
          <p:nvSpPr>
            <p:cNvPr id="71700" name="Line 74"/>
            <p:cNvSpPr>
              <a:spLocks noChangeShapeType="1"/>
            </p:cNvSpPr>
            <p:nvPr/>
          </p:nvSpPr>
          <p:spPr bwMode="auto">
            <a:xfrm flipV="1">
              <a:off x="3567" y="5103"/>
              <a:ext cx="0" cy="226"/>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sp>
          <p:nvSpPr>
            <p:cNvPr id="71701" name="Text Box 75"/>
            <p:cNvSpPr txBox="1">
              <a:spLocks noChangeArrowheads="1"/>
            </p:cNvSpPr>
            <p:nvPr/>
          </p:nvSpPr>
          <p:spPr bwMode="auto">
            <a:xfrm>
              <a:off x="3612" y="5103"/>
              <a:ext cx="363"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fr-FR"/>
                <a:t>V</a:t>
              </a:r>
              <a:r>
                <a:rPr lang="fr-FR" baseline="-25000"/>
                <a:t>CE</a:t>
              </a:r>
            </a:p>
          </p:txBody>
        </p:sp>
        <p:sp>
          <p:nvSpPr>
            <p:cNvPr id="71702" name="Rectangle 78"/>
            <p:cNvSpPr>
              <a:spLocks noChangeArrowheads="1"/>
            </p:cNvSpPr>
            <p:nvPr/>
          </p:nvSpPr>
          <p:spPr bwMode="auto">
            <a:xfrm rot="-5400000">
              <a:off x="663" y="4922"/>
              <a:ext cx="91" cy="272"/>
            </a:xfrm>
            <a:prstGeom prst="rect">
              <a:avLst/>
            </a:prstGeom>
            <a:solidFill>
              <a:schemeClr val="bg1"/>
            </a:solidFill>
            <a:ln w="12700">
              <a:solidFill>
                <a:schemeClr val="tx1"/>
              </a:solidFill>
              <a:miter lim="800000"/>
              <a:headEnd/>
              <a:tailEnd/>
            </a:ln>
          </p:spPr>
          <p:txBody>
            <a:bodyPr wrap="none" anchor="ctr"/>
            <a:lstStyle/>
            <a:p>
              <a:endParaRPr lang="en-GB"/>
            </a:p>
          </p:txBody>
        </p:sp>
        <p:sp>
          <p:nvSpPr>
            <p:cNvPr id="71703" name="Line 80"/>
            <p:cNvSpPr>
              <a:spLocks noChangeShapeType="1"/>
            </p:cNvSpPr>
            <p:nvPr/>
          </p:nvSpPr>
          <p:spPr bwMode="auto">
            <a:xfrm flipV="1">
              <a:off x="436" y="5103"/>
              <a:ext cx="0" cy="272"/>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sp>
          <p:nvSpPr>
            <p:cNvPr id="71704" name="Text Box 81"/>
            <p:cNvSpPr txBox="1">
              <a:spLocks noChangeArrowheads="1"/>
            </p:cNvSpPr>
            <p:nvPr/>
          </p:nvSpPr>
          <p:spPr bwMode="auto">
            <a:xfrm>
              <a:off x="164" y="5148"/>
              <a:ext cx="363"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fr-FR"/>
                <a:t>V</a:t>
              </a:r>
              <a:r>
                <a:rPr lang="fr-FR" baseline="-25000"/>
                <a:t>E</a:t>
              </a:r>
            </a:p>
          </p:txBody>
        </p:sp>
      </p:grpSp>
      <p:pic>
        <p:nvPicPr>
          <p:cNvPr id="71689" name="Picture 84" descr="bip_rbb"/>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44675" y="5438775"/>
            <a:ext cx="2692400" cy="119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Espace réservé du numéro de diapositive 3"/>
          <p:cNvSpPr>
            <a:spLocks noGrp="1"/>
          </p:cNvSpPr>
          <p:nvPr>
            <p:ph type="sldNum" sz="quarter" idx="12"/>
          </p:nvPr>
        </p:nvSpPr>
        <p:spPr/>
        <p:txBody>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fld id="{F3BE94A8-29ED-0C4B-A460-F5EB8E1C74CD}" type="slidenum">
              <a:rPr lang="fr-FR" b="0">
                <a:latin typeface="Arial" charset="0"/>
              </a:rPr>
              <a:pPr eaLnBrk="1" hangingPunct="1"/>
              <a:t>3</a:t>
            </a:fld>
            <a:endParaRPr lang="fr-FR" b="0">
              <a:latin typeface="Arial" charset="0"/>
            </a:endParaRPr>
          </a:p>
        </p:txBody>
      </p:sp>
      <p:sp>
        <p:nvSpPr>
          <p:cNvPr id="18435" name="Text Box 6"/>
          <p:cNvSpPr txBox="1">
            <a:spLocks noChangeArrowheads="1"/>
          </p:cNvSpPr>
          <p:nvPr/>
        </p:nvSpPr>
        <p:spPr bwMode="auto">
          <a:xfrm>
            <a:off x="404813" y="611188"/>
            <a:ext cx="6119812" cy="4452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174625" indent="-174625"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fr-FR"/>
              <a:t>6. Zones de charge d</a:t>
            </a:r>
            <a:r>
              <a:rPr lang="ja-JP" altLang="fr-FR"/>
              <a:t>’</a:t>
            </a:r>
            <a:r>
              <a:rPr lang="fr-FR"/>
              <a:t>espace et champ électrique (Transistor NPN)</a:t>
            </a:r>
          </a:p>
          <a:p>
            <a:pPr eaLnBrk="1" hangingPunct="1">
              <a:spcBef>
                <a:spcPct val="50000"/>
              </a:spcBef>
            </a:pPr>
            <a:r>
              <a:rPr lang="fr-FR"/>
              <a:t>Les ZCE sont d</a:t>
            </a:r>
            <a:r>
              <a:rPr lang="ja-JP" altLang="fr-FR"/>
              <a:t>’</a:t>
            </a:r>
            <a:r>
              <a:rPr lang="fr-FR"/>
              <a:t>extension faible devant l</a:t>
            </a:r>
            <a:r>
              <a:rPr lang="ja-JP" altLang="fr-FR"/>
              <a:t>’</a:t>
            </a:r>
            <a:r>
              <a:rPr lang="fr-FR"/>
              <a:t>épaisseur des couches </a:t>
            </a:r>
          </a:p>
          <a:p>
            <a:pPr eaLnBrk="1" hangingPunct="1"/>
            <a:endParaRPr lang="fr-FR"/>
          </a:p>
          <a:p>
            <a:pPr eaLnBrk="1" hangingPunct="1"/>
            <a:endParaRPr lang="fr-FR"/>
          </a:p>
          <a:p>
            <a:pPr eaLnBrk="1" hangingPunct="1"/>
            <a:endParaRPr lang="fr-FR"/>
          </a:p>
          <a:p>
            <a:pPr eaLnBrk="1" hangingPunct="1"/>
            <a:endParaRPr lang="fr-FR"/>
          </a:p>
          <a:p>
            <a:pPr eaLnBrk="1" hangingPunct="1"/>
            <a:endParaRPr lang="fr-FR"/>
          </a:p>
          <a:p>
            <a:pPr eaLnBrk="1" hangingPunct="1"/>
            <a:endParaRPr lang="fr-FR"/>
          </a:p>
          <a:p>
            <a:pPr eaLnBrk="1" hangingPunct="1"/>
            <a:endParaRPr lang="fr-FR"/>
          </a:p>
          <a:p>
            <a:pPr eaLnBrk="1" hangingPunct="1"/>
            <a:endParaRPr lang="fr-FR"/>
          </a:p>
          <a:p>
            <a:pPr eaLnBrk="1" hangingPunct="1"/>
            <a:endParaRPr lang="fr-FR"/>
          </a:p>
          <a:p>
            <a:pPr eaLnBrk="1" hangingPunct="1"/>
            <a:endParaRPr lang="fr-FR"/>
          </a:p>
          <a:p>
            <a:pPr eaLnBrk="1" hangingPunct="1"/>
            <a:endParaRPr lang="fr-FR"/>
          </a:p>
          <a:p>
            <a:pPr eaLnBrk="1" hangingPunct="1"/>
            <a:endParaRPr lang="fr-FR"/>
          </a:p>
          <a:p>
            <a:pPr eaLnBrk="1" hangingPunct="1"/>
            <a:endParaRPr lang="fr-FR"/>
          </a:p>
          <a:p>
            <a:pPr eaLnBrk="1" hangingPunct="1"/>
            <a:endParaRPr lang="fr-FR"/>
          </a:p>
          <a:p>
            <a:pPr eaLnBrk="1" hangingPunct="1"/>
            <a:endParaRPr lang="fr-FR"/>
          </a:p>
          <a:p>
            <a:pPr eaLnBrk="1" hangingPunct="1"/>
            <a:endParaRPr lang="fr-FR"/>
          </a:p>
          <a:p>
            <a:pPr eaLnBrk="1" hangingPunct="1"/>
            <a:r>
              <a:rPr lang="fr-FR"/>
              <a:t>7. Structure de bandes du transistor bipolaire en l</a:t>
            </a:r>
            <a:r>
              <a:rPr lang="ja-JP" altLang="fr-FR"/>
              <a:t>’</a:t>
            </a:r>
            <a:r>
              <a:rPr lang="fr-FR"/>
              <a:t>absence de polarisation.</a:t>
            </a:r>
          </a:p>
        </p:txBody>
      </p:sp>
      <p:grpSp>
        <p:nvGrpSpPr>
          <p:cNvPr id="18436" name="Group 27"/>
          <p:cNvGrpSpPr>
            <a:grpSpLocks/>
          </p:cNvGrpSpPr>
          <p:nvPr/>
        </p:nvGrpSpPr>
        <p:grpSpPr bwMode="auto">
          <a:xfrm>
            <a:off x="1196975" y="1908175"/>
            <a:ext cx="4465638" cy="1385888"/>
            <a:chOff x="799" y="3696"/>
            <a:chExt cx="2813" cy="873"/>
          </a:xfrm>
        </p:grpSpPr>
        <p:sp>
          <p:nvSpPr>
            <p:cNvPr id="18446" name="Rectangle 8"/>
            <p:cNvSpPr>
              <a:spLocks noChangeArrowheads="1"/>
            </p:cNvSpPr>
            <p:nvPr/>
          </p:nvSpPr>
          <p:spPr bwMode="auto">
            <a:xfrm>
              <a:off x="799" y="3696"/>
              <a:ext cx="2813" cy="636"/>
            </a:xfrm>
            <a:prstGeom prst="rect">
              <a:avLst/>
            </a:prstGeom>
            <a:solidFill>
              <a:schemeClr val="bg1"/>
            </a:solidFill>
            <a:ln w="9525">
              <a:solidFill>
                <a:schemeClr val="tx1"/>
              </a:solidFill>
              <a:miter lim="800000"/>
              <a:headEnd/>
              <a:tailEnd/>
            </a:ln>
          </p:spPr>
          <p:txBody>
            <a:bodyPr wrap="none" anchor="ctr"/>
            <a:lstStyle/>
            <a:p>
              <a:endParaRPr lang="en-GB"/>
            </a:p>
          </p:txBody>
        </p:sp>
        <p:sp>
          <p:nvSpPr>
            <p:cNvPr id="18447" name="Line 9"/>
            <p:cNvSpPr>
              <a:spLocks noChangeShapeType="1"/>
            </p:cNvSpPr>
            <p:nvPr/>
          </p:nvSpPr>
          <p:spPr bwMode="auto">
            <a:xfrm>
              <a:off x="1480" y="3696"/>
              <a:ext cx="0" cy="63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8448" name="Line 10"/>
            <p:cNvSpPr>
              <a:spLocks noChangeShapeType="1"/>
            </p:cNvSpPr>
            <p:nvPr/>
          </p:nvSpPr>
          <p:spPr bwMode="auto">
            <a:xfrm>
              <a:off x="1752" y="3696"/>
              <a:ext cx="0" cy="63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8449" name="Line 11"/>
            <p:cNvSpPr>
              <a:spLocks noChangeShapeType="1"/>
            </p:cNvSpPr>
            <p:nvPr/>
          </p:nvSpPr>
          <p:spPr bwMode="auto">
            <a:xfrm>
              <a:off x="2296" y="3696"/>
              <a:ext cx="0" cy="63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8450" name="Line 12"/>
            <p:cNvSpPr>
              <a:spLocks noChangeShapeType="1"/>
            </p:cNvSpPr>
            <p:nvPr/>
          </p:nvSpPr>
          <p:spPr bwMode="auto">
            <a:xfrm>
              <a:off x="3022" y="3696"/>
              <a:ext cx="0" cy="63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8451" name="Line 13"/>
            <p:cNvSpPr>
              <a:spLocks noChangeShapeType="1"/>
            </p:cNvSpPr>
            <p:nvPr/>
          </p:nvSpPr>
          <p:spPr bwMode="auto">
            <a:xfrm>
              <a:off x="1570" y="3696"/>
              <a:ext cx="0" cy="636"/>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8452" name="Line 14"/>
            <p:cNvSpPr>
              <a:spLocks noChangeShapeType="1"/>
            </p:cNvSpPr>
            <p:nvPr/>
          </p:nvSpPr>
          <p:spPr bwMode="auto">
            <a:xfrm>
              <a:off x="2432" y="3696"/>
              <a:ext cx="0" cy="636"/>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8453" name="Line 15"/>
            <p:cNvSpPr>
              <a:spLocks noChangeShapeType="1"/>
            </p:cNvSpPr>
            <p:nvPr/>
          </p:nvSpPr>
          <p:spPr bwMode="auto">
            <a:xfrm>
              <a:off x="1752" y="4241"/>
              <a:ext cx="544"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GB"/>
            </a:p>
          </p:txBody>
        </p:sp>
        <p:sp>
          <p:nvSpPr>
            <p:cNvPr id="18454" name="Text Box 16"/>
            <p:cNvSpPr txBox="1">
              <a:spLocks noChangeArrowheads="1"/>
            </p:cNvSpPr>
            <p:nvPr/>
          </p:nvSpPr>
          <p:spPr bwMode="auto">
            <a:xfrm>
              <a:off x="1888" y="4049"/>
              <a:ext cx="363"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fr-FR"/>
                <a:t>W</a:t>
              </a:r>
              <a:r>
                <a:rPr lang="fr-FR" baseline="-25000"/>
                <a:t>B</a:t>
              </a:r>
            </a:p>
          </p:txBody>
        </p:sp>
        <p:sp>
          <p:nvSpPr>
            <p:cNvPr id="18455" name="Text Box 17"/>
            <p:cNvSpPr txBox="1">
              <a:spLocks noChangeArrowheads="1"/>
            </p:cNvSpPr>
            <p:nvPr/>
          </p:nvSpPr>
          <p:spPr bwMode="auto">
            <a:xfrm>
              <a:off x="935" y="3777"/>
              <a:ext cx="2450"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tabLst>
                  <a:tab pos="1346200" algn="l"/>
                  <a:tab pos="3403600" algn="l"/>
                </a:tabLst>
                <a:defRPr sz="1400" b="1">
                  <a:solidFill>
                    <a:schemeClr val="tx1"/>
                  </a:solidFill>
                  <a:latin typeface="Comic Sans MS" charset="0"/>
                  <a:ea typeface="ＭＳ Ｐゴシック" charset="0"/>
                  <a:cs typeface="ＭＳ Ｐゴシック" charset="0"/>
                </a:defRPr>
              </a:lvl1pPr>
              <a:lvl2pPr marL="37931725" indent="-37474525" eaLnBrk="0" hangingPunct="0">
                <a:tabLst>
                  <a:tab pos="1346200" algn="l"/>
                  <a:tab pos="3403600" algn="l"/>
                </a:tabLst>
                <a:defRPr sz="1400" b="1">
                  <a:solidFill>
                    <a:schemeClr val="tx1"/>
                  </a:solidFill>
                  <a:latin typeface="Comic Sans MS" charset="0"/>
                  <a:ea typeface="ＭＳ Ｐゴシック" charset="0"/>
                </a:defRPr>
              </a:lvl2pPr>
              <a:lvl3pPr eaLnBrk="0" hangingPunct="0">
                <a:tabLst>
                  <a:tab pos="1346200" algn="l"/>
                  <a:tab pos="3403600" algn="l"/>
                </a:tabLst>
                <a:defRPr sz="1400" b="1">
                  <a:solidFill>
                    <a:schemeClr val="tx1"/>
                  </a:solidFill>
                  <a:latin typeface="Comic Sans MS" charset="0"/>
                  <a:ea typeface="ＭＳ Ｐゴシック" charset="0"/>
                </a:defRPr>
              </a:lvl3pPr>
              <a:lvl4pPr eaLnBrk="0" hangingPunct="0">
                <a:tabLst>
                  <a:tab pos="1346200" algn="l"/>
                  <a:tab pos="3403600" algn="l"/>
                </a:tabLst>
                <a:defRPr sz="1400" b="1">
                  <a:solidFill>
                    <a:schemeClr val="tx1"/>
                  </a:solidFill>
                  <a:latin typeface="Comic Sans MS" charset="0"/>
                  <a:ea typeface="ＭＳ Ｐゴシック" charset="0"/>
                </a:defRPr>
              </a:lvl4pPr>
              <a:lvl5pPr eaLnBrk="0" hangingPunct="0">
                <a:tabLst>
                  <a:tab pos="1346200" algn="l"/>
                  <a:tab pos="3403600" algn="l"/>
                </a:tabLst>
                <a:defRPr sz="1400" b="1">
                  <a:solidFill>
                    <a:schemeClr val="tx1"/>
                  </a:solidFill>
                  <a:latin typeface="Comic Sans MS" charset="0"/>
                  <a:ea typeface="ＭＳ Ｐゴシック" charset="0"/>
                </a:defRPr>
              </a:lvl5pPr>
              <a:lvl6pPr marL="457200" eaLnBrk="0" fontAlgn="base" hangingPunct="0">
                <a:spcBef>
                  <a:spcPct val="0"/>
                </a:spcBef>
                <a:spcAft>
                  <a:spcPct val="0"/>
                </a:spcAft>
                <a:tabLst>
                  <a:tab pos="1346200" algn="l"/>
                  <a:tab pos="3403600" algn="l"/>
                </a:tabLst>
                <a:defRPr sz="1400" b="1">
                  <a:solidFill>
                    <a:schemeClr val="tx1"/>
                  </a:solidFill>
                  <a:latin typeface="Comic Sans MS" charset="0"/>
                  <a:ea typeface="ＭＳ Ｐゴシック" charset="0"/>
                </a:defRPr>
              </a:lvl6pPr>
              <a:lvl7pPr marL="914400" eaLnBrk="0" fontAlgn="base" hangingPunct="0">
                <a:spcBef>
                  <a:spcPct val="0"/>
                </a:spcBef>
                <a:spcAft>
                  <a:spcPct val="0"/>
                </a:spcAft>
                <a:tabLst>
                  <a:tab pos="1346200" algn="l"/>
                  <a:tab pos="3403600" algn="l"/>
                </a:tabLst>
                <a:defRPr sz="1400" b="1">
                  <a:solidFill>
                    <a:schemeClr val="tx1"/>
                  </a:solidFill>
                  <a:latin typeface="Comic Sans MS" charset="0"/>
                  <a:ea typeface="ＭＳ Ｐゴシック" charset="0"/>
                </a:defRPr>
              </a:lvl7pPr>
              <a:lvl8pPr marL="1371600" eaLnBrk="0" fontAlgn="base" hangingPunct="0">
                <a:spcBef>
                  <a:spcPct val="0"/>
                </a:spcBef>
                <a:spcAft>
                  <a:spcPct val="0"/>
                </a:spcAft>
                <a:tabLst>
                  <a:tab pos="1346200" algn="l"/>
                  <a:tab pos="3403600" algn="l"/>
                </a:tabLst>
                <a:defRPr sz="1400" b="1">
                  <a:solidFill>
                    <a:schemeClr val="tx1"/>
                  </a:solidFill>
                  <a:latin typeface="Comic Sans MS" charset="0"/>
                  <a:ea typeface="ＭＳ Ｐゴシック" charset="0"/>
                </a:defRPr>
              </a:lvl8pPr>
              <a:lvl9pPr marL="1828800" eaLnBrk="0" fontAlgn="base" hangingPunct="0">
                <a:spcBef>
                  <a:spcPct val="0"/>
                </a:spcBef>
                <a:spcAft>
                  <a:spcPct val="0"/>
                </a:spcAft>
                <a:tabLst>
                  <a:tab pos="1346200" algn="l"/>
                  <a:tab pos="3403600" algn="l"/>
                </a:tabLst>
                <a:defRPr sz="1400" b="1">
                  <a:solidFill>
                    <a:schemeClr val="tx1"/>
                  </a:solidFill>
                  <a:latin typeface="Comic Sans MS" charset="0"/>
                  <a:ea typeface="ＭＳ Ｐゴシック" charset="0"/>
                </a:defRPr>
              </a:lvl9pPr>
            </a:lstStyle>
            <a:p>
              <a:pPr eaLnBrk="1" hangingPunct="1">
                <a:spcBef>
                  <a:spcPct val="50000"/>
                </a:spcBef>
              </a:pPr>
              <a:r>
                <a:rPr lang="fr-FR"/>
                <a:t>E	B	C</a:t>
              </a:r>
            </a:p>
          </p:txBody>
        </p:sp>
        <p:sp>
          <p:nvSpPr>
            <p:cNvPr id="18456" name="Text Box 18"/>
            <p:cNvSpPr txBox="1">
              <a:spLocks noChangeArrowheads="1"/>
            </p:cNvSpPr>
            <p:nvPr/>
          </p:nvSpPr>
          <p:spPr bwMode="auto">
            <a:xfrm>
              <a:off x="1434" y="4377"/>
              <a:ext cx="363"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fr-FR"/>
                <a:t>ZCE</a:t>
              </a:r>
            </a:p>
          </p:txBody>
        </p:sp>
        <p:sp>
          <p:nvSpPr>
            <p:cNvPr id="18457" name="Text Box 19"/>
            <p:cNvSpPr txBox="1">
              <a:spLocks noChangeArrowheads="1"/>
            </p:cNvSpPr>
            <p:nvPr/>
          </p:nvSpPr>
          <p:spPr bwMode="auto">
            <a:xfrm>
              <a:off x="2387" y="4377"/>
              <a:ext cx="363"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fr-FR"/>
                <a:t>ZCE</a:t>
              </a:r>
            </a:p>
          </p:txBody>
        </p:sp>
      </p:grpSp>
      <p:grpSp>
        <p:nvGrpSpPr>
          <p:cNvPr id="18437" name="Group 28"/>
          <p:cNvGrpSpPr>
            <a:grpSpLocks/>
          </p:cNvGrpSpPr>
          <p:nvPr/>
        </p:nvGrpSpPr>
        <p:grpSpPr bwMode="auto">
          <a:xfrm>
            <a:off x="1125538" y="3059113"/>
            <a:ext cx="4537075" cy="1008062"/>
            <a:chOff x="754" y="4468"/>
            <a:chExt cx="2858" cy="635"/>
          </a:xfrm>
        </p:grpSpPr>
        <p:sp>
          <p:nvSpPr>
            <p:cNvPr id="18439" name="Line 20"/>
            <p:cNvSpPr>
              <a:spLocks noChangeShapeType="1"/>
            </p:cNvSpPr>
            <p:nvPr/>
          </p:nvSpPr>
          <p:spPr bwMode="auto">
            <a:xfrm>
              <a:off x="754" y="4967"/>
              <a:ext cx="2858"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sp>
          <p:nvSpPr>
            <p:cNvPr id="18440" name="Line 21"/>
            <p:cNvSpPr>
              <a:spLocks noChangeShapeType="1"/>
            </p:cNvSpPr>
            <p:nvPr/>
          </p:nvSpPr>
          <p:spPr bwMode="auto">
            <a:xfrm flipV="1">
              <a:off x="754" y="4558"/>
              <a:ext cx="0" cy="544"/>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sp>
          <p:nvSpPr>
            <p:cNvPr id="18441" name="Line 22"/>
            <p:cNvSpPr>
              <a:spLocks noChangeShapeType="1"/>
            </p:cNvSpPr>
            <p:nvPr/>
          </p:nvSpPr>
          <p:spPr bwMode="auto">
            <a:xfrm flipH="1">
              <a:off x="1480" y="4740"/>
              <a:ext cx="90" cy="22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8442" name="Line 23"/>
            <p:cNvSpPr>
              <a:spLocks noChangeShapeType="1"/>
            </p:cNvSpPr>
            <p:nvPr/>
          </p:nvSpPr>
          <p:spPr bwMode="auto">
            <a:xfrm>
              <a:off x="1570" y="4740"/>
              <a:ext cx="182" cy="22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8443" name="Line 24"/>
            <p:cNvSpPr>
              <a:spLocks noChangeShapeType="1"/>
            </p:cNvSpPr>
            <p:nvPr/>
          </p:nvSpPr>
          <p:spPr bwMode="auto">
            <a:xfrm>
              <a:off x="2296" y="4967"/>
              <a:ext cx="136" cy="13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8444" name="Line 25"/>
            <p:cNvSpPr>
              <a:spLocks noChangeShapeType="1"/>
            </p:cNvSpPr>
            <p:nvPr/>
          </p:nvSpPr>
          <p:spPr bwMode="auto">
            <a:xfrm flipV="1">
              <a:off x="2432" y="4967"/>
              <a:ext cx="590" cy="13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8445" name="Text Box 26"/>
            <p:cNvSpPr txBox="1">
              <a:spLocks noChangeArrowheads="1"/>
            </p:cNvSpPr>
            <p:nvPr/>
          </p:nvSpPr>
          <p:spPr bwMode="auto">
            <a:xfrm>
              <a:off x="754" y="4468"/>
              <a:ext cx="226"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fr-FR"/>
                <a:t>F</a:t>
              </a:r>
            </a:p>
          </p:txBody>
        </p:sp>
      </p:grpSp>
      <p:pic>
        <p:nvPicPr>
          <p:cNvPr id="18438" name="Picture 30" descr="bip_bandes_normal_dire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9813" y="5791200"/>
            <a:ext cx="4621212" cy="2195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Espace réservé du numéro de diapositive 3"/>
          <p:cNvSpPr>
            <a:spLocks noGrp="1"/>
          </p:cNvSpPr>
          <p:nvPr>
            <p:ph type="sldNum" sz="quarter" idx="12"/>
          </p:nvPr>
        </p:nvSpPr>
        <p:spPr/>
        <p:txBody>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fld id="{64F04BD0-791B-B54A-986C-424C453549F5}" type="slidenum">
              <a:rPr lang="fr-FR" b="0">
                <a:latin typeface="Arial" charset="0"/>
              </a:rPr>
              <a:pPr eaLnBrk="1" hangingPunct="1"/>
              <a:t>30</a:t>
            </a:fld>
            <a:endParaRPr lang="fr-FR" b="0">
              <a:latin typeface="Arial" charset="0"/>
            </a:endParaRPr>
          </a:p>
        </p:txBody>
      </p:sp>
      <p:sp>
        <p:nvSpPr>
          <p:cNvPr id="73737" name="Text Box 2"/>
          <p:cNvSpPr txBox="1">
            <a:spLocks noChangeArrowheads="1"/>
          </p:cNvSpPr>
          <p:nvPr/>
        </p:nvSpPr>
        <p:spPr bwMode="auto">
          <a:xfrm>
            <a:off x="404813" y="611188"/>
            <a:ext cx="5976937" cy="647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marL="174625" indent="-174625"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fr-FR"/>
              <a:t>VIII. Analyse du schéma équivalent. Montée en fréquence.</a:t>
            </a:r>
          </a:p>
          <a:p>
            <a:pPr eaLnBrk="1" hangingPunct="1">
              <a:spcBef>
                <a:spcPct val="50000"/>
              </a:spcBef>
            </a:pPr>
            <a:r>
              <a:rPr lang="fr-FR"/>
              <a:t>1. Schéma simplifié idéal.</a:t>
            </a:r>
          </a:p>
          <a:p>
            <a:pPr eaLnBrk="1" hangingPunct="1">
              <a:spcBef>
                <a:spcPct val="50000"/>
              </a:spcBef>
            </a:pPr>
            <a:endParaRPr lang="fr-FR"/>
          </a:p>
          <a:p>
            <a:pPr eaLnBrk="1" hangingPunct="1">
              <a:spcBef>
                <a:spcPct val="50000"/>
              </a:spcBef>
            </a:pPr>
            <a:endParaRPr lang="fr-FR"/>
          </a:p>
          <a:p>
            <a:pPr eaLnBrk="1" hangingPunct="1">
              <a:spcBef>
                <a:spcPct val="50000"/>
              </a:spcBef>
            </a:pPr>
            <a:endParaRPr lang="fr-FR"/>
          </a:p>
          <a:p>
            <a:pPr eaLnBrk="1" hangingPunct="1">
              <a:spcBef>
                <a:spcPct val="50000"/>
              </a:spcBef>
            </a:pPr>
            <a:r>
              <a:rPr lang="fr-FR"/>
              <a:t>Gain en courant i</a:t>
            </a:r>
            <a:r>
              <a:rPr lang="fr-FR" baseline="-25000"/>
              <a:t>C</a:t>
            </a:r>
            <a:r>
              <a:rPr lang="fr-FR"/>
              <a:t>/i</a:t>
            </a:r>
            <a:r>
              <a:rPr lang="fr-FR" baseline="-25000"/>
              <a:t>B</a:t>
            </a:r>
            <a:r>
              <a:rPr lang="fr-FR"/>
              <a:t>:</a:t>
            </a:r>
          </a:p>
          <a:p>
            <a:pPr eaLnBrk="1" hangingPunct="1">
              <a:spcBef>
                <a:spcPct val="50000"/>
              </a:spcBef>
              <a:buFontTx/>
              <a:buChar char="•"/>
            </a:pPr>
            <a:r>
              <a:rPr lang="fr-FR"/>
              <a:t>En régime continu : c</a:t>
            </a:r>
            <a:r>
              <a:rPr lang="ja-JP" altLang="fr-FR"/>
              <a:t>’</a:t>
            </a:r>
            <a:r>
              <a:rPr lang="fr-FR"/>
              <a:t>est </a:t>
            </a:r>
            <a:r>
              <a:rPr lang="fr-FR">
                <a:sym typeface="Symbol" charset="0"/>
              </a:rPr>
              <a:t>.</a:t>
            </a:r>
          </a:p>
          <a:p>
            <a:pPr eaLnBrk="1" hangingPunct="1">
              <a:spcBef>
                <a:spcPct val="50000"/>
              </a:spcBef>
              <a:buFontTx/>
              <a:buChar char="•"/>
            </a:pPr>
            <a:r>
              <a:rPr lang="fr-FR">
                <a:sym typeface="Symbol" charset="0"/>
              </a:rPr>
              <a:t>En régime alternatif, il faut prendre en compte les phénomènes capacitifs.</a:t>
            </a:r>
          </a:p>
          <a:p>
            <a:pPr eaLnBrk="1" hangingPunct="1">
              <a:spcBef>
                <a:spcPct val="50000"/>
              </a:spcBef>
              <a:buFontTx/>
              <a:buChar char="•"/>
            </a:pPr>
            <a:endParaRPr lang="fr-FR">
              <a:sym typeface="Symbol" charset="0"/>
            </a:endParaRPr>
          </a:p>
          <a:p>
            <a:pPr eaLnBrk="1" hangingPunct="1">
              <a:spcBef>
                <a:spcPct val="50000"/>
              </a:spcBef>
              <a:buFontTx/>
              <a:buChar char="•"/>
            </a:pPr>
            <a:endParaRPr lang="fr-FR">
              <a:sym typeface="Symbol" charset="0"/>
            </a:endParaRPr>
          </a:p>
          <a:p>
            <a:pPr eaLnBrk="1" hangingPunct="1">
              <a:spcBef>
                <a:spcPct val="50000"/>
              </a:spcBef>
              <a:buFontTx/>
              <a:buChar char="•"/>
            </a:pPr>
            <a:endParaRPr lang="fr-FR"/>
          </a:p>
          <a:p>
            <a:pPr eaLnBrk="1" hangingPunct="1">
              <a:spcBef>
                <a:spcPct val="50000"/>
              </a:spcBef>
            </a:pPr>
            <a:r>
              <a:rPr lang="fr-FR"/>
              <a:t>Si on ne prend en compte que la capacité de diffusion</a:t>
            </a:r>
          </a:p>
          <a:p>
            <a:pPr eaLnBrk="1" hangingPunct="1">
              <a:spcBef>
                <a:spcPct val="50000"/>
              </a:spcBef>
            </a:pPr>
            <a:endParaRPr lang="fr-FR"/>
          </a:p>
          <a:p>
            <a:pPr eaLnBrk="1" hangingPunct="1">
              <a:spcBef>
                <a:spcPct val="50000"/>
              </a:spcBef>
            </a:pPr>
            <a:endParaRPr lang="fr-FR"/>
          </a:p>
          <a:p>
            <a:pPr eaLnBrk="1" hangingPunct="1">
              <a:spcBef>
                <a:spcPct val="50000"/>
              </a:spcBef>
            </a:pPr>
            <a:r>
              <a:rPr lang="fr-FR"/>
              <a:t>2. Schéma complet.</a:t>
            </a:r>
          </a:p>
          <a:p>
            <a:pPr eaLnBrk="1" hangingPunct="1">
              <a:spcBef>
                <a:spcPct val="50000"/>
              </a:spcBef>
            </a:pPr>
            <a:r>
              <a:rPr lang="fr-FR"/>
              <a:t>Facteur de mérite </a:t>
            </a:r>
            <a:r>
              <a:rPr lang="fr-FR">
                <a:sym typeface="Symbol" charset="0"/>
              </a:rPr>
              <a:t></a:t>
            </a:r>
            <a:r>
              <a:rPr lang="fr-FR" baseline="-25000">
                <a:sym typeface="Symbol" charset="0"/>
              </a:rPr>
              <a:t>T</a:t>
            </a:r>
            <a:r>
              <a:rPr lang="fr-FR"/>
              <a:t> = produit gain en tension bande passante </a:t>
            </a:r>
            <a:r>
              <a:rPr lang="fr-FR">
                <a:sym typeface="Symbol" charset="0"/>
              </a:rPr>
              <a:t></a:t>
            </a:r>
            <a:r>
              <a:rPr lang="fr-FR"/>
              <a:t> pulsation de coupure du gain en tension.</a:t>
            </a:r>
          </a:p>
          <a:p>
            <a:pPr eaLnBrk="1" hangingPunct="1">
              <a:spcBef>
                <a:spcPct val="50000"/>
              </a:spcBef>
            </a:pPr>
            <a:endParaRPr lang="fr-FR"/>
          </a:p>
          <a:p>
            <a:pPr eaLnBrk="1" hangingPunct="1">
              <a:spcBef>
                <a:spcPct val="50000"/>
              </a:spcBef>
            </a:pPr>
            <a:endParaRPr lang="fr-FR"/>
          </a:p>
          <a:p>
            <a:pPr eaLnBrk="1" hangingPunct="1">
              <a:spcBef>
                <a:spcPct val="50000"/>
              </a:spcBef>
            </a:pPr>
            <a:r>
              <a:rPr lang="fr-FR"/>
              <a:t>Fréquence maximum d</a:t>
            </a:r>
            <a:r>
              <a:rPr lang="ja-JP" altLang="fr-FR"/>
              <a:t>’</a:t>
            </a:r>
            <a:r>
              <a:rPr lang="fr-FR"/>
              <a:t>oscillation:</a:t>
            </a:r>
          </a:p>
        </p:txBody>
      </p:sp>
      <p:sp>
        <p:nvSpPr>
          <p:cNvPr id="73738" name="Line 34"/>
          <p:cNvSpPr>
            <a:spLocks noChangeShapeType="1"/>
          </p:cNvSpPr>
          <p:nvPr/>
        </p:nvSpPr>
        <p:spPr bwMode="auto">
          <a:xfrm>
            <a:off x="1670050" y="2019300"/>
            <a:ext cx="381635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grpSp>
        <p:nvGrpSpPr>
          <p:cNvPr id="73739" name="Group 51"/>
          <p:cNvGrpSpPr>
            <a:grpSpLocks/>
          </p:cNvGrpSpPr>
          <p:nvPr/>
        </p:nvGrpSpPr>
        <p:grpSpPr bwMode="auto">
          <a:xfrm>
            <a:off x="3886200" y="1447800"/>
            <a:ext cx="2160588" cy="576263"/>
            <a:chOff x="2750" y="1008"/>
            <a:chExt cx="1361" cy="363"/>
          </a:xfrm>
        </p:grpSpPr>
        <p:sp>
          <p:nvSpPr>
            <p:cNvPr id="73750" name="Line 24"/>
            <p:cNvSpPr>
              <a:spLocks noChangeShapeType="1"/>
            </p:cNvSpPr>
            <p:nvPr/>
          </p:nvSpPr>
          <p:spPr bwMode="auto">
            <a:xfrm>
              <a:off x="2840" y="1008"/>
              <a:ext cx="907"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73751" name="Text Box 28"/>
            <p:cNvSpPr txBox="1">
              <a:spLocks noChangeArrowheads="1"/>
            </p:cNvSpPr>
            <p:nvPr/>
          </p:nvSpPr>
          <p:spPr bwMode="auto">
            <a:xfrm>
              <a:off x="2886" y="1083"/>
              <a:ext cx="408"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fr-FR"/>
                <a:t>g</a:t>
              </a:r>
              <a:r>
                <a:rPr lang="fr-FR" baseline="-25000"/>
                <a:t>m</a:t>
              </a:r>
              <a:r>
                <a:rPr lang="fr-FR"/>
                <a:t>v</a:t>
              </a:r>
              <a:r>
                <a:rPr lang="fr-FR" baseline="-25000"/>
                <a:t>BE</a:t>
              </a:r>
            </a:p>
          </p:txBody>
        </p:sp>
        <p:grpSp>
          <p:nvGrpSpPr>
            <p:cNvPr id="73752" name="Group 30"/>
            <p:cNvGrpSpPr>
              <a:grpSpLocks/>
            </p:cNvGrpSpPr>
            <p:nvPr/>
          </p:nvGrpSpPr>
          <p:grpSpPr bwMode="auto">
            <a:xfrm>
              <a:off x="2750" y="1008"/>
              <a:ext cx="181" cy="363"/>
              <a:chOff x="1752" y="1882"/>
              <a:chExt cx="181" cy="363"/>
            </a:xfrm>
          </p:grpSpPr>
          <p:sp>
            <p:nvSpPr>
              <p:cNvPr id="73755" name="Line 31"/>
              <p:cNvSpPr>
                <a:spLocks noChangeShapeType="1"/>
              </p:cNvSpPr>
              <p:nvPr/>
            </p:nvSpPr>
            <p:spPr bwMode="auto">
              <a:xfrm>
                <a:off x="1842" y="1882"/>
                <a:ext cx="0" cy="36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73756" name="Oval 32"/>
              <p:cNvSpPr>
                <a:spLocks noChangeArrowheads="1"/>
              </p:cNvSpPr>
              <p:nvPr/>
            </p:nvSpPr>
            <p:spPr bwMode="auto">
              <a:xfrm>
                <a:off x="1752" y="1973"/>
                <a:ext cx="181" cy="181"/>
              </a:xfrm>
              <a:prstGeom prst="ellipse">
                <a:avLst/>
              </a:prstGeom>
              <a:solidFill>
                <a:schemeClr val="bg1"/>
              </a:solidFill>
              <a:ln w="12700">
                <a:solidFill>
                  <a:schemeClr val="tx1"/>
                </a:solidFill>
                <a:round/>
                <a:headEnd/>
                <a:tailEnd/>
              </a:ln>
            </p:spPr>
            <p:txBody>
              <a:bodyPr wrap="none" anchor="ctr"/>
              <a:lstStyle/>
              <a:p>
                <a:endParaRPr lang="en-GB"/>
              </a:p>
            </p:txBody>
          </p:sp>
          <p:sp>
            <p:nvSpPr>
              <p:cNvPr id="73757" name="Line 33"/>
              <p:cNvSpPr>
                <a:spLocks noChangeShapeType="1"/>
              </p:cNvSpPr>
              <p:nvPr/>
            </p:nvSpPr>
            <p:spPr bwMode="auto">
              <a:xfrm>
                <a:off x="1842" y="2018"/>
                <a:ext cx="0" cy="91"/>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grpSp>
        <p:sp>
          <p:nvSpPr>
            <p:cNvPr id="73753" name="Line 45"/>
            <p:cNvSpPr>
              <a:spLocks noChangeShapeType="1"/>
            </p:cNvSpPr>
            <p:nvPr/>
          </p:nvSpPr>
          <p:spPr bwMode="auto">
            <a:xfrm flipV="1">
              <a:off x="3703" y="1038"/>
              <a:ext cx="0" cy="226"/>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sp>
          <p:nvSpPr>
            <p:cNvPr id="73754" name="Text Box 46"/>
            <p:cNvSpPr txBox="1">
              <a:spLocks noChangeArrowheads="1"/>
            </p:cNvSpPr>
            <p:nvPr/>
          </p:nvSpPr>
          <p:spPr bwMode="auto">
            <a:xfrm>
              <a:off x="3748" y="1038"/>
              <a:ext cx="363"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fr-FR"/>
                <a:t>V</a:t>
              </a:r>
              <a:r>
                <a:rPr lang="fr-FR" baseline="-25000"/>
                <a:t>CE</a:t>
              </a:r>
            </a:p>
          </p:txBody>
        </p:sp>
      </p:grpSp>
      <p:grpSp>
        <p:nvGrpSpPr>
          <p:cNvPr id="73740" name="Group 59"/>
          <p:cNvGrpSpPr>
            <a:grpSpLocks/>
          </p:cNvGrpSpPr>
          <p:nvPr/>
        </p:nvGrpSpPr>
        <p:grpSpPr bwMode="auto">
          <a:xfrm>
            <a:off x="806450" y="1447800"/>
            <a:ext cx="2546350" cy="576263"/>
            <a:chOff x="508" y="1008"/>
            <a:chExt cx="1604" cy="363"/>
          </a:xfrm>
        </p:grpSpPr>
        <p:sp>
          <p:nvSpPr>
            <p:cNvPr id="73741" name="Line 6"/>
            <p:cNvSpPr>
              <a:spLocks noChangeShapeType="1"/>
            </p:cNvSpPr>
            <p:nvPr/>
          </p:nvSpPr>
          <p:spPr bwMode="auto">
            <a:xfrm>
              <a:off x="1048" y="1008"/>
              <a:ext cx="936"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grpSp>
          <p:nvGrpSpPr>
            <p:cNvPr id="73742" name="Group 13"/>
            <p:cNvGrpSpPr>
              <a:grpSpLocks/>
            </p:cNvGrpSpPr>
            <p:nvPr/>
          </p:nvGrpSpPr>
          <p:grpSpPr bwMode="auto">
            <a:xfrm>
              <a:off x="1840" y="1008"/>
              <a:ext cx="272" cy="363"/>
              <a:chOff x="1026" y="4604"/>
              <a:chExt cx="272" cy="363"/>
            </a:xfrm>
          </p:grpSpPr>
          <p:sp>
            <p:nvSpPr>
              <p:cNvPr id="73746" name="Line 14"/>
              <p:cNvSpPr>
                <a:spLocks noChangeShapeType="1"/>
              </p:cNvSpPr>
              <p:nvPr/>
            </p:nvSpPr>
            <p:spPr bwMode="auto">
              <a:xfrm>
                <a:off x="1162" y="4604"/>
                <a:ext cx="0" cy="136"/>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73747" name="Line 15"/>
              <p:cNvSpPr>
                <a:spLocks noChangeShapeType="1"/>
              </p:cNvSpPr>
              <p:nvPr/>
            </p:nvSpPr>
            <p:spPr bwMode="auto">
              <a:xfrm>
                <a:off x="1026" y="4740"/>
                <a:ext cx="27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73748" name="Line 16"/>
              <p:cNvSpPr>
                <a:spLocks noChangeShapeType="1"/>
              </p:cNvSpPr>
              <p:nvPr/>
            </p:nvSpPr>
            <p:spPr bwMode="auto">
              <a:xfrm>
                <a:off x="1026" y="4830"/>
                <a:ext cx="27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73749" name="Line 17"/>
              <p:cNvSpPr>
                <a:spLocks noChangeShapeType="1"/>
              </p:cNvSpPr>
              <p:nvPr/>
            </p:nvSpPr>
            <p:spPr bwMode="auto">
              <a:xfrm>
                <a:off x="1162" y="4831"/>
                <a:ext cx="0" cy="136"/>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grpSp>
        <p:sp>
          <p:nvSpPr>
            <p:cNvPr id="73743" name="Text Box 20"/>
            <p:cNvSpPr txBox="1">
              <a:spLocks noChangeArrowheads="1"/>
            </p:cNvSpPr>
            <p:nvPr/>
          </p:nvSpPr>
          <p:spPr bwMode="auto">
            <a:xfrm>
              <a:off x="1152" y="1082"/>
              <a:ext cx="704"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algn="r" eaLnBrk="1" hangingPunct="1">
                <a:spcBef>
                  <a:spcPct val="50000"/>
                </a:spcBef>
              </a:pPr>
              <a:r>
                <a:rPr lang="fr-FR"/>
                <a:t>C</a:t>
              </a:r>
              <a:r>
                <a:rPr lang="fr-FR" baseline="-25000"/>
                <a:t>DE</a:t>
              </a:r>
              <a:r>
                <a:rPr lang="fr-FR"/>
                <a:t> + C</a:t>
              </a:r>
              <a:r>
                <a:rPr lang="fr-FR" baseline="-25000"/>
                <a:t>JE</a:t>
              </a:r>
            </a:p>
          </p:txBody>
        </p:sp>
        <p:sp>
          <p:nvSpPr>
            <p:cNvPr id="73744" name="Line 43"/>
            <p:cNvSpPr>
              <a:spLocks noChangeShapeType="1"/>
            </p:cNvSpPr>
            <p:nvPr/>
          </p:nvSpPr>
          <p:spPr bwMode="auto">
            <a:xfrm flipV="1">
              <a:off x="1072" y="1038"/>
              <a:ext cx="0" cy="272"/>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sp>
          <p:nvSpPr>
            <p:cNvPr id="73745" name="Text Box 49"/>
            <p:cNvSpPr txBox="1">
              <a:spLocks noChangeArrowheads="1"/>
            </p:cNvSpPr>
            <p:nvPr/>
          </p:nvSpPr>
          <p:spPr bwMode="auto">
            <a:xfrm>
              <a:off x="508" y="1083"/>
              <a:ext cx="660"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fr-FR"/>
                <a:t>V</a:t>
              </a:r>
              <a:r>
                <a:rPr lang="fr-FR" baseline="-25000"/>
                <a:t>E</a:t>
              </a:r>
              <a:r>
                <a:rPr lang="fr-FR"/>
                <a:t> = V</a:t>
              </a:r>
              <a:r>
                <a:rPr lang="fr-FR" baseline="-25000"/>
                <a:t>BE</a:t>
              </a:r>
            </a:p>
          </p:txBody>
        </p:sp>
      </p:grpSp>
      <p:graphicFrame>
        <p:nvGraphicFramePr>
          <p:cNvPr id="73730" name="Object 2"/>
          <p:cNvGraphicFramePr>
            <a:graphicFrameLocks noChangeAspect="1"/>
          </p:cNvGraphicFramePr>
          <p:nvPr/>
        </p:nvGraphicFramePr>
        <p:xfrm>
          <a:off x="1679575" y="3505200"/>
          <a:ext cx="1019175" cy="258763"/>
        </p:xfrm>
        <a:graphic>
          <a:graphicData uri="http://schemas.openxmlformats.org/presentationml/2006/ole">
            <mc:AlternateContent xmlns:mc="http://schemas.openxmlformats.org/markup-compatibility/2006">
              <mc:Choice xmlns:v="urn:schemas-microsoft-com:vml" Requires="v">
                <p:oleObj spid="_x0000_s73801" name="Équation" r:id="rId4" imgW="850928" imgH="216203" progId="Equation.3">
                  <p:embed/>
                </p:oleObj>
              </mc:Choice>
              <mc:Fallback>
                <p:oleObj name="Équation" r:id="rId4" imgW="850928" imgH="216203"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9575" y="3505200"/>
                        <a:ext cx="1019175" cy="2587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3731" name="Object 3"/>
          <p:cNvGraphicFramePr>
            <a:graphicFrameLocks noChangeAspect="1"/>
          </p:cNvGraphicFramePr>
          <p:nvPr/>
        </p:nvGraphicFramePr>
        <p:xfrm>
          <a:off x="2949575" y="3505200"/>
          <a:ext cx="857250" cy="260350"/>
        </p:xfrm>
        <a:graphic>
          <a:graphicData uri="http://schemas.openxmlformats.org/presentationml/2006/ole">
            <mc:AlternateContent xmlns:mc="http://schemas.openxmlformats.org/markup-compatibility/2006">
              <mc:Choice xmlns:v="urn:schemas-microsoft-com:vml" Requires="v">
                <p:oleObj spid="_x0000_s73802" name="Équation" r:id="rId6" imgW="711288" imgH="216203" progId="Equation.3">
                  <p:embed/>
                </p:oleObj>
              </mc:Choice>
              <mc:Fallback>
                <p:oleObj name="Équation" r:id="rId6" imgW="711288" imgH="216203"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49575" y="3505200"/>
                        <a:ext cx="857250" cy="2603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3732" name="Object 4"/>
          <p:cNvGraphicFramePr>
            <a:graphicFrameLocks noChangeAspect="1"/>
          </p:cNvGraphicFramePr>
          <p:nvPr/>
        </p:nvGraphicFramePr>
        <p:xfrm>
          <a:off x="1676400" y="3903663"/>
          <a:ext cx="2760663" cy="273050"/>
        </p:xfrm>
        <a:graphic>
          <a:graphicData uri="http://schemas.openxmlformats.org/presentationml/2006/ole">
            <mc:AlternateContent xmlns:mc="http://schemas.openxmlformats.org/markup-compatibility/2006">
              <mc:Choice xmlns:v="urn:schemas-microsoft-com:vml" Requires="v">
                <p:oleObj spid="_x0000_s73803" name="Équation" r:id="rId8" imgW="2324496" imgH="228997" progId="Equation.3">
                  <p:embed/>
                </p:oleObj>
              </mc:Choice>
              <mc:Fallback>
                <p:oleObj name="Équation" r:id="rId8" imgW="2324496" imgH="228997"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76400" y="3903663"/>
                        <a:ext cx="2760663" cy="2730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3733" name="Object 5"/>
          <p:cNvGraphicFramePr>
            <a:graphicFrameLocks noChangeAspect="1"/>
          </p:cNvGraphicFramePr>
          <p:nvPr/>
        </p:nvGraphicFramePr>
        <p:xfrm>
          <a:off x="1676400" y="4876800"/>
          <a:ext cx="1962150" cy="273050"/>
        </p:xfrm>
        <a:graphic>
          <a:graphicData uri="http://schemas.openxmlformats.org/presentationml/2006/ole">
            <mc:AlternateContent xmlns:mc="http://schemas.openxmlformats.org/markup-compatibility/2006">
              <mc:Choice xmlns:v="urn:schemas-microsoft-com:vml" Requires="v">
                <p:oleObj spid="_x0000_s73804" name="Équation" r:id="rId10" imgW="1651396" imgH="228997" progId="Equation.3">
                  <p:embed/>
                </p:oleObj>
              </mc:Choice>
              <mc:Fallback>
                <p:oleObj name="Équation" r:id="rId10" imgW="1651396" imgH="228997" progId="Equation.3">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76400" y="4876800"/>
                        <a:ext cx="1962150" cy="2730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3734" name="Object 6"/>
          <p:cNvGraphicFramePr>
            <a:graphicFrameLocks noChangeAspect="1"/>
          </p:cNvGraphicFramePr>
          <p:nvPr/>
        </p:nvGraphicFramePr>
        <p:xfrm>
          <a:off x="2362200" y="6400800"/>
          <a:ext cx="1117600" cy="273050"/>
        </p:xfrm>
        <a:graphic>
          <a:graphicData uri="http://schemas.openxmlformats.org/presentationml/2006/ole">
            <mc:AlternateContent xmlns:mc="http://schemas.openxmlformats.org/markup-compatibility/2006">
              <mc:Choice xmlns:v="urn:schemas-microsoft-com:vml" Requires="v">
                <p:oleObj spid="_x0000_s73805" name="Équation" r:id="rId12" imgW="940197" imgH="228997" progId="Equation.3">
                  <p:embed/>
                </p:oleObj>
              </mc:Choice>
              <mc:Fallback>
                <p:oleObj name="Équation" r:id="rId12" imgW="940197" imgH="228997" progId="Equation.3">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62200" y="6400800"/>
                        <a:ext cx="1117600" cy="2730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3735" name="Object 7"/>
          <p:cNvGraphicFramePr>
            <a:graphicFrameLocks noChangeAspect="1"/>
          </p:cNvGraphicFramePr>
          <p:nvPr/>
        </p:nvGraphicFramePr>
        <p:xfrm>
          <a:off x="2324100" y="7543800"/>
          <a:ext cx="1206500" cy="482600"/>
        </p:xfrm>
        <a:graphic>
          <a:graphicData uri="http://schemas.openxmlformats.org/presentationml/2006/ole">
            <mc:AlternateContent xmlns:mc="http://schemas.openxmlformats.org/markup-compatibility/2006">
              <mc:Choice xmlns:v="urn:schemas-microsoft-com:vml" Requires="v">
                <p:oleObj spid="_x0000_s73806" name="Équation" r:id="rId14" imgW="1206897" imgH="482997" progId="Equation.3">
                  <p:embed/>
                </p:oleObj>
              </mc:Choice>
              <mc:Fallback>
                <p:oleObj name="Équation" r:id="rId14" imgW="1206897" imgH="482997" progId="Equation.3">
                  <p:embed/>
                  <p:pic>
                    <p:nvPicPr>
                      <p:cNvPr id="0"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324100" y="7543800"/>
                        <a:ext cx="1206500" cy="482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fld id="{ACCC8213-F767-524D-8729-045DC3114BD5}" type="slidenum">
              <a:rPr lang="fr-FR" b="0">
                <a:latin typeface="Arial" charset="0"/>
              </a:rPr>
              <a:pPr eaLnBrk="1" hangingPunct="1"/>
              <a:t>31</a:t>
            </a:fld>
            <a:endParaRPr lang="fr-FR" b="0">
              <a:latin typeface="Arial" charset="0"/>
            </a:endParaRPr>
          </a:p>
        </p:txBody>
      </p:sp>
      <p:sp>
        <p:nvSpPr>
          <p:cNvPr id="75779" name="Text Box 4"/>
          <p:cNvSpPr txBox="1">
            <a:spLocks noChangeArrowheads="1"/>
          </p:cNvSpPr>
          <p:nvPr/>
        </p:nvSpPr>
        <p:spPr bwMode="auto">
          <a:xfrm>
            <a:off x="304800" y="495300"/>
            <a:ext cx="6248400" cy="796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marL="174625" indent="-174625"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fr-FR">
                <a:sym typeface="Symbol" charset="0"/>
              </a:rPr>
              <a:t>3. Temps de transit</a:t>
            </a:r>
          </a:p>
          <a:p>
            <a:pPr eaLnBrk="1" hangingPunct="1">
              <a:spcBef>
                <a:spcPct val="50000"/>
              </a:spcBef>
              <a:buFontTx/>
              <a:buChar char="•"/>
            </a:pPr>
            <a:r>
              <a:rPr lang="fr-FR">
                <a:sym typeface="Symbol" charset="0"/>
              </a:rPr>
              <a:t>Les temps de transit déterminent la montée en fréquence des transistors bipolaires : </a:t>
            </a:r>
          </a:p>
          <a:p>
            <a:pPr eaLnBrk="1" hangingPunct="1">
              <a:spcBef>
                <a:spcPct val="50000"/>
              </a:spcBef>
              <a:buFontTx/>
              <a:buChar char="•"/>
            </a:pPr>
            <a:r>
              <a:rPr lang="fr-FR">
                <a:sym typeface="Symbol" charset="0"/>
              </a:rPr>
              <a:t>t</a:t>
            </a:r>
            <a:r>
              <a:rPr lang="fr-FR" baseline="-25000">
                <a:sym typeface="Symbol" charset="0"/>
              </a:rPr>
              <a:t>E</a:t>
            </a:r>
            <a:r>
              <a:rPr lang="fr-FR">
                <a:sym typeface="Symbol" charset="0"/>
              </a:rPr>
              <a:t>, t</a:t>
            </a:r>
            <a:r>
              <a:rPr lang="fr-FR" baseline="-25000">
                <a:sym typeface="Symbol" charset="0"/>
              </a:rPr>
              <a:t>B</a:t>
            </a:r>
            <a:r>
              <a:rPr lang="fr-FR">
                <a:sym typeface="Symbol" charset="0"/>
              </a:rPr>
              <a:t>, t</a:t>
            </a:r>
            <a:r>
              <a:rPr lang="fr-FR" baseline="-25000">
                <a:sym typeface="Symbol" charset="0"/>
              </a:rPr>
              <a:t>BC</a:t>
            </a:r>
            <a:r>
              <a:rPr lang="fr-FR">
                <a:sym typeface="Symbol" charset="0"/>
              </a:rPr>
              <a:t>, t</a:t>
            </a:r>
            <a:r>
              <a:rPr lang="fr-FR" baseline="-25000">
                <a:sym typeface="Symbol" charset="0"/>
              </a:rPr>
              <a:t>C</a:t>
            </a:r>
            <a:r>
              <a:rPr lang="fr-FR">
                <a:sym typeface="Symbol" charset="0"/>
              </a:rPr>
              <a:t>.</a:t>
            </a:r>
          </a:p>
          <a:p>
            <a:pPr eaLnBrk="1" hangingPunct="1">
              <a:spcBef>
                <a:spcPct val="50000"/>
              </a:spcBef>
              <a:buFontTx/>
              <a:buChar char="•"/>
            </a:pPr>
            <a:r>
              <a:rPr lang="fr-FR">
                <a:sym typeface="Symbol" charset="0"/>
              </a:rPr>
              <a:t>t</a:t>
            </a:r>
            <a:r>
              <a:rPr lang="fr-FR" baseline="-25000">
                <a:sym typeface="Symbol" charset="0"/>
              </a:rPr>
              <a:t>E</a:t>
            </a:r>
            <a:r>
              <a:rPr lang="fr-FR">
                <a:sym typeface="Symbol" charset="0"/>
              </a:rPr>
              <a:t> : temps de charge de la capa d</a:t>
            </a:r>
            <a:r>
              <a:rPr lang="ja-JP" altLang="fr-FR">
                <a:sym typeface="Symbol" charset="0"/>
              </a:rPr>
              <a:t>’</a:t>
            </a:r>
            <a:r>
              <a:rPr lang="fr-FR">
                <a:sym typeface="Symbol" charset="0"/>
              </a:rPr>
              <a:t>éntrée : R</a:t>
            </a:r>
            <a:r>
              <a:rPr lang="fr-FR" baseline="-25000">
                <a:sym typeface="Symbol" charset="0"/>
              </a:rPr>
              <a:t>E</a:t>
            </a:r>
            <a:r>
              <a:rPr lang="fr-FR">
                <a:sym typeface="Symbol" charset="0"/>
              </a:rPr>
              <a:t>C</a:t>
            </a:r>
            <a:r>
              <a:rPr lang="fr-FR" baseline="-25000">
                <a:sym typeface="Symbol" charset="0"/>
              </a:rPr>
              <a:t>E</a:t>
            </a:r>
            <a:r>
              <a:rPr lang="fr-FR">
                <a:sym typeface="Symbol" charset="0"/>
              </a:rPr>
              <a:t>.</a:t>
            </a:r>
          </a:p>
          <a:p>
            <a:pPr eaLnBrk="1" hangingPunct="1">
              <a:spcBef>
                <a:spcPct val="50000"/>
              </a:spcBef>
              <a:buFontTx/>
              <a:buChar char="•"/>
            </a:pPr>
            <a:r>
              <a:rPr lang="fr-FR">
                <a:sym typeface="Symbol" charset="0"/>
              </a:rPr>
              <a:t>t</a:t>
            </a:r>
            <a:r>
              <a:rPr lang="fr-FR" baseline="-25000">
                <a:sym typeface="Symbol" charset="0"/>
              </a:rPr>
              <a:t>B</a:t>
            </a:r>
            <a:r>
              <a:rPr lang="fr-FR">
                <a:sym typeface="Symbol" charset="0"/>
              </a:rPr>
              <a:t> : temps de transit à travers la base : W</a:t>
            </a:r>
            <a:r>
              <a:rPr lang="fr-FR" baseline="-25000">
                <a:sym typeface="Symbol" charset="0"/>
              </a:rPr>
              <a:t>B</a:t>
            </a:r>
            <a:r>
              <a:rPr lang="fr-FR">
                <a:sym typeface="Symbol" charset="0"/>
              </a:rPr>
              <a:t>/2D</a:t>
            </a:r>
            <a:r>
              <a:rPr lang="fr-FR" baseline="-25000">
                <a:sym typeface="Symbol" charset="0"/>
              </a:rPr>
              <a:t>nB</a:t>
            </a:r>
            <a:r>
              <a:rPr lang="fr-FR">
                <a:sym typeface="Symbol" charset="0"/>
              </a:rPr>
              <a:t>.</a:t>
            </a:r>
          </a:p>
          <a:p>
            <a:pPr eaLnBrk="1" hangingPunct="1">
              <a:spcBef>
                <a:spcPct val="50000"/>
              </a:spcBef>
              <a:buFontTx/>
              <a:buChar char="•"/>
            </a:pPr>
            <a:r>
              <a:rPr lang="fr-FR">
                <a:sym typeface="Symbol" charset="0"/>
              </a:rPr>
              <a:t>t</a:t>
            </a:r>
            <a:r>
              <a:rPr lang="fr-FR" baseline="-25000">
                <a:sym typeface="Symbol" charset="0"/>
              </a:rPr>
              <a:t>BC</a:t>
            </a:r>
            <a:r>
              <a:rPr lang="fr-FR">
                <a:sym typeface="Symbol" charset="0"/>
              </a:rPr>
              <a:t> : temps de transit à travers la ZCE base collecteur : W</a:t>
            </a:r>
            <a:r>
              <a:rPr lang="fr-FR" baseline="-25000">
                <a:sym typeface="Symbol" charset="0"/>
              </a:rPr>
              <a:t>ZCE</a:t>
            </a:r>
            <a:r>
              <a:rPr lang="fr-FR">
                <a:sym typeface="Symbol" charset="0"/>
              </a:rPr>
              <a:t>/v</a:t>
            </a:r>
            <a:r>
              <a:rPr lang="fr-FR" baseline="-25000">
                <a:sym typeface="Symbol" charset="0"/>
              </a:rPr>
              <a:t>s</a:t>
            </a:r>
            <a:r>
              <a:rPr lang="fr-FR">
                <a:sym typeface="Symbol" charset="0"/>
              </a:rPr>
              <a:t>.</a:t>
            </a:r>
          </a:p>
          <a:p>
            <a:pPr eaLnBrk="1" hangingPunct="1">
              <a:spcBef>
                <a:spcPct val="50000"/>
              </a:spcBef>
              <a:buFontTx/>
              <a:buChar char="•"/>
            </a:pPr>
            <a:r>
              <a:rPr lang="fr-FR">
                <a:sym typeface="Symbol" charset="0"/>
              </a:rPr>
              <a:t>t</a:t>
            </a:r>
            <a:r>
              <a:rPr lang="fr-FR" baseline="-25000">
                <a:sym typeface="Symbol" charset="0"/>
              </a:rPr>
              <a:t>C</a:t>
            </a:r>
            <a:r>
              <a:rPr lang="fr-FR">
                <a:sym typeface="Symbol" charset="0"/>
              </a:rPr>
              <a:t> : temps de charge de la capa base collecteur R</a:t>
            </a:r>
            <a:r>
              <a:rPr lang="fr-FR" baseline="-25000">
                <a:sym typeface="Symbol" charset="0"/>
              </a:rPr>
              <a:t>C</a:t>
            </a:r>
            <a:r>
              <a:rPr lang="fr-FR">
                <a:sym typeface="Symbol" charset="0"/>
              </a:rPr>
              <a:t>C</a:t>
            </a:r>
            <a:r>
              <a:rPr lang="fr-FR" baseline="-25000">
                <a:sym typeface="Symbol" charset="0"/>
              </a:rPr>
              <a:t>BC</a:t>
            </a:r>
            <a:r>
              <a:rPr lang="fr-FR">
                <a:sym typeface="Symbol" charset="0"/>
              </a:rPr>
              <a:t>.</a:t>
            </a:r>
          </a:p>
          <a:p>
            <a:pPr eaLnBrk="1" hangingPunct="1">
              <a:spcBef>
                <a:spcPct val="50000"/>
              </a:spcBef>
              <a:buFontTx/>
              <a:buChar char="•"/>
            </a:pPr>
            <a:r>
              <a:rPr lang="fr-FR">
                <a:sym typeface="Symbol" charset="0"/>
              </a:rPr>
              <a:t>Temps limitatifs essentiels : t</a:t>
            </a:r>
            <a:r>
              <a:rPr lang="fr-FR" baseline="-25000">
                <a:sym typeface="Symbol" charset="0"/>
              </a:rPr>
              <a:t>B</a:t>
            </a:r>
            <a:r>
              <a:rPr lang="fr-FR">
                <a:sym typeface="Symbol" charset="0"/>
              </a:rPr>
              <a:t>, t</a:t>
            </a:r>
            <a:r>
              <a:rPr lang="fr-FR" baseline="-25000">
                <a:sym typeface="Symbol" charset="0"/>
              </a:rPr>
              <a:t>BC</a:t>
            </a:r>
            <a:r>
              <a:rPr lang="fr-FR">
                <a:sym typeface="Symbol" charset="0"/>
              </a:rPr>
              <a:t>.</a:t>
            </a:r>
          </a:p>
          <a:p>
            <a:pPr eaLnBrk="1" hangingPunct="1">
              <a:spcBef>
                <a:spcPct val="50000"/>
              </a:spcBef>
            </a:pPr>
            <a:r>
              <a:rPr lang="fr-FR">
                <a:sym typeface="Symbol" charset="0"/>
              </a:rPr>
              <a:t>a) t</a:t>
            </a:r>
            <a:r>
              <a:rPr lang="fr-FR" baseline="-25000">
                <a:sym typeface="Symbol" charset="0"/>
              </a:rPr>
              <a:t>B</a:t>
            </a:r>
            <a:r>
              <a:rPr lang="fr-FR">
                <a:sym typeface="Symbol" charset="0"/>
              </a:rPr>
              <a:t>.</a:t>
            </a:r>
          </a:p>
          <a:p>
            <a:pPr eaLnBrk="1" hangingPunct="1">
              <a:spcBef>
                <a:spcPct val="50000"/>
              </a:spcBef>
              <a:buFontTx/>
              <a:buChar char="•"/>
            </a:pPr>
            <a:r>
              <a:rPr lang="fr-FR">
                <a:sym typeface="Symbol" charset="0"/>
              </a:rPr>
              <a:t>Diminue avec l</a:t>
            </a:r>
            <a:r>
              <a:rPr lang="ja-JP" altLang="fr-FR">
                <a:sym typeface="Symbol" charset="0"/>
              </a:rPr>
              <a:t>’</a:t>
            </a:r>
            <a:r>
              <a:rPr lang="fr-FR">
                <a:sym typeface="Symbol" charset="0"/>
              </a:rPr>
              <a:t>épaisseur de la base : W</a:t>
            </a:r>
            <a:r>
              <a:rPr lang="fr-FR" baseline="-25000">
                <a:sym typeface="Symbol" charset="0"/>
              </a:rPr>
              <a:t>B</a:t>
            </a:r>
            <a:r>
              <a:rPr lang="fr-FR">
                <a:sym typeface="Symbol" charset="0"/>
              </a:rPr>
              <a:t>.</a:t>
            </a:r>
          </a:p>
          <a:p>
            <a:pPr eaLnBrk="1" hangingPunct="1">
              <a:spcBef>
                <a:spcPct val="50000"/>
              </a:spcBef>
              <a:buFontTx/>
              <a:buChar char="•"/>
            </a:pPr>
            <a:r>
              <a:rPr lang="fr-FR">
                <a:sym typeface="Symbol" charset="0"/>
              </a:rPr>
              <a:t>Augmentation de la résistance de base  diminution de la largeur de la base : doigts d</a:t>
            </a:r>
            <a:r>
              <a:rPr lang="ja-JP" altLang="fr-FR">
                <a:sym typeface="Symbol" charset="0"/>
              </a:rPr>
              <a:t>’</a:t>
            </a:r>
            <a:r>
              <a:rPr lang="fr-FR">
                <a:sym typeface="Symbol" charset="0"/>
              </a:rPr>
              <a:t>émetteur inter digités.</a:t>
            </a:r>
          </a:p>
          <a:p>
            <a:pPr eaLnBrk="1" hangingPunct="1">
              <a:spcBef>
                <a:spcPct val="50000"/>
              </a:spcBef>
              <a:buFontTx/>
              <a:buChar char="•"/>
            </a:pPr>
            <a:endParaRPr lang="fr-FR">
              <a:sym typeface="Symbol" charset="0"/>
            </a:endParaRPr>
          </a:p>
          <a:p>
            <a:pPr eaLnBrk="1" hangingPunct="1">
              <a:spcBef>
                <a:spcPct val="50000"/>
              </a:spcBef>
              <a:buFontTx/>
              <a:buChar char="•"/>
            </a:pPr>
            <a:endParaRPr lang="fr-FR">
              <a:sym typeface="Symbol" charset="0"/>
            </a:endParaRPr>
          </a:p>
          <a:p>
            <a:pPr eaLnBrk="1" hangingPunct="1">
              <a:spcBef>
                <a:spcPct val="50000"/>
              </a:spcBef>
              <a:buFontTx/>
              <a:buChar char="•"/>
            </a:pPr>
            <a:endParaRPr lang="fr-FR">
              <a:sym typeface="Symbol" charset="0"/>
            </a:endParaRPr>
          </a:p>
          <a:p>
            <a:pPr eaLnBrk="1" hangingPunct="1">
              <a:spcBef>
                <a:spcPct val="50000"/>
              </a:spcBef>
              <a:buFontTx/>
              <a:buChar char="•"/>
            </a:pPr>
            <a:endParaRPr lang="fr-FR">
              <a:sym typeface="Symbol" charset="0"/>
            </a:endParaRPr>
          </a:p>
          <a:p>
            <a:pPr eaLnBrk="1" hangingPunct="1">
              <a:spcBef>
                <a:spcPct val="50000"/>
              </a:spcBef>
              <a:buFontTx/>
              <a:buChar char="•"/>
            </a:pPr>
            <a:endParaRPr lang="fr-FR">
              <a:sym typeface="Symbol" charset="0"/>
            </a:endParaRPr>
          </a:p>
          <a:p>
            <a:pPr eaLnBrk="1" hangingPunct="1">
              <a:spcBef>
                <a:spcPct val="50000"/>
              </a:spcBef>
              <a:buFontTx/>
              <a:buChar char="•"/>
            </a:pPr>
            <a:endParaRPr lang="fr-FR">
              <a:sym typeface="Symbol" charset="0"/>
            </a:endParaRPr>
          </a:p>
          <a:p>
            <a:pPr eaLnBrk="1" hangingPunct="1">
              <a:spcBef>
                <a:spcPct val="50000"/>
              </a:spcBef>
              <a:buFontTx/>
              <a:buChar char="•"/>
            </a:pPr>
            <a:endParaRPr lang="fr-FR">
              <a:sym typeface="Symbol" charset="0"/>
            </a:endParaRPr>
          </a:p>
          <a:p>
            <a:pPr eaLnBrk="1" hangingPunct="1">
              <a:spcBef>
                <a:spcPct val="50000"/>
              </a:spcBef>
              <a:buFontTx/>
              <a:buChar char="•"/>
            </a:pPr>
            <a:endParaRPr lang="fr-FR">
              <a:sym typeface="Symbol" charset="0"/>
            </a:endParaRPr>
          </a:p>
          <a:p>
            <a:pPr eaLnBrk="1" hangingPunct="1">
              <a:spcBef>
                <a:spcPct val="50000"/>
              </a:spcBef>
              <a:buFontTx/>
              <a:buChar char="•"/>
            </a:pPr>
            <a:endParaRPr lang="fr-FR">
              <a:sym typeface="Symbol" charset="0"/>
            </a:endParaRPr>
          </a:p>
          <a:p>
            <a:pPr eaLnBrk="1" hangingPunct="1">
              <a:spcBef>
                <a:spcPct val="50000"/>
              </a:spcBef>
              <a:buFontTx/>
              <a:buChar char="•"/>
            </a:pPr>
            <a:r>
              <a:rPr lang="fr-FR">
                <a:sym typeface="Symbol" charset="0"/>
              </a:rPr>
              <a:t>Transport balistique : injection d</a:t>
            </a:r>
            <a:r>
              <a:rPr lang="ja-JP" altLang="fr-FR">
                <a:sym typeface="Symbol" charset="0"/>
              </a:rPr>
              <a:t>’</a:t>
            </a:r>
            <a:r>
              <a:rPr lang="fr-FR">
                <a:sym typeface="Symbol" charset="0"/>
              </a:rPr>
              <a:t>électrons chauds dans la base à l</a:t>
            </a:r>
            <a:r>
              <a:rPr lang="ja-JP" altLang="fr-FR">
                <a:sym typeface="Symbol" charset="0"/>
              </a:rPr>
              <a:t>’</a:t>
            </a:r>
            <a:r>
              <a:rPr lang="fr-FR">
                <a:sym typeface="Symbol" charset="0"/>
              </a:rPr>
              <a:t>aide d</a:t>
            </a:r>
            <a:r>
              <a:rPr lang="ja-JP" altLang="fr-FR">
                <a:sym typeface="Symbol" charset="0"/>
              </a:rPr>
              <a:t>’</a:t>
            </a:r>
            <a:r>
              <a:rPr lang="fr-FR">
                <a:sym typeface="Symbol" charset="0"/>
              </a:rPr>
              <a:t>une hétérojonction.</a:t>
            </a:r>
            <a:endParaRPr lang="fr-FR"/>
          </a:p>
          <a:p>
            <a:pPr eaLnBrk="1" hangingPunct="1">
              <a:spcBef>
                <a:spcPct val="50000"/>
              </a:spcBef>
            </a:pPr>
            <a:r>
              <a:rPr lang="fr-FR"/>
              <a:t>b) </a:t>
            </a:r>
            <a:r>
              <a:rPr lang="fr-FR">
                <a:sym typeface="Symbol" charset="0"/>
              </a:rPr>
              <a:t>t</a:t>
            </a:r>
            <a:r>
              <a:rPr lang="fr-FR" baseline="-25000">
                <a:sym typeface="Symbol" charset="0"/>
              </a:rPr>
              <a:t>BC</a:t>
            </a:r>
            <a:r>
              <a:rPr lang="fr-FR">
                <a:sym typeface="Symbol" charset="0"/>
              </a:rPr>
              <a:t>.</a:t>
            </a:r>
          </a:p>
          <a:p>
            <a:pPr eaLnBrk="1" hangingPunct="1">
              <a:spcBef>
                <a:spcPct val="50000"/>
              </a:spcBef>
              <a:buFontTx/>
              <a:buChar char="•"/>
            </a:pPr>
            <a:r>
              <a:rPr lang="fr-FR">
                <a:sym typeface="Symbol" charset="0"/>
              </a:rPr>
              <a:t>Réduction de la ZCE base collecteur : semelle de collecteur.</a:t>
            </a:r>
          </a:p>
        </p:txBody>
      </p:sp>
      <p:pic>
        <p:nvPicPr>
          <p:cNvPr id="75780" name="Picture 6" descr="bip_interdig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050" y="4610100"/>
            <a:ext cx="4833938" cy="2638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3"/>
          <p:cNvSpPr>
            <a:spLocks noGrp="1"/>
          </p:cNvSpPr>
          <p:nvPr>
            <p:ph type="sldNum" sz="quarter" idx="12"/>
          </p:nvPr>
        </p:nvSpPr>
        <p:spPr/>
        <p:txBody>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fld id="{8E40109B-C8AC-8E46-A094-0EB2600133FE}" type="slidenum">
              <a:rPr lang="fr-FR" b="0">
                <a:latin typeface="Arial" charset="0"/>
              </a:rPr>
              <a:pPr eaLnBrk="1" hangingPunct="1"/>
              <a:t>32</a:t>
            </a:fld>
            <a:endParaRPr lang="fr-FR" b="0">
              <a:latin typeface="Arial" charset="0"/>
            </a:endParaRPr>
          </a:p>
        </p:txBody>
      </p:sp>
      <p:pic>
        <p:nvPicPr>
          <p:cNvPr id="77827" name="Picture 2" descr="bipolaire_du_fut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613" y="3176588"/>
            <a:ext cx="4902200" cy="2309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7828" name="Text Box 3"/>
          <p:cNvSpPr txBox="1">
            <a:spLocks noChangeArrowheads="1"/>
          </p:cNvSpPr>
          <p:nvPr/>
        </p:nvSpPr>
        <p:spPr bwMode="auto">
          <a:xfrm>
            <a:off x="549275" y="5965825"/>
            <a:ext cx="5543550" cy="1368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marL="177800" indent="-177800"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buFontTx/>
              <a:buChar char="•"/>
            </a:pPr>
            <a:r>
              <a:rPr lang="fr-FR"/>
              <a:t>Transistor bipolaire SiGe sur SOI.</a:t>
            </a:r>
          </a:p>
          <a:p>
            <a:pPr eaLnBrk="1" hangingPunct="1">
              <a:spcBef>
                <a:spcPct val="50000"/>
              </a:spcBef>
              <a:buFontTx/>
              <a:buChar char="•"/>
            </a:pPr>
            <a:r>
              <a:rPr lang="fr-FR"/>
              <a:t>IBM, 2003</a:t>
            </a:r>
          </a:p>
          <a:p>
            <a:pPr eaLnBrk="1" hangingPunct="1">
              <a:spcBef>
                <a:spcPct val="50000"/>
              </a:spcBef>
              <a:buFontTx/>
              <a:buChar char="•"/>
            </a:pPr>
            <a:r>
              <a:rPr lang="fr-FR"/>
              <a:t>Intérêt : possibilité d'intégration de bipolaire et de CMOS sur SOI alors que seul le CMOS sur SOI était possible aujourd'hui.</a:t>
            </a:r>
          </a:p>
        </p:txBody>
      </p:sp>
      <p:sp>
        <p:nvSpPr>
          <p:cNvPr id="77829" name="Text Box 4"/>
          <p:cNvSpPr txBox="1">
            <a:spLocks noChangeArrowheads="1"/>
          </p:cNvSpPr>
          <p:nvPr/>
        </p:nvSpPr>
        <p:spPr bwMode="auto">
          <a:xfrm>
            <a:off x="620713" y="349250"/>
            <a:ext cx="5688012" cy="2325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marL="177800" indent="-177800" eaLnBrk="0" hangingPunct="0">
              <a:defRPr sz="1400" b="1">
                <a:solidFill>
                  <a:schemeClr val="tx1"/>
                </a:solidFill>
                <a:latin typeface="Comic Sans MS" charset="0"/>
                <a:ea typeface="ＭＳ Ｐゴシック" charset="0"/>
                <a:cs typeface="ＭＳ Ｐゴシック" charset="0"/>
              </a:defRPr>
            </a:lvl1pPr>
            <a:lvl2pPr marL="723900" indent="-18097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fr-FR"/>
              <a:t>IX. Le transistor bipolaire du futur.</a:t>
            </a:r>
          </a:p>
          <a:p>
            <a:pPr eaLnBrk="1" hangingPunct="1">
              <a:spcBef>
                <a:spcPct val="50000"/>
              </a:spcBef>
            </a:pPr>
            <a:endParaRPr lang="fr-FR">
              <a:sym typeface="Symbol" charset="0"/>
            </a:endParaRPr>
          </a:p>
          <a:p>
            <a:pPr eaLnBrk="1" hangingPunct="1"/>
            <a:r>
              <a:rPr lang="fr-FR">
                <a:sym typeface="Symbol" charset="0"/>
              </a:rPr>
              <a:t>Utilisation d'alliages SiGe ou de III-V et d'hétérojonctions.</a:t>
            </a:r>
          </a:p>
          <a:p>
            <a:pPr eaLnBrk="1" hangingPunct="1"/>
            <a:endParaRPr lang="fr-FR">
              <a:sym typeface="Symbol" charset="0"/>
            </a:endParaRPr>
          </a:p>
          <a:p>
            <a:pPr eaLnBrk="1" hangingPunct="1">
              <a:buFontTx/>
              <a:buChar char="•"/>
            </a:pPr>
            <a:r>
              <a:rPr lang="fr-FR">
                <a:sym typeface="Symbol" charset="0"/>
              </a:rPr>
              <a:t>Base émetteur : bande de conduction de l</a:t>
            </a:r>
            <a:r>
              <a:rPr lang="ja-JP" altLang="fr-FR">
                <a:sym typeface="Symbol" charset="0"/>
              </a:rPr>
              <a:t>’</a:t>
            </a:r>
            <a:r>
              <a:rPr lang="fr-FR">
                <a:sym typeface="Symbol" charset="0"/>
              </a:rPr>
              <a:t>émetteur au dessus de celle de la base.</a:t>
            </a:r>
          </a:p>
          <a:p>
            <a:pPr lvl="1" eaLnBrk="1" hangingPunct="1">
              <a:buFont typeface="Wingdings" charset="0"/>
              <a:buChar char="Ø"/>
            </a:pPr>
            <a:r>
              <a:rPr lang="fr-FR">
                <a:sym typeface="Symbol" charset="0"/>
              </a:rPr>
              <a:t>Transfert d</a:t>
            </a:r>
            <a:r>
              <a:rPr lang="ja-JP" altLang="fr-FR">
                <a:sym typeface="Symbol" charset="0"/>
              </a:rPr>
              <a:t>’</a:t>
            </a:r>
            <a:r>
              <a:rPr lang="fr-FR">
                <a:sym typeface="Symbol" charset="0"/>
              </a:rPr>
              <a:t>énergie cinétique</a:t>
            </a:r>
          </a:p>
          <a:p>
            <a:pPr lvl="1" eaLnBrk="1" hangingPunct="1">
              <a:buFont typeface="Wingdings" charset="0"/>
              <a:buChar char="Ø"/>
            </a:pPr>
            <a:r>
              <a:rPr lang="fr-FR">
                <a:sym typeface="Symbol" charset="0"/>
              </a:rPr>
              <a:t>Transport balistique des électrons à travers la base.</a:t>
            </a:r>
          </a:p>
          <a:p>
            <a:pPr lvl="1" eaLnBrk="1" hangingPunct="1">
              <a:buFont typeface="Wingdings" charset="0"/>
              <a:buChar char="Ø"/>
            </a:pPr>
            <a:r>
              <a:rPr lang="fr-FR">
                <a:sym typeface="Symbol" charset="0"/>
              </a:rPr>
              <a:t>Réduction du courant de trous de la jonction base émetteur.</a:t>
            </a:r>
            <a:endParaRPr lang="fr-F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numéro de diapositive 3"/>
          <p:cNvSpPr>
            <a:spLocks noGrp="1"/>
          </p:cNvSpPr>
          <p:nvPr>
            <p:ph type="sldNum" sz="quarter" idx="12"/>
          </p:nvPr>
        </p:nvSpPr>
        <p:spPr/>
        <p:txBody>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fld id="{DC378219-1999-9047-9C5B-AB5C7BBCEDB6}" type="slidenum">
              <a:rPr lang="fr-FR" b="0">
                <a:latin typeface="Arial" charset="0"/>
              </a:rPr>
              <a:pPr eaLnBrk="1" hangingPunct="1"/>
              <a:t>4</a:t>
            </a:fld>
            <a:endParaRPr lang="fr-FR" b="0">
              <a:latin typeface="Arial" charset="0"/>
            </a:endParaRPr>
          </a:p>
        </p:txBody>
      </p:sp>
      <p:pic>
        <p:nvPicPr>
          <p:cNvPr id="20483" name="Picture 7" descr="bip_regime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7338" y="3859213"/>
            <a:ext cx="3228975" cy="2160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84" name="Picture 8" descr="bip_regimes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713" y="6605588"/>
            <a:ext cx="5629275" cy="1928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85" name="Text Box 6"/>
          <p:cNvSpPr txBox="1">
            <a:spLocks noChangeArrowheads="1"/>
          </p:cNvSpPr>
          <p:nvPr/>
        </p:nvSpPr>
        <p:spPr bwMode="auto">
          <a:xfrm>
            <a:off x="404813" y="228600"/>
            <a:ext cx="6192837" cy="321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tabLst>
                <a:tab pos="2057400" algn="l"/>
                <a:tab pos="3048000" algn="l"/>
                <a:tab pos="3676650" algn="l"/>
              </a:tabLst>
              <a:defRPr sz="1400" b="1">
                <a:solidFill>
                  <a:schemeClr val="tx1"/>
                </a:solidFill>
                <a:latin typeface="Comic Sans MS" charset="0"/>
                <a:ea typeface="ＭＳ Ｐゴシック" charset="0"/>
                <a:cs typeface="ＭＳ Ｐゴシック" charset="0"/>
              </a:defRPr>
            </a:lvl1pPr>
            <a:lvl2pPr eaLnBrk="0" hangingPunct="0">
              <a:tabLst>
                <a:tab pos="2057400" algn="l"/>
                <a:tab pos="3048000" algn="l"/>
                <a:tab pos="3676650" algn="l"/>
              </a:tabLst>
              <a:defRPr sz="1400" b="1">
                <a:solidFill>
                  <a:schemeClr val="tx1"/>
                </a:solidFill>
                <a:latin typeface="Comic Sans MS" charset="0"/>
                <a:ea typeface="ＭＳ Ｐゴシック" charset="0"/>
              </a:defRPr>
            </a:lvl2pPr>
            <a:lvl3pPr eaLnBrk="0" hangingPunct="0">
              <a:tabLst>
                <a:tab pos="2057400" algn="l"/>
                <a:tab pos="3048000" algn="l"/>
                <a:tab pos="3676650" algn="l"/>
              </a:tabLst>
              <a:defRPr sz="1400" b="1">
                <a:solidFill>
                  <a:schemeClr val="tx1"/>
                </a:solidFill>
                <a:latin typeface="Comic Sans MS" charset="0"/>
                <a:ea typeface="ＭＳ Ｐゴシック" charset="0"/>
              </a:defRPr>
            </a:lvl3pPr>
            <a:lvl4pPr eaLnBrk="0" hangingPunct="0">
              <a:tabLst>
                <a:tab pos="2057400" algn="l"/>
                <a:tab pos="3048000" algn="l"/>
                <a:tab pos="3676650" algn="l"/>
              </a:tabLst>
              <a:defRPr sz="1400" b="1">
                <a:solidFill>
                  <a:schemeClr val="tx1"/>
                </a:solidFill>
                <a:latin typeface="Comic Sans MS" charset="0"/>
                <a:ea typeface="ＭＳ Ｐゴシック" charset="0"/>
              </a:defRPr>
            </a:lvl4pPr>
            <a:lvl5pPr eaLnBrk="0" hangingPunct="0">
              <a:tabLst>
                <a:tab pos="2057400" algn="l"/>
                <a:tab pos="3048000" algn="l"/>
                <a:tab pos="3676650" algn="l"/>
              </a:tabLst>
              <a:defRPr sz="1400" b="1">
                <a:solidFill>
                  <a:schemeClr val="tx1"/>
                </a:solidFill>
                <a:latin typeface="Comic Sans MS" charset="0"/>
                <a:ea typeface="ＭＳ Ｐゴシック" charset="0"/>
              </a:defRPr>
            </a:lvl5pPr>
            <a:lvl6pPr marL="457200" eaLnBrk="0" fontAlgn="base" hangingPunct="0">
              <a:spcBef>
                <a:spcPct val="0"/>
              </a:spcBef>
              <a:spcAft>
                <a:spcPct val="0"/>
              </a:spcAft>
              <a:tabLst>
                <a:tab pos="2057400" algn="l"/>
                <a:tab pos="3048000" algn="l"/>
                <a:tab pos="3676650" algn="l"/>
              </a:tabLst>
              <a:defRPr sz="1400" b="1">
                <a:solidFill>
                  <a:schemeClr val="tx1"/>
                </a:solidFill>
                <a:latin typeface="Comic Sans MS" charset="0"/>
                <a:ea typeface="ＭＳ Ｐゴシック" charset="0"/>
              </a:defRPr>
            </a:lvl6pPr>
            <a:lvl7pPr marL="914400" eaLnBrk="0" fontAlgn="base" hangingPunct="0">
              <a:spcBef>
                <a:spcPct val="0"/>
              </a:spcBef>
              <a:spcAft>
                <a:spcPct val="0"/>
              </a:spcAft>
              <a:tabLst>
                <a:tab pos="2057400" algn="l"/>
                <a:tab pos="3048000" algn="l"/>
                <a:tab pos="3676650" algn="l"/>
              </a:tabLst>
              <a:defRPr sz="1400" b="1">
                <a:solidFill>
                  <a:schemeClr val="tx1"/>
                </a:solidFill>
                <a:latin typeface="Comic Sans MS" charset="0"/>
                <a:ea typeface="ＭＳ Ｐゴシック" charset="0"/>
              </a:defRPr>
            </a:lvl7pPr>
            <a:lvl8pPr marL="1371600" eaLnBrk="0" fontAlgn="base" hangingPunct="0">
              <a:spcBef>
                <a:spcPct val="0"/>
              </a:spcBef>
              <a:spcAft>
                <a:spcPct val="0"/>
              </a:spcAft>
              <a:tabLst>
                <a:tab pos="2057400" algn="l"/>
                <a:tab pos="3048000" algn="l"/>
                <a:tab pos="3676650" algn="l"/>
              </a:tabLst>
              <a:defRPr sz="1400" b="1">
                <a:solidFill>
                  <a:schemeClr val="tx1"/>
                </a:solidFill>
                <a:latin typeface="Comic Sans MS" charset="0"/>
                <a:ea typeface="ＭＳ Ｐゴシック" charset="0"/>
              </a:defRPr>
            </a:lvl8pPr>
            <a:lvl9pPr marL="1828800" eaLnBrk="0" fontAlgn="base" hangingPunct="0">
              <a:spcBef>
                <a:spcPct val="0"/>
              </a:spcBef>
              <a:spcAft>
                <a:spcPct val="0"/>
              </a:spcAft>
              <a:tabLst>
                <a:tab pos="2057400" algn="l"/>
                <a:tab pos="3048000" algn="l"/>
                <a:tab pos="3676650" algn="l"/>
              </a:tabLst>
              <a:defRPr sz="1400" b="1">
                <a:solidFill>
                  <a:schemeClr val="tx1"/>
                </a:solidFill>
                <a:latin typeface="Comic Sans MS" charset="0"/>
                <a:ea typeface="ＭＳ Ｐゴシック" charset="0"/>
              </a:defRPr>
            </a:lvl9pPr>
          </a:lstStyle>
          <a:p>
            <a:pPr eaLnBrk="1" hangingPunct="1">
              <a:spcBef>
                <a:spcPct val="50000"/>
              </a:spcBef>
            </a:pPr>
            <a:r>
              <a:rPr lang="fr-FR"/>
              <a:t>II. Les différents régimes de polarisation.</a:t>
            </a:r>
          </a:p>
          <a:p>
            <a:pPr eaLnBrk="1" hangingPunct="1">
              <a:spcBef>
                <a:spcPct val="50000"/>
              </a:spcBef>
            </a:pPr>
            <a:r>
              <a:rPr lang="fr-FR"/>
              <a:t>Il y a 4 régimes de polarisation.</a:t>
            </a:r>
          </a:p>
          <a:p>
            <a:pPr eaLnBrk="1" hangingPunct="1">
              <a:spcBef>
                <a:spcPct val="50000"/>
              </a:spcBef>
            </a:pPr>
            <a:endParaRPr lang="fr-FR"/>
          </a:p>
          <a:p>
            <a:pPr eaLnBrk="1" hangingPunct="1">
              <a:spcBef>
                <a:spcPct val="50000"/>
              </a:spcBef>
            </a:pPr>
            <a:r>
              <a:rPr lang="fr-FR"/>
              <a:t> 	V</a:t>
            </a:r>
            <a:r>
              <a:rPr lang="fr-FR" baseline="-25000"/>
              <a:t>BE</a:t>
            </a:r>
            <a:r>
              <a:rPr lang="fr-FR"/>
              <a:t>	V</a:t>
            </a:r>
            <a:r>
              <a:rPr lang="fr-FR" baseline="-25000"/>
              <a:t>BC</a:t>
            </a:r>
            <a:r>
              <a:rPr lang="fr-FR"/>
              <a:t>	remarques</a:t>
            </a:r>
          </a:p>
          <a:p>
            <a:pPr eaLnBrk="1" hangingPunct="1">
              <a:spcBef>
                <a:spcPct val="50000"/>
              </a:spcBef>
            </a:pPr>
            <a:r>
              <a:rPr lang="fr-FR"/>
              <a:t>Normal direct	&gt;0	&lt;0	V</a:t>
            </a:r>
            <a:r>
              <a:rPr lang="fr-FR" baseline="-25000"/>
              <a:t>CE</a:t>
            </a:r>
            <a:r>
              <a:rPr lang="fr-FR"/>
              <a:t> &gt; V</a:t>
            </a:r>
            <a:r>
              <a:rPr lang="fr-FR" baseline="-25000"/>
              <a:t>BE</a:t>
            </a:r>
            <a:r>
              <a:rPr lang="fr-FR"/>
              <a:t> &gt; 0</a:t>
            </a:r>
          </a:p>
          <a:p>
            <a:pPr eaLnBrk="1" hangingPunct="1">
              <a:spcBef>
                <a:spcPct val="50000"/>
              </a:spcBef>
            </a:pPr>
            <a:r>
              <a:rPr lang="fr-FR"/>
              <a:t>Normal inverse	&lt;0	&gt;0	V</a:t>
            </a:r>
            <a:r>
              <a:rPr lang="fr-FR" baseline="-25000"/>
              <a:t>CE</a:t>
            </a:r>
            <a:r>
              <a:rPr lang="fr-FR"/>
              <a:t> &lt; V</a:t>
            </a:r>
            <a:r>
              <a:rPr lang="fr-FR" baseline="-25000"/>
              <a:t>BE</a:t>
            </a:r>
            <a:r>
              <a:rPr lang="fr-FR"/>
              <a:t> &lt; 0</a:t>
            </a:r>
          </a:p>
          <a:p>
            <a:pPr eaLnBrk="1" hangingPunct="1">
              <a:spcBef>
                <a:spcPct val="50000"/>
              </a:spcBef>
            </a:pPr>
            <a:r>
              <a:rPr lang="fr-FR"/>
              <a:t>Saturé</a:t>
            </a:r>
          </a:p>
          <a:p>
            <a:pPr lvl="1" eaLnBrk="1" hangingPunct="1">
              <a:spcBef>
                <a:spcPct val="50000"/>
              </a:spcBef>
            </a:pPr>
            <a:r>
              <a:rPr lang="fr-FR"/>
              <a:t>direct	&gt;V</a:t>
            </a:r>
            <a:r>
              <a:rPr lang="fr-FR" baseline="-25000"/>
              <a:t>BC</a:t>
            </a:r>
            <a:r>
              <a:rPr lang="fr-FR"/>
              <a:t> 	&gt;0	V</a:t>
            </a:r>
            <a:r>
              <a:rPr lang="fr-FR" baseline="-25000"/>
              <a:t>CE</a:t>
            </a:r>
            <a:r>
              <a:rPr lang="fr-FR"/>
              <a:t> &gt; 0</a:t>
            </a:r>
            <a:endParaRPr lang="fr-FR" baseline="-25000"/>
          </a:p>
          <a:p>
            <a:pPr lvl="1" eaLnBrk="1" hangingPunct="1">
              <a:spcBef>
                <a:spcPct val="50000"/>
              </a:spcBef>
            </a:pPr>
            <a:r>
              <a:rPr lang="fr-FR"/>
              <a:t>inverse	&gt;0	&gt;V</a:t>
            </a:r>
            <a:r>
              <a:rPr lang="fr-FR" baseline="-25000"/>
              <a:t>BE</a:t>
            </a:r>
            <a:r>
              <a:rPr lang="fr-FR"/>
              <a:t>	V</a:t>
            </a:r>
            <a:r>
              <a:rPr lang="fr-FR" baseline="-25000"/>
              <a:t>CE</a:t>
            </a:r>
            <a:r>
              <a:rPr lang="fr-FR"/>
              <a:t> &lt; 0</a:t>
            </a:r>
          </a:p>
          <a:p>
            <a:pPr eaLnBrk="1" hangingPunct="1">
              <a:spcBef>
                <a:spcPct val="50000"/>
              </a:spcBef>
            </a:pPr>
            <a:r>
              <a:rPr lang="fr-FR"/>
              <a:t>Bloqué	&lt;0	&lt;0	V</a:t>
            </a:r>
            <a:r>
              <a:rPr lang="fr-FR" baseline="-25000"/>
              <a:t>CE</a:t>
            </a:r>
            <a:r>
              <a:rPr lang="fr-FR"/>
              <a:t> &gt; V</a:t>
            </a:r>
            <a:r>
              <a:rPr lang="fr-FR" baseline="-25000"/>
              <a:t>BE</a:t>
            </a:r>
            <a:r>
              <a:rPr lang="fr-FR"/>
              <a:t> </a:t>
            </a:r>
          </a:p>
        </p:txBody>
      </p:sp>
      <p:sp>
        <p:nvSpPr>
          <p:cNvPr id="20486" name="Rectangle 9"/>
          <p:cNvSpPr>
            <a:spLocks noChangeArrowheads="1"/>
          </p:cNvSpPr>
          <p:nvPr/>
        </p:nvSpPr>
        <p:spPr bwMode="auto">
          <a:xfrm>
            <a:off x="304800" y="1143000"/>
            <a:ext cx="5181600" cy="2438400"/>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p>
        </p:txBody>
      </p:sp>
      <p:sp>
        <p:nvSpPr>
          <p:cNvPr id="20487" name="Line 10"/>
          <p:cNvSpPr>
            <a:spLocks noChangeShapeType="1"/>
          </p:cNvSpPr>
          <p:nvPr/>
        </p:nvSpPr>
        <p:spPr bwMode="auto">
          <a:xfrm>
            <a:off x="304800" y="1828800"/>
            <a:ext cx="518160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20488" name="Line 11"/>
          <p:cNvSpPr>
            <a:spLocks noChangeShapeType="1"/>
          </p:cNvSpPr>
          <p:nvPr/>
        </p:nvSpPr>
        <p:spPr bwMode="auto">
          <a:xfrm>
            <a:off x="304800" y="1524000"/>
            <a:ext cx="518160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20489" name="Line 12"/>
          <p:cNvSpPr>
            <a:spLocks noChangeShapeType="1"/>
          </p:cNvSpPr>
          <p:nvPr/>
        </p:nvSpPr>
        <p:spPr bwMode="auto">
          <a:xfrm>
            <a:off x="304800" y="2133600"/>
            <a:ext cx="518160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20490" name="Line 13"/>
          <p:cNvSpPr>
            <a:spLocks noChangeShapeType="1"/>
          </p:cNvSpPr>
          <p:nvPr/>
        </p:nvSpPr>
        <p:spPr bwMode="auto">
          <a:xfrm>
            <a:off x="304800" y="3124200"/>
            <a:ext cx="518160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20491" name="Line 14"/>
          <p:cNvSpPr>
            <a:spLocks noChangeShapeType="1"/>
          </p:cNvSpPr>
          <p:nvPr/>
        </p:nvSpPr>
        <p:spPr bwMode="auto">
          <a:xfrm>
            <a:off x="914400" y="2819400"/>
            <a:ext cx="457200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20492" name="Line 15"/>
          <p:cNvSpPr>
            <a:spLocks noChangeShapeType="1"/>
          </p:cNvSpPr>
          <p:nvPr/>
        </p:nvSpPr>
        <p:spPr bwMode="auto">
          <a:xfrm>
            <a:off x="2286000" y="1143000"/>
            <a:ext cx="0" cy="24384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20493" name="Line 16"/>
          <p:cNvSpPr>
            <a:spLocks noChangeShapeType="1"/>
          </p:cNvSpPr>
          <p:nvPr/>
        </p:nvSpPr>
        <p:spPr bwMode="auto">
          <a:xfrm>
            <a:off x="3276600" y="1143000"/>
            <a:ext cx="0" cy="24384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20494" name="Line 17"/>
          <p:cNvSpPr>
            <a:spLocks noChangeShapeType="1"/>
          </p:cNvSpPr>
          <p:nvPr/>
        </p:nvSpPr>
        <p:spPr bwMode="auto">
          <a:xfrm>
            <a:off x="4038600" y="1143000"/>
            <a:ext cx="0" cy="24384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Espace réservé du numéro de diapositive 3"/>
          <p:cNvSpPr>
            <a:spLocks noGrp="1"/>
          </p:cNvSpPr>
          <p:nvPr>
            <p:ph type="sldNum" sz="quarter" idx="12"/>
          </p:nvPr>
        </p:nvSpPr>
        <p:spPr/>
        <p:txBody>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fld id="{7D98BB03-9FA5-7349-8407-BC9803443765}" type="slidenum">
              <a:rPr lang="fr-FR" b="0">
                <a:latin typeface="Arial" charset="0"/>
              </a:rPr>
              <a:pPr eaLnBrk="1" hangingPunct="1"/>
              <a:t>5</a:t>
            </a:fld>
            <a:endParaRPr lang="fr-FR" b="0">
              <a:latin typeface="Arial" charset="0"/>
            </a:endParaRPr>
          </a:p>
        </p:txBody>
      </p:sp>
      <p:sp>
        <p:nvSpPr>
          <p:cNvPr id="22531" name="Text Box 4"/>
          <p:cNvSpPr txBox="1">
            <a:spLocks noChangeArrowheads="1"/>
          </p:cNvSpPr>
          <p:nvPr/>
        </p:nvSpPr>
        <p:spPr bwMode="auto">
          <a:xfrm>
            <a:off x="152400" y="304800"/>
            <a:ext cx="6597650" cy="430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tabLst>
                <a:tab pos="1257300" algn="l"/>
              </a:tabLst>
              <a:defRPr sz="1400" b="1">
                <a:solidFill>
                  <a:schemeClr val="tx1"/>
                </a:solidFill>
                <a:latin typeface="Comic Sans MS" charset="0"/>
                <a:ea typeface="ＭＳ Ｐゴシック" charset="0"/>
                <a:cs typeface="ＭＳ Ｐゴシック" charset="0"/>
              </a:defRPr>
            </a:lvl1pPr>
            <a:lvl2pPr eaLnBrk="0" hangingPunct="0">
              <a:tabLst>
                <a:tab pos="1257300" algn="l"/>
              </a:tabLst>
              <a:defRPr sz="1400" b="1">
                <a:solidFill>
                  <a:schemeClr val="tx1"/>
                </a:solidFill>
                <a:latin typeface="Comic Sans MS" charset="0"/>
                <a:ea typeface="ＭＳ Ｐゴシック" charset="0"/>
              </a:defRPr>
            </a:lvl2pPr>
            <a:lvl3pPr eaLnBrk="0" hangingPunct="0">
              <a:tabLst>
                <a:tab pos="1257300" algn="l"/>
              </a:tabLst>
              <a:defRPr sz="1400" b="1">
                <a:solidFill>
                  <a:schemeClr val="tx1"/>
                </a:solidFill>
                <a:latin typeface="Comic Sans MS" charset="0"/>
                <a:ea typeface="ＭＳ Ｐゴシック" charset="0"/>
              </a:defRPr>
            </a:lvl3pPr>
            <a:lvl4pPr eaLnBrk="0" hangingPunct="0">
              <a:tabLst>
                <a:tab pos="1257300" algn="l"/>
              </a:tabLst>
              <a:defRPr sz="1400" b="1">
                <a:solidFill>
                  <a:schemeClr val="tx1"/>
                </a:solidFill>
                <a:latin typeface="Comic Sans MS" charset="0"/>
                <a:ea typeface="ＭＳ Ｐゴシック" charset="0"/>
              </a:defRPr>
            </a:lvl4pPr>
            <a:lvl5pPr eaLnBrk="0" hangingPunct="0">
              <a:tabLst>
                <a:tab pos="1257300" algn="l"/>
              </a:tabLst>
              <a:defRPr sz="1400" b="1">
                <a:solidFill>
                  <a:schemeClr val="tx1"/>
                </a:solidFill>
                <a:latin typeface="Comic Sans MS" charset="0"/>
                <a:ea typeface="ＭＳ Ｐゴシック" charset="0"/>
              </a:defRPr>
            </a:lvl5pPr>
            <a:lvl6pPr marL="457200" eaLnBrk="0" fontAlgn="base" hangingPunct="0">
              <a:spcBef>
                <a:spcPct val="0"/>
              </a:spcBef>
              <a:spcAft>
                <a:spcPct val="0"/>
              </a:spcAft>
              <a:tabLst>
                <a:tab pos="1257300" algn="l"/>
              </a:tabLst>
              <a:defRPr sz="1400" b="1">
                <a:solidFill>
                  <a:schemeClr val="tx1"/>
                </a:solidFill>
                <a:latin typeface="Comic Sans MS" charset="0"/>
                <a:ea typeface="ＭＳ Ｐゴシック" charset="0"/>
              </a:defRPr>
            </a:lvl6pPr>
            <a:lvl7pPr marL="914400" eaLnBrk="0" fontAlgn="base" hangingPunct="0">
              <a:spcBef>
                <a:spcPct val="0"/>
              </a:spcBef>
              <a:spcAft>
                <a:spcPct val="0"/>
              </a:spcAft>
              <a:tabLst>
                <a:tab pos="1257300" algn="l"/>
              </a:tabLst>
              <a:defRPr sz="1400" b="1">
                <a:solidFill>
                  <a:schemeClr val="tx1"/>
                </a:solidFill>
                <a:latin typeface="Comic Sans MS" charset="0"/>
                <a:ea typeface="ＭＳ Ｐゴシック" charset="0"/>
              </a:defRPr>
            </a:lvl7pPr>
            <a:lvl8pPr marL="1371600" eaLnBrk="0" fontAlgn="base" hangingPunct="0">
              <a:spcBef>
                <a:spcPct val="0"/>
              </a:spcBef>
              <a:spcAft>
                <a:spcPct val="0"/>
              </a:spcAft>
              <a:tabLst>
                <a:tab pos="1257300" algn="l"/>
              </a:tabLst>
              <a:defRPr sz="1400" b="1">
                <a:solidFill>
                  <a:schemeClr val="tx1"/>
                </a:solidFill>
                <a:latin typeface="Comic Sans MS" charset="0"/>
                <a:ea typeface="ＭＳ Ｐゴシック" charset="0"/>
              </a:defRPr>
            </a:lvl8pPr>
            <a:lvl9pPr marL="1828800" eaLnBrk="0" fontAlgn="base" hangingPunct="0">
              <a:spcBef>
                <a:spcPct val="0"/>
              </a:spcBef>
              <a:spcAft>
                <a:spcPct val="0"/>
              </a:spcAft>
              <a:tabLst>
                <a:tab pos="1257300" algn="l"/>
              </a:tabLst>
              <a:defRPr sz="1400" b="1">
                <a:solidFill>
                  <a:schemeClr val="tx1"/>
                </a:solidFill>
                <a:latin typeface="Comic Sans MS" charset="0"/>
                <a:ea typeface="ＭＳ Ｐゴシック" charset="0"/>
              </a:defRPr>
            </a:lvl9pPr>
          </a:lstStyle>
          <a:p>
            <a:pPr eaLnBrk="1" hangingPunct="1">
              <a:spcBef>
                <a:spcPct val="25000"/>
              </a:spcBef>
            </a:pPr>
            <a:r>
              <a:rPr lang="fr-FR"/>
              <a:t>III. Le régime normal direct. Analyse unidimensionnelle. Effet des polarisation base émetteur et base collecteur.</a:t>
            </a:r>
          </a:p>
          <a:p>
            <a:pPr eaLnBrk="1" hangingPunct="1">
              <a:spcBef>
                <a:spcPct val="25000"/>
              </a:spcBef>
            </a:pPr>
            <a:r>
              <a:rPr lang="fr-FR"/>
              <a:t>Régime utilisé pour amplifier un signal alternatif.</a:t>
            </a:r>
          </a:p>
          <a:p>
            <a:pPr eaLnBrk="1" hangingPunct="1">
              <a:spcBef>
                <a:spcPct val="25000"/>
              </a:spcBef>
            </a:pPr>
            <a:r>
              <a:rPr lang="fr-FR"/>
              <a:t>C</a:t>
            </a:r>
            <a:r>
              <a:rPr lang="ja-JP" altLang="fr-FR"/>
              <a:t>’</a:t>
            </a:r>
            <a:r>
              <a:rPr lang="fr-FR"/>
              <a:t>est dans ce régime que </a:t>
            </a:r>
            <a:r>
              <a:rPr lang="fr-FR">
                <a:sym typeface="Symbol" charset="0"/>
              </a:rPr>
              <a:t>I</a:t>
            </a:r>
            <a:r>
              <a:rPr lang="fr-FR" baseline="-25000">
                <a:sym typeface="Symbol" charset="0"/>
              </a:rPr>
              <a:t>C</a:t>
            </a:r>
            <a:r>
              <a:rPr lang="fr-FR">
                <a:sym typeface="Symbol" charset="0"/>
              </a:rPr>
              <a:t> = </a:t>
            </a:r>
            <a:r>
              <a:rPr lang="el-GR">
                <a:sym typeface="Symbol" charset="0"/>
              </a:rPr>
              <a:t></a:t>
            </a:r>
            <a:r>
              <a:rPr lang="fr-FR">
                <a:sym typeface="Symbol" charset="0"/>
              </a:rPr>
              <a:t>I</a:t>
            </a:r>
            <a:r>
              <a:rPr lang="fr-FR" baseline="-25000">
                <a:sym typeface="Symbol" charset="0"/>
              </a:rPr>
              <a:t>B</a:t>
            </a:r>
            <a:r>
              <a:rPr lang="fr-FR">
                <a:sym typeface="Symbol" charset="0"/>
              </a:rPr>
              <a:t>.</a:t>
            </a:r>
          </a:p>
          <a:p>
            <a:pPr eaLnBrk="1" hangingPunct="1">
              <a:spcBef>
                <a:spcPct val="25000"/>
              </a:spcBef>
            </a:pPr>
            <a:r>
              <a:rPr lang="fr-FR">
                <a:sym typeface="Symbol" charset="0"/>
              </a:rPr>
              <a:t>1. Principe.</a:t>
            </a:r>
          </a:p>
          <a:p>
            <a:pPr lvl="1" eaLnBrk="1" hangingPunct="1">
              <a:spcBef>
                <a:spcPct val="25000"/>
              </a:spcBef>
              <a:buFontTx/>
              <a:buChar char="•"/>
            </a:pPr>
            <a:r>
              <a:rPr lang="fr-FR">
                <a:sym typeface="Symbol" charset="0"/>
              </a:rPr>
              <a:t>Jonction base – émetteur polarisée en direct : injection d</a:t>
            </a:r>
            <a:r>
              <a:rPr lang="ja-JP" altLang="fr-FR">
                <a:sym typeface="Symbol" charset="0"/>
              </a:rPr>
              <a:t>’</a:t>
            </a:r>
            <a:r>
              <a:rPr lang="fr-FR">
                <a:sym typeface="Symbol" charset="0"/>
              </a:rPr>
              <a:t>électrons dans la base : diffusion et recombinaison.</a:t>
            </a:r>
          </a:p>
          <a:p>
            <a:pPr lvl="1" eaLnBrk="1" hangingPunct="1">
              <a:spcBef>
                <a:spcPct val="25000"/>
              </a:spcBef>
              <a:buFontTx/>
              <a:buChar char="•"/>
            </a:pPr>
            <a:r>
              <a:rPr lang="fr-FR">
                <a:sym typeface="Symbol" charset="0"/>
              </a:rPr>
              <a:t>L</a:t>
            </a:r>
            <a:r>
              <a:rPr lang="fr-FR" baseline="-25000">
                <a:sym typeface="Symbol" charset="0"/>
              </a:rPr>
              <a:t>n</a:t>
            </a:r>
            <a:r>
              <a:rPr lang="fr-FR">
                <a:sym typeface="Symbol" charset="0"/>
              </a:rPr>
              <a:t> &gt; W</a:t>
            </a:r>
            <a:r>
              <a:rPr lang="fr-FR" baseline="-25000">
                <a:sym typeface="Symbol" charset="0"/>
              </a:rPr>
              <a:t>B</a:t>
            </a:r>
            <a:r>
              <a:rPr lang="fr-FR">
                <a:sym typeface="Symbol" charset="0"/>
              </a:rPr>
              <a:t>  traversée des électrons qui atteignent la jonction base – collecteur polarisée en inverse.</a:t>
            </a:r>
          </a:p>
          <a:p>
            <a:pPr lvl="1" eaLnBrk="1" hangingPunct="1">
              <a:spcBef>
                <a:spcPct val="25000"/>
              </a:spcBef>
              <a:buFontTx/>
              <a:buChar char="•"/>
            </a:pPr>
            <a:r>
              <a:rPr lang="fr-FR">
                <a:sym typeface="Symbol" charset="0"/>
              </a:rPr>
              <a:t>Accélération par le champ électrique de la j</a:t>
            </a:r>
            <a:r>
              <a:rPr lang="fr-FR"/>
              <a:t>onction base collecteur</a:t>
            </a:r>
            <a:r>
              <a:rPr lang="fr-FR">
                <a:sym typeface="Symbol" charset="0"/>
              </a:rPr>
              <a:t>. Sortie par le collecteur.</a:t>
            </a:r>
          </a:p>
          <a:p>
            <a:pPr eaLnBrk="1" hangingPunct="1">
              <a:spcBef>
                <a:spcPct val="25000"/>
              </a:spcBef>
            </a:pPr>
            <a:r>
              <a:rPr lang="fr-FR"/>
              <a:t>Courant de base.</a:t>
            </a:r>
          </a:p>
          <a:p>
            <a:pPr lvl="1" eaLnBrk="1" hangingPunct="1">
              <a:spcBef>
                <a:spcPct val="25000"/>
              </a:spcBef>
              <a:buFontTx/>
              <a:buChar char="•"/>
            </a:pPr>
            <a:r>
              <a:rPr lang="fr-FR"/>
              <a:t>Recombinaison des électrons dans la base</a:t>
            </a:r>
          </a:p>
          <a:p>
            <a:pPr lvl="1" eaLnBrk="1" hangingPunct="1">
              <a:spcBef>
                <a:spcPct val="25000"/>
              </a:spcBef>
              <a:buFontTx/>
              <a:buChar char="•"/>
            </a:pPr>
            <a:r>
              <a:rPr lang="fr-FR"/>
              <a:t>Courant de trous de la jonction </a:t>
            </a:r>
            <a:r>
              <a:rPr lang="fr-FR">
                <a:sym typeface="Symbol" charset="0"/>
              </a:rPr>
              <a:t>base – émetteur</a:t>
            </a:r>
          </a:p>
          <a:p>
            <a:pPr lvl="1" eaLnBrk="1" hangingPunct="1">
              <a:spcBef>
                <a:spcPct val="25000"/>
              </a:spcBef>
              <a:buFontTx/>
              <a:buChar char="•"/>
            </a:pPr>
            <a:r>
              <a:rPr lang="fr-FR">
                <a:sym typeface="Symbol" charset="0"/>
              </a:rPr>
              <a:t>Courant inverse de la jonction base – collecteur</a:t>
            </a:r>
          </a:p>
          <a:p>
            <a:pPr eaLnBrk="1" hangingPunct="1">
              <a:spcBef>
                <a:spcPct val="25000"/>
              </a:spcBef>
            </a:pPr>
            <a:r>
              <a:rPr lang="fr-FR">
                <a:sym typeface="Symbol" charset="0"/>
              </a:rPr>
              <a:t>Le gain </a:t>
            </a:r>
            <a:r>
              <a:rPr lang="el-GR">
                <a:sym typeface="Symbol" charset="0"/>
              </a:rPr>
              <a:t> </a:t>
            </a:r>
            <a:r>
              <a:rPr lang="fr-FR">
                <a:sym typeface="Symbol" charset="0"/>
              </a:rPr>
              <a:t>est fonction des phénomènes caractérisant le courant de base  analyse des phénomènes dans cette électrode.</a:t>
            </a:r>
          </a:p>
        </p:txBody>
      </p:sp>
      <p:grpSp>
        <p:nvGrpSpPr>
          <p:cNvPr id="22532" name="Group 65"/>
          <p:cNvGrpSpPr>
            <a:grpSpLocks/>
          </p:cNvGrpSpPr>
          <p:nvPr/>
        </p:nvGrpSpPr>
        <p:grpSpPr bwMode="auto">
          <a:xfrm>
            <a:off x="1066800" y="5029200"/>
            <a:ext cx="4876800" cy="2682875"/>
            <a:chOff x="672" y="3168"/>
            <a:chExt cx="3072" cy="1690"/>
          </a:xfrm>
        </p:grpSpPr>
        <p:sp>
          <p:nvSpPr>
            <p:cNvPr id="22533" name="Line 16"/>
            <p:cNvSpPr>
              <a:spLocks noChangeShapeType="1"/>
            </p:cNvSpPr>
            <p:nvPr/>
          </p:nvSpPr>
          <p:spPr bwMode="auto">
            <a:xfrm>
              <a:off x="816" y="3418"/>
              <a:ext cx="244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22534" name="Line 17"/>
            <p:cNvSpPr>
              <a:spLocks noChangeShapeType="1"/>
            </p:cNvSpPr>
            <p:nvPr/>
          </p:nvSpPr>
          <p:spPr bwMode="auto">
            <a:xfrm>
              <a:off x="816" y="4186"/>
              <a:ext cx="624"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22535" name="Line 18"/>
            <p:cNvSpPr>
              <a:spLocks noChangeShapeType="1"/>
            </p:cNvSpPr>
            <p:nvPr/>
          </p:nvSpPr>
          <p:spPr bwMode="auto">
            <a:xfrm>
              <a:off x="2208" y="4138"/>
              <a:ext cx="1056"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22536" name="Arc 19"/>
            <p:cNvSpPr>
              <a:spLocks/>
            </p:cNvSpPr>
            <p:nvPr/>
          </p:nvSpPr>
          <p:spPr bwMode="auto">
            <a:xfrm>
              <a:off x="1440" y="4186"/>
              <a:ext cx="144" cy="144"/>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p>
          </p:txBody>
        </p:sp>
        <p:sp>
          <p:nvSpPr>
            <p:cNvPr id="22537" name="Arc 20"/>
            <p:cNvSpPr>
              <a:spLocks/>
            </p:cNvSpPr>
            <p:nvPr/>
          </p:nvSpPr>
          <p:spPr bwMode="auto">
            <a:xfrm flipH="1">
              <a:off x="2064" y="4138"/>
              <a:ext cx="144" cy="144"/>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p>
          </p:txBody>
        </p:sp>
        <p:sp>
          <p:nvSpPr>
            <p:cNvPr id="22538" name="Line 21"/>
            <p:cNvSpPr>
              <a:spLocks noChangeShapeType="1"/>
            </p:cNvSpPr>
            <p:nvPr/>
          </p:nvSpPr>
          <p:spPr bwMode="auto">
            <a:xfrm>
              <a:off x="1584" y="4330"/>
              <a:ext cx="0" cy="528"/>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22539" name="Line 22"/>
            <p:cNvSpPr>
              <a:spLocks noChangeShapeType="1"/>
            </p:cNvSpPr>
            <p:nvPr/>
          </p:nvSpPr>
          <p:spPr bwMode="auto">
            <a:xfrm>
              <a:off x="2064" y="4282"/>
              <a:ext cx="0" cy="576"/>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22540" name="Line 23"/>
            <p:cNvSpPr>
              <a:spLocks noChangeShapeType="1"/>
            </p:cNvSpPr>
            <p:nvPr/>
          </p:nvSpPr>
          <p:spPr bwMode="auto">
            <a:xfrm>
              <a:off x="1584" y="4762"/>
              <a:ext cx="48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22541" name="AutoShape 24"/>
            <p:cNvSpPr>
              <a:spLocks noChangeArrowheads="1"/>
            </p:cNvSpPr>
            <p:nvPr/>
          </p:nvSpPr>
          <p:spPr bwMode="auto">
            <a:xfrm rot="-5400000">
              <a:off x="528" y="3754"/>
              <a:ext cx="768" cy="96"/>
            </a:xfrm>
            <a:prstGeom prst="triangle">
              <a:avLst>
                <a:gd name="adj" fmla="val 50000"/>
              </a:avLst>
            </a:prstGeom>
            <a:solidFill>
              <a:schemeClr val="accent1"/>
            </a:solidFill>
            <a:ln w="12700">
              <a:solidFill>
                <a:schemeClr val="tx1"/>
              </a:solidFill>
              <a:miter lim="800000"/>
              <a:headEnd/>
              <a:tailEnd/>
            </a:ln>
          </p:spPr>
          <p:txBody>
            <a:bodyPr wrap="none" anchor="ctr"/>
            <a:lstStyle/>
            <a:p>
              <a:endParaRPr lang="en-GB"/>
            </a:p>
          </p:txBody>
        </p:sp>
        <p:sp>
          <p:nvSpPr>
            <p:cNvPr id="22542" name="AutoShape 25"/>
            <p:cNvSpPr>
              <a:spLocks noChangeArrowheads="1"/>
            </p:cNvSpPr>
            <p:nvPr/>
          </p:nvSpPr>
          <p:spPr bwMode="auto">
            <a:xfrm rot="-5400000">
              <a:off x="936" y="3682"/>
              <a:ext cx="624" cy="96"/>
            </a:xfrm>
            <a:prstGeom prst="triangle">
              <a:avLst>
                <a:gd name="adj" fmla="val 50000"/>
              </a:avLst>
            </a:prstGeom>
            <a:solidFill>
              <a:schemeClr val="accent1"/>
            </a:solidFill>
            <a:ln w="12700">
              <a:solidFill>
                <a:schemeClr val="tx1"/>
              </a:solidFill>
              <a:miter lim="800000"/>
              <a:headEnd/>
              <a:tailEnd/>
            </a:ln>
          </p:spPr>
          <p:txBody>
            <a:bodyPr wrap="none" anchor="ctr"/>
            <a:lstStyle/>
            <a:p>
              <a:endParaRPr lang="en-GB"/>
            </a:p>
          </p:txBody>
        </p:sp>
        <p:sp>
          <p:nvSpPr>
            <p:cNvPr id="22543" name="AutoShape 26"/>
            <p:cNvSpPr>
              <a:spLocks noChangeArrowheads="1"/>
            </p:cNvSpPr>
            <p:nvPr/>
          </p:nvSpPr>
          <p:spPr bwMode="auto">
            <a:xfrm rot="-5400000">
              <a:off x="1176" y="4066"/>
              <a:ext cx="144" cy="96"/>
            </a:xfrm>
            <a:prstGeom prst="triangle">
              <a:avLst>
                <a:gd name="adj" fmla="val 50000"/>
              </a:avLst>
            </a:prstGeom>
            <a:solidFill>
              <a:schemeClr val="accent1"/>
            </a:solidFill>
            <a:ln w="12700">
              <a:solidFill>
                <a:schemeClr val="tx1"/>
              </a:solidFill>
              <a:miter lim="800000"/>
              <a:headEnd/>
              <a:tailEnd/>
            </a:ln>
          </p:spPr>
          <p:txBody>
            <a:bodyPr wrap="none" anchor="ctr"/>
            <a:lstStyle/>
            <a:p>
              <a:endParaRPr lang="en-GB"/>
            </a:p>
          </p:txBody>
        </p:sp>
        <p:sp>
          <p:nvSpPr>
            <p:cNvPr id="22544" name="Line 27"/>
            <p:cNvSpPr>
              <a:spLocks noChangeShapeType="1"/>
            </p:cNvSpPr>
            <p:nvPr/>
          </p:nvSpPr>
          <p:spPr bwMode="auto">
            <a:xfrm>
              <a:off x="1296" y="4042"/>
              <a:ext cx="19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22545" name="Arc 28"/>
            <p:cNvSpPr>
              <a:spLocks/>
            </p:cNvSpPr>
            <p:nvPr/>
          </p:nvSpPr>
          <p:spPr bwMode="auto">
            <a:xfrm>
              <a:off x="1488" y="4042"/>
              <a:ext cx="288" cy="288"/>
            </a:xfrm>
            <a:custGeom>
              <a:avLst/>
              <a:gdLst>
                <a:gd name="T0" fmla="*/ 0 w 21600"/>
                <a:gd name="T1" fmla="*/ 0 h 21600"/>
                <a:gd name="T2" fmla="*/ 4 w 21600"/>
                <a:gd name="T3" fmla="*/ 4 h 21600"/>
                <a:gd name="T4" fmla="*/ 0 w 21600"/>
                <a:gd name="T5" fmla="*/ 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p>
          </p:txBody>
        </p:sp>
        <p:sp>
          <p:nvSpPr>
            <p:cNvPr id="22546" name="Line 29"/>
            <p:cNvSpPr>
              <a:spLocks noChangeShapeType="1"/>
            </p:cNvSpPr>
            <p:nvPr/>
          </p:nvSpPr>
          <p:spPr bwMode="auto">
            <a:xfrm>
              <a:off x="1776" y="4330"/>
              <a:ext cx="0"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22547" name="AutoShape 30"/>
            <p:cNvSpPr>
              <a:spLocks noChangeArrowheads="1"/>
            </p:cNvSpPr>
            <p:nvPr/>
          </p:nvSpPr>
          <p:spPr bwMode="auto">
            <a:xfrm>
              <a:off x="1584" y="4378"/>
              <a:ext cx="192" cy="96"/>
            </a:xfrm>
            <a:prstGeom prst="triangle">
              <a:avLst>
                <a:gd name="adj" fmla="val 50000"/>
              </a:avLst>
            </a:prstGeom>
            <a:solidFill>
              <a:schemeClr val="accent1"/>
            </a:solidFill>
            <a:ln w="12700">
              <a:solidFill>
                <a:schemeClr val="tx1"/>
              </a:solidFill>
              <a:miter lim="800000"/>
              <a:headEnd/>
              <a:tailEnd/>
            </a:ln>
          </p:spPr>
          <p:txBody>
            <a:bodyPr wrap="none" anchor="ctr"/>
            <a:lstStyle/>
            <a:p>
              <a:endParaRPr lang="en-GB"/>
            </a:p>
          </p:txBody>
        </p:sp>
        <p:sp>
          <p:nvSpPr>
            <p:cNvPr id="22548" name="AutoShape 31"/>
            <p:cNvSpPr>
              <a:spLocks noChangeArrowheads="1"/>
            </p:cNvSpPr>
            <p:nvPr/>
          </p:nvSpPr>
          <p:spPr bwMode="auto">
            <a:xfrm>
              <a:off x="1776" y="4378"/>
              <a:ext cx="144" cy="96"/>
            </a:xfrm>
            <a:prstGeom prst="triangle">
              <a:avLst>
                <a:gd name="adj" fmla="val 50000"/>
              </a:avLst>
            </a:prstGeom>
            <a:solidFill>
              <a:schemeClr val="accent1"/>
            </a:solidFill>
            <a:ln w="12700">
              <a:solidFill>
                <a:schemeClr val="tx1"/>
              </a:solidFill>
              <a:miter lim="800000"/>
              <a:headEnd/>
              <a:tailEnd/>
            </a:ln>
          </p:spPr>
          <p:txBody>
            <a:bodyPr wrap="none" anchor="ctr"/>
            <a:lstStyle/>
            <a:p>
              <a:endParaRPr lang="en-GB"/>
            </a:p>
          </p:txBody>
        </p:sp>
        <p:sp>
          <p:nvSpPr>
            <p:cNvPr id="22549" name="AutoShape 32"/>
            <p:cNvSpPr>
              <a:spLocks noChangeArrowheads="1"/>
            </p:cNvSpPr>
            <p:nvPr/>
          </p:nvSpPr>
          <p:spPr bwMode="auto">
            <a:xfrm flipV="1">
              <a:off x="1920" y="4474"/>
              <a:ext cx="96" cy="96"/>
            </a:xfrm>
            <a:prstGeom prst="triangle">
              <a:avLst>
                <a:gd name="adj" fmla="val 50000"/>
              </a:avLst>
            </a:prstGeom>
            <a:solidFill>
              <a:schemeClr val="accent1"/>
            </a:solidFill>
            <a:ln w="12700">
              <a:solidFill>
                <a:schemeClr val="tx1"/>
              </a:solidFill>
              <a:miter lim="800000"/>
              <a:headEnd/>
              <a:tailEnd/>
            </a:ln>
          </p:spPr>
          <p:txBody>
            <a:bodyPr wrap="none" anchor="ctr"/>
            <a:lstStyle/>
            <a:p>
              <a:endParaRPr lang="en-GB"/>
            </a:p>
          </p:txBody>
        </p:sp>
        <p:sp>
          <p:nvSpPr>
            <p:cNvPr id="22550" name="AutoShape 33"/>
            <p:cNvSpPr>
              <a:spLocks noChangeArrowheads="1"/>
            </p:cNvSpPr>
            <p:nvPr/>
          </p:nvSpPr>
          <p:spPr bwMode="auto">
            <a:xfrm flipV="1">
              <a:off x="2016" y="4474"/>
              <a:ext cx="48" cy="96"/>
            </a:xfrm>
            <a:prstGeom prst="triangle">
              <a:avLst>
                <a:gd name="adj" fmla="val 50000"/>
              </a:avLst>
            </a:prstGeom>
            <a:solidFill>
              <a:schemeClr val="accent1"/>
            </a:solidFill>
            <a:ln w="12700">
              <a:solidFill>
                <a:schemeClr val="tx1"/>
              </a:solidFill>
              <a:miter lim="800000"/>
              <a:headEnd/>
              <a:tailEnd/>
            </a:ln>
          </p:spPr>
          <p:txBody>
            <a:bodyPr wrap="none" anchor="ctr"/>
            <a:lstStyle/>
            <a:p>
              <a:endParaRPr lang="en-GB"/>
            </a:p>
          </p:txBody>
        </p:sp>
        <p:sp>
          <p:nvSpPr>
            <p:cNvPr id="22551" name="AutoShape 34"/>
            <p:cNvSpPr>
              <a:spLocks noChangeArrowheads="1"/>
            </p:cNvSpPr>
            <p:nvPr/>
          </p:nvSpPr>
          <p:spPr bwMode="auto">
            <a:xfrm rot="-5400000">
              <a:off x="2208" y="3658"/>
              <a:ext cx="576" cy="96"/>
            </a:xfrm>
            <a:prstGeom prst="triangle">
              <a:avLst>
                <a:gd name="adj" fmla="val 50000"/>
              </a:avLst>
            </a:prstGeom>
            <a:solidFill>
              <a:schemeClr val="accent1"/>
            </a:solidFill>
            <a:ln w="12700">
              <a:solidFill>
                <a:schemeClr val="tx1"/>
              </a:solidFill>
              <a:miter lim="800000"/>
              <a:headEnd/>
              <a:tailEnd/>
            </a:ln>
          </p:spPr>
          <p:txBody>
            <a:bodyPr wrap="none" anchor="ctr"/>
            <a:lstStyle/>
            <a:p>
              <a:endParaRPr lang="en-GB"/>
            </a:p>
          </p:txBody>
        </p:sp>
        <p:sp>
          <p:nvSpPr>
            <p:cNvPr id="22552" name="Arc 35"/>
            <p:cNvSpPr>
              <a:spLocks/>
            </p:cNvSpPr>
            <p:nvPr/>
          </p:nvSpPr>
          <p:spPr bwMode="auto">
            <a:xfrm flipH="1">
              <a:off x="2016" y="4090"/>
              <a:ext cx="144" cy="144"/>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p>
          </p:txBody>
        </p:sp>
        <p:sp>
          <p:nvSpPr>
            <p:cNvPr id="22553" name="Arc 36"/>
            <p:cNvSpPr>
              <a:spLocks/>
            </p:cNvSpPr>
            <p:nvPr/>
          </p:nvSpPr>
          <p:spPr bwMode="auto">
            <a:xfrm flipH="1">
              <a:off x="1920" y="4005"/>
              <a:ext cx="240" cy="277"/>
            </a:xfrm>
            <a:custGeom>
              <a:avLst/>
              <a:gdLst>
                <a:gd name="T0" fmla="*/ 0 w 21600"/>
                <a:gd name="T1" fmla="*/ 0 h 21600"/>
                <a:gd name="T2" fmla="*/ 3 w 21600"/>
                <a:gd name="T3" fmla="*/ 4 h 21600"/>
                <a:gd name="T4" fmla="*/ 0 w 21600"/>
                <a:gd name="T5" fmla="*/ 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p>
          </p:txBody>
        </p:sp>
        <p:sp>
          <p:nvSpPr>
            <p:cNvPr id="22554" name="Line 37"/>
            <p:cNvSpPr>
              <a:spLocks noChangeShapeType="1"/>
            </p:cNvSpPr>
            <p:nvPr/>
          </p:nvSpPr>
          <p:spPr bwMode="auto">
            <a:xfrm>
              <a:off x="2016" y="4234"/>
              <a:ext cx="0"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22555" name="Line 38"/>
            <p:cNvSpPr>
              <a:spLocks noChangeShapeType="1"/>
            </p:cNvSpPr>
            <p:nvPr/>
          </p:nvSpPr>
          <p:spPr bwMode="auto">
            <a:xfrm>
              <a:off x="1920" y="4282"/>
              <a:ext cx="0" cy="192"/>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22556" name="Line 39"/>
            <p:cNvSpPr>
              <a:spLocks noChangeShapeType="1"/>
            </p:cNvSpPr>
            <p:nvPr/>
          </p:nvSpPr>
          <p:spPr bwMode="auto">
            <a:xfrm>
              <a:off x="2496" y="3994"/>
              <a:ext cx="76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22557" name="Line 40"/>
            <p:cNvSpPr>
              <a:spLocks noChangeShapeType="1"/>
            </p:cNvSpPr>
            <p:nvPr/>
          </p:nvSpPr>
          <p:spPr bwMode="auto">
            <a:xfrm>
              <a:off x="2160" y="4090"/>
              <a:ext cx="1104"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22558" name="AutoShape 41"/>
            <p:cNvSpPr>
              <a:spLocks noChangeArrowheads="1"/>
            </p:cNvSpPr>
            <p:nvPr/>
          </p:nvSpPr>
          <p:spPr bwMode="auto">
            <a:xfrm rot="-5400000">
              <a:off x="2544" y="3706"/>
              <a:ext cx="672" cy="96"/>
            </a:xfrm>
            <a:prstGeom prst="triangle">
              <a:avLst>
                <a:gd name="adj" fmla="val 50000"/>
              </a:avLst>
            </a:prstGeom>
            <a:solidFill>
              <a:schemeClr val="accent1"/>
            </a:solidFill>
            <a:ln w="12700">
              <a:solidFill>
                <a:schemeClr val="tx1"/>
              </a:solidFill>
              <a:miter lim="800000"/>
              <a:headEnd/>
              <a:tailEnd/>
            </a:ln>
          </p:spPr>
          <p:txBody>
            <a:bodyPr wrap="none" anchor="ctr"/>
            <a:lstStyle/>
            <a:p>
              <a:endParaRPr lang="en-GB"/>
            </a:p>
          </p:txBody>
        </p:sp>
        <p:sp>
          <p:nvSpPr>
            <p:cNvPr id="22559" name="AutoShape 42"/>
            <p:cNvSpPr>
              <a:spLocks noChangeArrowheads="1"/>
            </p:cNvSpPr>
            <p:nvPr/>
          </p:nvSpPr>
          <p:spPr bwMode="auto">
            <a:xfrm rot="-5400000">
              <a:off x="2760" y="3730"/>
              <a:ext cx="720" cy="96"/>
            </a:xfrm>
            <a:prstGeom prst="triangle">
              <a:avLst>
                <a:gd name="adj" fmla="val 50000"/>
              </a:avLst>
            </a:prstGeom>
            <a:solidFill>
              <a:schemeClr val="accent1"/>
            </a:solidFill>
            <a:ln w="12700">
              <a:solidFill>
                <a:schemeClr val="tx1"/>
              </a:solidFill>
              <a:miter lim="800000"/>
              <a:headEnd/>
              <a:tailEnd/>
            </a:ln>
          </p:spPr>
          <p:txBody>
            <a:bodyPr wrap="none" anchor="ctr"/>
            <a:lstStyle/>
            <a:p>
              <a:endParaRPr lang="en-GB"/>
            </a:p>
          </p:txBody>
        </p:sp>
        <p:sp>
          <p:nvSpPr>
            <p:cNvPr id="22560" name="Text Box 43"/>
            <p:cNvSpPr txBox="1">
              <a:spLocks noChangeArrowheads="1"/>
            </p:cNvSpPr>
            <p:nvPr/>
          </p:nvSpPr>
          <p:spPr bwMode="auto">
            <a:xfrm>
              <a:off x="864" y="3168"/>
              <a:ext cx="768"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en-GB" sz="1000"/>
                <a:t>Emetteur</a:t>
              </a:r>
            </a:p>
          </p:txBody>
        </p:sp>
        <p:sp>
          <p:nvSpPr>
            <p:cNvPr id="22561" name="Text Box 44"/>
            <p:cNvSpPr txBox="1">
              <a:spLocks noChangeArrowheads="1"/>
            </p:cNvSpPr>
            <p:nvPr/>
          </p:nvSpPr>
          <p:spPr bwMode="auto">
            <a:xfrm>
              <a:off x="1632" y="3168"/>
              <a:ext cx="768"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en-GB" sz="1000"/>
                <a:t>Base</a:t>
              </a:r>
            </a:p>
          </p:txBody>
        </p:sp>
        <p:sp>
          <p:nvSpPr>
            <p:cNvPr id="22562" name="Text Box 45"/>
            <p:cNvSpPr txBox="1">
              <a:spLocks noChangeArrowheads="1"/>
            </p:cNvSpPr>
            <p:nvPr/>
          </p:nvSpPr>
          <p:spPr bwMode="auto">
            <a:xfrm>
              <a:off x="2544" y="3168"/>
              <a:ext cx="432"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en-GB" sz="1000"/>
                <a:t>ZCE BC</a:t>
              </a:r>
            </a:p>
          </p:txBody>
        </p:sp>
        <p:sp>
          <p:nvSpPr>
            <p:cNvPr id="22563" name="Text Box 46"/>
            <p:cNvSpPr txBox="1">
              <a:spLocks noChangeArrowheads="1"/>
            </p:cNvSpPr>
            <p:nvPr/>
          </p:nvSpPr>
          <p:spPr bwMode="auto">
            <a:xfrm>
              <a:off x="2928" y="3168"/>
              <a:ext cx="528"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en-GB" sz="1000"/>
                <a:t>Collecteur</a:t>
              </a:r>
            </a:p>
          </p:txBody>
        </p:sp>
        <p:sp>
          <p:nvSpPr>
            <p:cNvPr id="22564" name="Text Box 47"/>
            <p:cNvSpPr txBox="1">
              <a:spLocks noChangeArrowheads="1"/>
            </p:cNvSpPr>
            <p:nvPr/>
          </p:nvSpPr>
          <p:spPr bwMode="auto">
            <a:xfrm>
              <a:off x="672" y="3658"/>
              <a:ext cx="288"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en-GB" sz="1000"/>
                <a:t>I</a:t>
              </a:r>
              <a:r>
                <a:rPr lang="en-GB" sz="1000" baseline="-25000"/>
                <a:t>E</a:t>
              </a:r>
              <a:endParaRPr lang="en-GB" sz="1000"/>
            </a:p>
          </p:txBody>
        </p:sp>
        <p:sp>
          <p:nvSpPr>
            <p:cNvPr id="22565" name="Text Box 48"/>
            <p:cNvSpPr txBox="1">
              <a:spLocks noChangeArrowheads="1"/>
            </p:cNvSpPr>
            <p:nvPr/>
          </p:nvSpPr>
          <p:spPr bwMode="auto">
            <a:xfrm>
              <a:off x="1008" y="3610"/>
              <a:ext cx="288"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en-GB" sz="1000"/>
                <a:t>I</a:t>
              </a:r>
              <a:r>
                <a:rPr lang="en-GB" sz="1000" baseline="-25000"/>
                <a:t>nE</a:t>
              </a:r>
              <a:endParaRPr lang="en-GB" sz="1000"/>
            </a:p>
          </p:txBody>
        </p:sp>
        <p:sp>
          <p:nvSpPr>
            <p:cNvPr id="22566" name="Text Box 49"/>
            <p:cNvSpPr txBox="1">
              <a:spLocks noChangeArrowheads="1"/>
            </p:cNvSpPr>
            <p:nvPr/>
          </p:nvSpPr>
          <p:spPr bwMode="auto">
            <a:xfrm>
              <a:off x="1008" y="3984"/>
              <a:ext cx="288"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en-GB" sz="1000"/>
                <a:t>I</a:t>
              </a:r>
              <a:r>
                <a:rPr lang="en-GB" sz="1000" baseline="-25000"/>
                <a:t>pE</a:t>
              </a:r>
              <a:endParaRPr lang="en-GB" sz="1000"/>
            </a:p>
          </p:txBody>
        </p:sp>
        <p:sp>
          <p:nvSpPr>
            <p:cNvPr id="22567" name="Text Box 50"/>
            <p:cNvSpPr txBox="1">
              <a:spLocks noChangeArrowheads="1"/>
            </p:cNvSpPr>
            <p:nvPr/>
          </p:nvSpPr>
          <p:spPr bwMode="auto">
            <a:xfrm>
              <a:off x="2208" y="3562"/>
              <a:ext cx="288"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en-GB" sz="1000"/>
                <a:t>BI</a:t>
              </a:r>
              <a:r>
                <a:rPr lang="en-GB" sz="1000" baseline="-25000"/>
                <a:t>nE</a:t>
              </a:r>
              <a:endParaRPr lang="en-GB" sz="1000"/>
            </a:p>
          </p:txBody>
        </p:sp>
        <p:sp>
          <p:nvSpPr>
            <p:cNvPr id="22568" name="Text Box 51"/>
            <p:cNvSpPr txBox="1">
              <a:spLocks noChangeArrowheads="1"/>
            </p:cNvSpPr>
            <p:nvPr/>
          </p:nvSpPr>
          <p:spPr bwMode="auto">
            <a:xfrm>
              <a:off x="2544" y="3562"/>
              <a:ext cx="432"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en-GB" sz="1000"/>
                <a:t>MBI</a:t>
              </a:r>
              <a:r>
                <a:rPr lang="en-GB" sz="1000" baseline="-25000"/>
                <a:t>nE</a:t>
              </a:r>
              <a:endParaRPr lang="en-GB" sz="1000"/>
            </a:p>
          </p:txBody>
        </p:sp>
        <p:sp>
          <p:nvSpPr>
            <p:cNvPr id="22569" name="Text Box 52"/>
            <p:cNvSpPr txBox="1">
              <a:spLocks noChangeArrowheads="1"/>
            </p:cNvSpPr>
            <p:nvPr/>
          </p:nvSpPr>
          <p:spPr bwMode="auto">
            <a:xfrm>
              <a:off x="2928" y="3562"/>
              <a:ext cx="288"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en-GB" sz="1000"/>
                <a:t>I</a:t>
              </a:r>
              <a:r>
                <a:rPr lang="en-GB" sz="1000" baseline="-25000"/>
                <a:t>C</a:t>
              </a:r>
              <a:endParaRPr lang="en-GB" sz="1000"/>
            </a:p>
          </p:txBody>
        </p:sp>
        <p:sp>
          <p:nvSpPr>
            <p:cNvPr id="22570" name="Text Box 53"/>
            <p:cNvSpPr txBox="1">
              <a:spLocks noChangeArrowheads="1"/>
            </p:cNvSpPr>
            <p:nvPr/>
          </p:nvSpPr>
          <p:spPr bwMode="auto">
            <a:xfrm>
              <a:off x="2448" y="4138"/>
              <a:ext cx="288"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en-GB" sz="1000"/>
                <a:t>I</a:t>
              </a:r>
              <a:r>
                <a:rPr lang="en-GB" sz="1000" baseline="-25000"/>
                <a:t>CB0</a:t>
              </a:r>
              <a:endParaRPr lang="en-GB" sz="1000"/>
            </a:p>
          </p:txBody>
        </p:sp>
        <p:sp>
          <p:nvSpPr>
            <p:cNvPr id="22571" name="Text Box 54"/>
            <p:cNvSpPr txBox="1">
              <a:spLocks noChangeArrowheads="1"/>
            </p:cNvSpPr>
            <p:nvPr/>
          </p:nvSpPr>
          <p:spPr bwMode="auto">
            <a:xfrm>
              <a:off x="2099" y="3961"/>
              <a:ext cx="528"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en-GB" sz="1000"/>
                <a:t>(M-1)BI</a:t>
              </a:r>
              <a:r>
                <a:rPr lang="en-GB" sz="1000" baseline="-25000"/>
                <a:t>nE</a:t>
              </a:r>
              <a:endParaRPr lang="en-GB" sz="1000"/>
            </a:p>
          </p:txBody>
        </p:sp>
        <p:sp>
          <p:nvSpPr>
            <p:cNvPr id="22572" name="Text Box 55"/>
            <p:cNvSpPr txBox="1">
              <a:spLocks noChangeArrowheads="1"/>
            </p:cNvSpPr>
            <p:nvPr/>
          </p:nvSpPr>
          <p:spPr bwMode="auto">
            <a:xfrm>
              <a:off x="1728" y="4176"/>
              <a:ext cx="288"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en-GB" sz="1000"/>
                <a:t>I</a:t>
              </a:r>
              <a:r>
                <a:rPr lang="en-GB" sz="1000" baseline="-25000"/>
                <a:t>BR</a:t>
              </a:r>
              <a:endParaRPr lang="en-GB" sz="1000"/>
            </a:p>
          </p:txBody>
        </p:sp>
        <p:sp>
          <p:nvSpPr>
            <p:cNvPr id="22573" name="Line 56"/>
            <p:cNvSpPr>
              <a:spLocks noChangeShapeType="1"/>
            </p:cNvSpPr>
            <p:nvPr/>
          </p:nvSpPr>
          <p:spPr bwMode="auto">
            <a:xfrm flipV="1">
              <a:off x="1296" y="3994"/>
              <a:ext cx="1200" cy="48"/>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22574" name="AutoShape 57"/>
            <p:cNvSpPr>
              <a:spLocks/>
            </p:cNvSpPr>
            <p:nvPr/>
          </p:nvSpPr>
          <p:spPr bwMode="auto">
            <a:xfrm rot="5400000">
              <a:off x="1104" y="3178"/>
              <a:ext cx="48" cy="336"/>
            </a:xfrm>
            <a:prstGeom prst="leftBrace">
              <a:avLst>
                <a:gd name="adj1" fmla="val 58333"/>
                <a:gd name="adj2" fmla="val 50000"/>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p>
          </p:txBody>
        </p:sp>
        <p:sp>
          <p:nvSpPr>
            <p:cNvPr id="22575" name="AutoShape 58"/>
            <p:cNvSpPr>
              <a:spLocks/>
            </p:cNvSpPr>
            <p:nvPr/>
          </p:nvSpPr>
          <p:spPr bwMode="auto">
            <a:xfrm rot="5400000">
              <a:off x="1896" y="2722"/>
              <a:ext cx="48" cy="1248"/>
            </a:xfrm>
            <a:prstGeom prst="leftBrace">
              <a:avLst>
                <a:gd name="adj1" fmla="val 216667"/>
                <a:gd name="adj2" fmla="val 50000"/>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p>
          </p:txBody>
        </p:sp>
        <p:sp>
          <p:nvSpPr>
            <p:cNvPr id="22576" name="AutoShape 59"/>
            <p:cNvSpPr>
              <a:spLocks/>
            </p:cNvSpPr>
            <p:nvPr/>
          </p:nvSpPr>
          <p:spPr bwMode="auto">
            <a:xfrm rot="5400000">
              <a:off x="2712" y="3154"/>
              <a:ext cx="48" cy="384"/>
            </a:xfrm>
            <a:prstGeom prst="leftBrace">
              <a:avLst>
                <a:gd name="adj1" fmla="val 66667"/>
                <a:gd name="adj2" fmla="val 50000"/>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p>
          </p:txBody>
        </p:sp>
        <p:sp>
          <p:nvSpPr>
            <p:cNvPr id="22577" name="AutoShape 60"/>
            <p:cNvSpPr>
              <a:spLocks/>
            </p:cNvSpPr>
            <p:nvPr/>
          </p:nvSpPr>
          <p:spPr bwMode="auto">
            <a:xfrm rot="5400000">
              <a:off x="3024" y="3226"/>
              <a:ext cx="48" cy="240"/>
            </a:xfrm>
            <a:prstGeom prst="leftBrace">
              <a:avLst>
                <a:gd name="adj1" fmla="val 41667"/>
                <a:gd name="adj2" fmla="val 50000"/>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p>
          </p:txBody>
        </p:sp>
        <p:sp>
          <p:nvSpPr>
            <p:cNvPr id="22578" name="Text Box 61"/>
            <p:cNvSpPr txBox="1">
              <a:spLocks noChangeArrowheads="1"/>
            </p:cNvSpPr>
            <p:nvPr/>
          </p:nvSpPr>
          <p:spPr bwMode="auto">
            <a:xfrm>
              <a:off x="672" y="4234"/>
              <a:ext cx="768"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en-GB" sz="1000"/>
                <a:t>Contact Emetteur</a:t>
              </a:r>
            </a:p>
          </p:txBody>
        </p:sp>
        <p:sp>
          <p:nvSpPr>
            <p:cNvPr id="22579" name="Text Box 62"/>
            <p:cNvSpPr txBox="1">
              <a:spLocks noChangeArrowheads="1"/>
            </p:cNvSpPr>
            <p:nvPr/>
          </p:nvSpPr>
          <p:spPr bwMode="auto">
            <a:xfrm>
              <a:off x="2064" y="4694"/>
              <a:ext cx="768"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en-GB" sz="1000"/>
                <a:t>Contact Base</a:t>
              </a:r>
            </a:p>
          </p:txBody>
        </p:sp>
        <p:sp>
          <p:nvSpPr>
            <p:cNvPr id="22580" name="Text Box 63"/>
            <p:cNvSpPr txBox="1">
              <a:spLocks noChangeArrowheads="1"/>
            </p:cNvSpPr>
            <p:nvPr/>
          </p:nvSpPr>
          <p:spPr bwMode="auto">
            <a:xfrm>
              <a:off x="2976" y="4186"/>
              <a:ext cx="768"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en-GB" sz="1000"/>
                <a:t>Contact Collecteur</a:t>
              </a:r>
            </a:p>
          </p:txBody>
        </p:sp>
        <p:sp>
          <p:nvSpPr>
            <p:cNvPr id="22581" name="Line 64"/>
            <p:cNvSpPr>
              <a:spLocks noChangeShapeType="1"/>
            </p:cNvSpPr>
            <p:nvPr/>
          </p:nvSpPr>
          <p:spPr bwMode="auto">
            <a:xfrm flipV="1">
              <a:off x="2592" y="4106"/>
              <a:ext cx="96" cy="80"/>
            </a:xfrm>
            <a:prstGeom prst="line">
              <a:avLst/>
            </a:prstGeom>
            <a:noFill/>
            <a:ln w="12700">
              <a:solidFill>
                <a:schemeClr val="tx1"/>
              </a:solidFill>
              <a:round/>
              <a:headEnd/>
              <a:tailEnd type="oval" w="sm" len="sm"/>
            </a:ln>
            <a:extLst>
              <a:ext uri="{909E8E84-426E-40dd-AFC4-6F175D3DCCD1}">
                <a14:hiddenFill xmlns:a14="http://schemas.microsoft.com/office/drawing/2010/main" xmlns="">
                  <a:noFill/>
                </a14:hiddenFill>
              </a:ext>
            </a:extLst>
          </p:spPr>
          <p:txBody>
            <a:bodyPr wrap="none" anchor="ctr"/>
            <a:lstStyle/>
            <a:p>
              <a:endParaRPr lang="en-GB"/>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3"/>
          <p:cNvSpPr>
            <a:spLocks noGrp="1"/>
          </p:cNvSpPr>
          <p:nvPr>
            <p:ph type="sldNum" sz="quarter" idx="12"/>
          </p:nvPr>
        </p:nvSpPr>
        <p:spPr/>
        <p:txBody>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fld id="{39AA652D-092D-9B4E-8769-F85EBB863571}" type="slidenum">
              <a:rPr lang="fr-FR" b="0">
                <a:latin typeface="Arial" charset="0"/>
              </a:rPr>
              <a:pPr eaLnBrk="1" hangingPunct="1"/>
              <a:t>6</a:t>
            </a:fld>
            <a:endParaRPr lang="fr-FR" b="0">
              <a:latin typeface="Arial" charset="0"/>
            </a:endParaRPr>
          </a:p>
        </p:txBody>
      </p:sp>
      <mc:AlternateContent xmlns:mc="http://schemas.openxmlformats.org/markup-compatibility/2006" xmlns:a14="http://schemas.microsoft.com/office/drawing/2010/main">
        <mc:Choice Requires="a14">
          <p:sp>
            <p:nvSpPr>
              <p:cNvPr id="24584" name="Text Box 3"/>
              <p:cNvSpPr txBox="1">
                <a:spLocks noChangeArrowheads="1"/>
              </p:cNvSpPr>
              <p:nvPr/>
            </p:nvSpPr>
            <p:spPr bwMode="auto">
              <a:xfrm>
                <a:off x="152400" y="304800"/>
                <a:ext cx="6597650" cy="3625850"/>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a:spAutoFit/>
              </a:bodyPr>
              <a:lstStyle>
                <a:lvl1pPr eaLnBrk="0" hangingPunct="0">
                  <a:tabLst>
                    <a:tab pos="1257300" algn="l"/>
                  </a:tabLst>
                  <a:defRPr sz="1400" b="1">
                    <a:solidFill>
                      <a:schemeClr val="tx1"/>
                    </a:solidFill>
                    <a:latin typeface="Comic Sans MS" charset="0"/>
                    <a:ea typeface="ＭＳ Ｐゴシック" charset="0"/>
                    <a:cs typeface="ＭＳ Ｐゴシック" charset="0"/>
                  </a:defRPr>
                </a:lvl1pPr>
                <a:lvl2pPr eaLnBrk="0" hangingPunct="0">
                  <a:tabLst>
                    <a:tab pos="1257300" algn="l"/>
                  </a:tabLst>
                  <a:defRPr sz="1400" b="1">
                    <a:solidFill>
                      <a:schemeClr val="tx1"/>
                    </a:solidFill>
                    <a:latin typeface="Comic Sans MS" charset="0"/>
                    <a:ea typeface="ＭＳ Ｐゴシック" charset="0"/>
                  </a:defRPr>
                </a:lvl2pPr>
                <a:lvl3pPr eaLnBrk="0" hangingPunct="0">
                  <a:tabLst>
                    <a:tab pos="1257300" algn="l"/>
                  </a:tabLst>
                  <a:defRPr sz="1400" b="1">
                    <a:solidFill>
                      <a:schemeClr val="tx1"/>
                    </a:solidFill>
                    <a:latin typeface="Comic Sans MS" charset="0"/>
                    <a:ea typeface="ＭＳ Ｐゴシック" charset="0"/>
                  </a:defRPr>
                </a:lvl3pPr>
                <a:lvl4pPr eaLnBrk="0" hangingPunct="0">
                  <a:tabLst>
                    <a:tab pos="1257300" algn="l"/>
                  </a:tabLst>
                  <a:defRPr sz="1400" b="1">
                    <a:solidFill>
                      <a:schemeClr val="tx1"/>
                    </a:solidFill>
                    <a:latin typeface="Comic Sans MS" charset="0"/>
                    <a:ea typeface="ＭＳ Ｐゴシック" charset="0"/>
                  </a:defRPr>
                </a:lvl4pPr>
                <a:lvl5pPr eaLnBrk="0" hangingPunct="0">
                  <a:tabLst>
                    <a:tab pos="1257300" algn="l"/>
                  </a:tabLst>
                  <a:defRPr sz="1400" b="1">
                    <a:solidFill>
                      <a:schemeClr val="tx1"/>
                    </a:solidFill>
                    <a:latin typeface="Comic Sans MS" charset="0"/>
                    <a:ea typeface="ＭＳ Ｐゴシック" charset="0"/>
                  </a:defRPr>
                </a:lvl5pPr>
                <a:lvl6pPr marL="457200" eaLnBrk="0" fontAlgn="base" hangingPunct="0">
                  <a:spcBef>
                    <a:spcPct val="0"/>
                  </a:spcBef>
                  <a:spcAft>
                    <a:spcPct val="0"/>
                  </a:spcAft>
                  <a:tabLst>
                    <a:tab pos="1257300" algn="l"/>
                  </a:tabLst>
                  <a:defRPr sz="1400" b="1">
                    <a:solidFill>
                      <a:schemeClr val="tx1"/>
                    </a:solidFill>
                    <a:latin typeface="Comic Sans MS" charset="0"/>
                    <a:ea typeface="ＭＳ Ｐゴシック" charset="0"/>
                  </a:defRPr>
                </a:lvl6pPr>
                <a:lvl7pPr marL="914400" eaLnBrk="0" fontAlgn="base" hangingPunct="0">
                  <a:spcBef>
                    <a:spcPct val="0"/>
                  </a:spcBef>
                  <a:spcAft>
                    <a:spcPct val="0"/>
                  </a:spcAft>
                  <a:tabLst>
                    <a:tab pos="1257300" algn="l"/>
                  </a:tabLst>
                  <a:defRPr sz="1400" b="1">
                    <a:solidFill>
                      <a:schemeClr val="tx1"/>
                    </a:solidFill>
                    <a:latin typeface="Comic Sans MS" charset="0"/>
                    <a:ea typeface="ＭＳ Ｐゴシック" charset="0"/>
                  </a:defRPr>
                </a:lvl7pPr>
                <a:lvl8pPr marL="1371600" eaLnBrk="0" fontAlgn="base" hangingPunct="0">
                  <a:spcBef>
                    <a:spcPct val="0"/>
                  </a:spcBef>
                  <a:spcAft>
                    <a:spcPct val="0"/>
                  </a:spcAft>
                  <a:tabLst>
                    <a:tab pos="1257300" algn="l"/>
                  </a:tabLst>
                  <a:defRPr sz="1400" b="1">
                    <a:solidFill>
                      <a:schemeClr val="tx1"/>
                    </a:solidFill>
                    <a:latin typeface="Comic Sans MS" charset="0"/>
                    <a:ea typeface="ＭＳ Ｐゴシック" charset="0"/>
                  </a:defRPr>
                </a:lvl8pPr>
                <a:lvl9pPr marL="1828800" eaLnBrk="0" fontAlgn="base" hangingPunct="0">
                  <a:spcBef>
                    <a:spcPct val="0"/>
                  </a:spcBef>
                  <a:spcAft>
                    <a:spcPct val="0"/>
                  </a:spcAft>
                  <a:tabLst>
                    <a:tab pos="1257300" algn="l"/>
                  </a:tabLst>
                  <a:defRPr sz="1400" b="1">
                    <a:solidFill>
                      <a:schemeClr val="tx1"/>
                    </a:solidFill>
                    <a:latin typeface="Comic Sans MS" charset="0"/>
                    <a:ea typeface="ＭＳ Ｐゴシック" charset="0"/>
                  </a:defRPr>
                </a:lvl9pPr>
              </a:lstStyle>
              <a:p>
                <a:pPr eaLnBrk="1" hangingPunct="1">
                  <a:spcBef>
                    <a:spcPct val="25000"/>
                  </a:spcBef>
                </a:pPr>
                <a:r>
                  <a:rPr lang="fr-FR" dirty="0">
                    <a:sym typeface="Symbol" charset="0"/>
                  </a:rPr>
                  <a:t>2. Gain en courant en montage base commune.</a:t>
                </a:r>
              </a:p>
              <a:p>
                <a:pPr lvl="1" eaLnBrk="1" hangingPunct="1">
                  <a:spcBef>
                    <a:spcPct val="25000"/>
                  </a:spcBef>
                </a:pPr>
                <a:r>
                  <a:rPr lang="fr-FR" dirty="0">
                    <a:sym typeface="Symbol" charset="0"/>
                  </a:rPr>
                  <a:t>I</a:t>
                </a:r>
                <a:r>
                  <a:rPr lang="fr-FR" baseline="-25000" dirty="0">
                    <a:sym typeface="Symbol" charset="0"/>
                  </a:rPr>
                  <a:t>C</a:t>
                </a:r>
                <a:r>
                  <a:rPr lang="fr-FR" dirty="0">
                    <a:sym typeface="Symbol" charset="0"/>
                  </a:rPr>
                  <a:t> = </a:t>
                </a:r>
                <a:r>
                  <a:rPr lang="el-GR" dirty="0">
                    <a:sym typeface="Symbol" charset="0"/>
                  </a:rPr>
                  <a:t></a:t>
                </a:r>
                <a:r>
                  <a:rPr lang="fr-FR" dirty="0">
                    <a:sym typeface="Symbol" charset="0"/>
                  </a:rPr>
                  <a:t>I</a:t>
                </a:r>
                <a:r>
                  <a:rPr lang="fr-FR" baseline="-25000" dirty="0">
                    <a:sym typeface="Symbol" charset="0"/>
                  </a:rPr>
                  <a:t>E</a:t>
                </a:r>
                <a:r>
                  <a:rPr lang="fr-FR" dirty="0">
                    <a:sym typeface="Symbol" charset="0"/>
                  </a:rPr>
                  <a:t>.</a:t>
                </a:r>
              </a:p>
              <a:p>
                <a:pPr lvl="1" eaLnBrk="1" hangingPunct="1">
                  <a:spcBef>
                    <a:spcPct val="25000"/>
                  </a:spcBef>
                </a:pPr>
                <a:r>
                  <a:rPr lang="fr-FR" dirty="0">
                    <a:sym typeface="Symbol" charset="0"/>
                  </a:rPr>
                  <a:t>Hypothèse du transistor filamentaire: J</a:t>
                </a:r>
                <a:r>
                  <a:rPr lang="fr-FR" baseline="-25000" dirty="0">
                    <a:sym typeface="Symbol" charset="0"/>
                  </a:rPr>
                  <a:t>C</a:t>
                </a:r>
                <a:r>
                  <a:rPr lang="fr-FR" dirty="0">
                    <a:sym typeface="Symbol" charset="0"/>
                  </a:rPr>
                  <a:t> = </a:t>
                </a:r>
                <a:r>
                  <a:rPr lang="el-GR" dirty="0">
                    <a:sym typeface="Symbol" charset="0"/>
                  </a:rPr>
                  <a:t></a:t>
                </a:r>
                <a:r>
                  <a:rPr lang="fr-FR" dirty="0">
                    <a:sym typeface="Symbol" charset="0"/>
                  </a:rPr>
                  <a:t>J</a:t>
                </a:r>
                <a:r>
                  <a:rPr lang="fr-FR" baseline="-25000" dirty="0">
                    <a:sym typeface="Symbol" charset="0"/>
                  </a:rPr>
                  <a:t>E</a:t>
                </a:r>
                <a:r>
                  <a:rPr lang="fr-FR" dirty="0">
                    <a:sym typeface="Symbol" charset="0"/>
                  </a:rPr>
                  <a:t>.</a:t>
                </a:r>
              </a:p>
              <a:p>
                <a:pPr lvl="1" eaLnBrk="1" hangingPunct="1">
                  <a:spcBef>
                    <a:spcPct val="25000"/>
                  </a:spcBef>
                </a:pPr>
                <a:endParaRPr lang="fr-FR" dirty="0">
                  <a:sym typeface="Symbol" charset="0"/>
                </a:endParaRPr>
              </a:p>
              <a:p>
                <a:pPr lvl="1" eaLnBrk="1" hangingPunct="1">
                  <a:spcBef>
                    <a:spcPct val="25000"/>
                  </a:spcBef>
                </a:pPr>
                <a14:m>
                  <m:oMathPara xmlns:m="http://schemas.openxmlformats.org/officeDocument/2006/math">
                    <m:oMathParaPr>
                      <m:jc m:val="centerGroup"/>
                    </m:oMathParaPr>
                    <m:oMath xmlns:m="http://schemas.openxmlformats.org/officeDocument/2006/math">
                      <m:r>
                        <a:rPr lang="fr-FR" i="1" smtClean="0">
                          <a:latin typeface="Cambria Math" panose="02040503050406030204" pitchFamily="18" charset="0"/>
                          <a:ea typeface="Cambria Math" panose="02040503050406030204" pitchFamily="18" charset="0"/>
                          <a:sym typeface="Symbol" charset="0"/>
                        </a:rPr>
                        <m:t>𝜶</m:t>
                      </m:r>
                      <m:r>
                        <a:rPr lang="fr-FR" b="1" i="1" smtClean="0">
                          <a:latin typeface="Cambria Math" panose="02040503050406030204" pitchFamily="18" charset="0"/>
                          <a:ea typeface="Cambria Math" panose="02040503050406030204" pitchFamily="18" charset="0"/>
                          <a:sym typeface="Symbol" charset="0"/>
                        </a:rPr>
                        <m:t>=</m:t>
                      </m:r>
                      <m:f>
                        <m:fPr>
                          <m:ctrlPr>
                            <a:rPr lang="fr-FR" b="1" i="1" smtClean="0">
                              <a:latin typeface="Cambria Math" panose="02040503050406030204" pitchFamily="18" charset="0"/>
                              <a:ea typeface="Cambria Math" panose="02040503050406030204" pitchFamily="18" charset="0"/>
                              <a:sym typeface="Symbol" charset="0"/>
                            </a:rPr>
                          </m:ctrlPr>
                        </m:fPr>
                        <m:num>
                          <m:sSub>
                            <m:sSubPr>
                              <m:ctrlPr>
                                <a:rPr lang="fr-FR" b="1" i="1" smtClean="0">
                                  <a:latin typeface="Cambria Math" panose="02040503050406030204" pitchFamily="18" charset="0"/>
                                  <a:ea typeface="Cambria Math" panose="02040503050406030204" pitchFamily="18" charset="0"/>
                                  <a:sym typeface="Symbol" charset="0"/>
                                </a:rPr>
                              </m:ctrlPr>
                            </m:sSubPr>
                            <m:e>
                              <m:r>
                                <a:rPr lang="fr-FR" b="1" i="1" smtClean="0">
                                  <a:latin typeface="Cambria Math" panose="02040503050406030204" pitchFamily="18" charset="0"/>
                                  <a:ea typeface="Cambria Math" panose="02040503050406030204" pitchFamily="18" charset="0"/>
                                  <a:sym typeface="Symbol" charset="0"/>
                                </a:rPr>
                                <m:t>𝑱</m:t>
                              </m:r>
                            </m:e>
                            <m:sub>
                              <m:r>
                                <a:rPr lang="fr-FR" b="1" i="1" smtClean="0">
                                  <a:latin typeface="Cambria Math" panose="02040503050406030204" pitchFamily="18" charset="0"/>
                                  <a:ea typeface="Cambria Math" panose="02040503050406030204" pitchFamily="18" charset="0"/>
                                  <a:sym typeface="Symbol" charset="0"/>
                                </a:rPr>
                                <m:t>𝑪</m:t>
                              </m:r>
                            </m:sub>
                          </m:sSub>
                        </m:num>
                        <m:den>
                          <m:sSub>
                            <m:sSubPr>
                              <m:ctrlPr>
                                <a:rPr lang="fr-FR" b="1" i="1" smtClean="0">
                                  <a:latin typeface="Cambria Math" panose="02040503050406030204" pitchFamily="18" charset="0"/>
                                  <a:ea typeface="Cambria Math" panose="02040503050406030204" pitchFamily="18" charset="0"/>
                                  <a:sym typeface="Symbol" charset="0"/>
                                </a:rPr>
                              </m:ctrlPr>
                            </m:sSubPr>
                            <m:e>
                              <m:r>
                                <a:rPr lang="fr-FR" b="1" i="1" smtClean="0">
                                  <a:latin typeface="Cambria Math" panose="02040503050406030204" pitchFamily="18" charset="0"/>
                                  <a:ea typeface="Cambria Math" panose="02040503050406030204" pitchFamily="18" charset="0"/>
                                  <a:sym typeface="Symbol" charset="0"/>
                                </a:rPr>
                                <m:t>𝑱</m:t>
                              </m:r>
                            </m:e>
                            <m:sub>
                              <m:r>
                                <a:rPr lang="fr-FR" b="1" i="1" smtClean="0">
                                  <a:latin typeface="Cambria Math" panose="02040503050406030204" pitchFamily="18" charset="0"/>
                                  <a:ea typeface="Cambria Math" panose="02040503050406030204" pitchFamily="18" charset="0"/>
                                  <a:sym typeface="Symbol" charset="0"/>
                                </a:rPr>
                                <m:t>𝑬</m:t>
                              </m:r>
                            </m:sub>
                          </m:sSub>
                        </m:den>
                      </m:f>
                      <m:r>
                        <a:rPr lang="fr-FR" b="1" i="1" smtClean="0">
                          <a:latin typeface="Cambria Math" panose="02040503050406030204" pitchFamily="18" charset="0"/>
                          <a:ea typeface="Cambria Math" panose="02040503050406030204" pitchFamily="18" charset="0"/>
                          <a:sym typeface="Symbol" charset="0"/>
                        </a:rPr>
                        <m:t>=</m:t>
                      </m:r>
                      <m:f>
                        <m:fPr>
                          <m:ctrlPr>
                            <a:rPr lang="fr-FR" i="1">
                              <a:latin typeface="Cambria Math" panose="02040503050406030204" pitchFamily="18" charset="0"/>
                              <a:ea typeface="Cambria Math" panose="02040503050406030204" pitchFamily="18" charset="0"/>
                              <a:sym typeface="Symbol" charset="0"/>
                            </a:rPr>
                          </m:ctrlPr>
                        </m:fPr>
                        <m:num>
                          <m:sSub>
                            <m:sSubPr>
                              <m:ctrlPr>
                                <a:rPr lang="fr-FR" i="1">
                                  <a:latin typeface="Cambria Math" panose="02040503050406030204" pitchFamily="18" charset="0"/>
                                  <a:ea typeface="Cambria Math" panose="02040503050406030204" pitchFamily="18" charset="0"/>
                                  <a:sym typeface="Symbol" charset="0"/>
                                </a:rPr>
                              </m:ctrlPr>
                            </m:sSubPr>
                            <m:e>
                              <m:r>
                                <a:rPr lang="fr-FR" i="1">
                                  <a:latin typeface="Cambria Math" panose="02040503050406030204" pitchFamily="18" charset="0"/>
                                  <a:ea typeface="Cambria Math" panose="02040503050406030204" pitchFamily="18" charset="0"/>
                                  <a:sym typeface="Symbol" charset="0"/>
                                </a:rPr>
                                <m:t>𝑱</m:t>
                              </m:r>
                            </m:e>
                            <m:sub>
                              <m:r>
                                <a:rPr lang="fr-FR" i="1">
                                  <a:latin typeface="Cambria Math" panose="02040503050406030204" pitchFamily="18" charset="0"/>
                                  <a:ea typeface="Cambria Math" panose="02040503050406030204" pitchFamily="18" charset="0"/>
                                  <a:sym typeface="Symbol" charset="0"/>
                                </a:rPr>
                                <m:t>𝑪</m:t>
                              </m:r>
                            </m:sub>
                          </m:sSub>
                        </m:num>
                        <m:den>
                          <m:sSub>
                            <m:sSubPr>
                              <m:ctrlPr>
                                <a:rPr lang="fr-FR" i="1">
                                  <a:latin typeface="Cambria Math" panose="02040503050406030204" pitchFamily="18" charset="0"/>
                                  <a:ea typeface="Cambria Math" panose="02040503050406030204" pitchFamily="18" charset="0"/>
                                  <a:sym typeface="Symbol" charset="0"/>
                                </a:rPr>
                              </m:ctrlPr>
                            </m:sSubPr>
                            <m:e>
                              <m:r>
                                <a:rPr lang="fr-FR" i="1">
                                  <a:latin typeface="Cambria Math" panose="02040503050406030204" pitchFamily="18" charset="0"/>
                                  <a:ea typeface="Cambria Math" panose="02040503050406030204" pitchFamily="18" charset="0"/>
                                  <a:sym typeface="Symbol" charset="0"/>
                                </a:rPr>
                                <m:t>𝑱</m:t>
                              </m:r>
                            </m:e>
                            <m:sub>
                              <m:r>
                                <a:rPr lang="fr-FR" b="1" i="1" smtClean="0">
                                  <a:latin typeface="Cambria Math" panose="02040503050406030204" pitchFamily="18" charset="0"/>
                                  <a:ea typeface="Cambria Math" panose="02040503050406030204" pitchFamily="18" charset="0"/>
                                  <a:sym typeface="Symbol" charset="0"/>
                                </a:rPr>
                                <m:t>𝒏𝑪</m:t>
                              </m:r>
                            </m:sub>
                          </m:sSub>
                        </m:den>
                      </m:f>
                      <m:f>
                        <m:fPr>
                          <m:ctrlPr>
                            <a:rPr lang="fr-FR" i="1">
                              <a:latin typeface="Cambria Math" panose="02040503050406030204" pitchFamily="18" charset="0"/>
                              <a:ea typeface="Cambria Math" panose="02040503050406030204" pitchFamily="18" charset="0"/>
                              <a:sym typeface="Symbol" charset="0"/>
                            </a:rPr>
                          </m:ctrlPr>
                        </m:fPr>
                        <m:num>
                          <m:sSub>
                            <m:sSubPr>
                              <m:ctrlPr>
                                <a:rPr lang="fr-FR" i="1">
                                  <a:latin typeface="Cambria Math" panose="02040503050406030204" pitchFamily="18" charset="0"/>
                                  <a:ea typeface="Cambria Math" panose="02040503050406030204" pitchFamily="18" charset="0"/>
                                  <a:sym typeface="Symbol" charset="0"/>
                                </a:rPr>
                              </m:ctrlPr>
                            </m:sSubPr>
                            <m:e>
                              <m:r>
                                <a:rPr lang="fr-FR" i="1">
                                  <a:latin typeface="Cambria Math" panose="02040503050406030204" pitchFamily="18" charset="0"/>
                                  <a:ea typeface="Cambria Math" panose="02040503050406030204" pitchFamily="18" charset="0"/>
                                  <a:sym typeface="Symbol" charset="0"/>
                                </a:rPr>
                                <m:t>𝑱</m:t>
                              </m:r>
                            </m:e>
                            <m:sub>
                              <m:r>
                                <a:rPr lang="fr-FR" b="1" i="1" smtClean="0">
                                  <a:latin typeface="Cambria Math" panose="02040503050406030204" pitchFamily="18" charset="0"/>
                                  <a:ea typeface="Cambria Math" panose="02040503050406030204" pitchFamily="18" charset="0"/>
                                  <a:sym typeface="Symbol" charset="0"/>
                                </a:rPr>
                                <m:t>𝒏𝑪</m:t>
                              </m:r>
                            </m:sub>
                          </m:sSub>
                        </m:num>
                        <m:den>
                          <m:sSub>
                            <m:sSubPr>
                              <m:ctrlPr>
                                <a:rPr lang="fr-FR" i="1">
                                  <a:latin typeface="Cambria Math" panose="02040503050406030204" pitchFamily="18" charset="0"/>
                                  <a:ea typeface="Cambria Math" panose="02040503050406030204" pitchFamily="18" charset="0"/>
                                  <a:sym typeface="Symbol" charset="0"/>
                                </a:rPr>
                              </m:ctrlPr>
                            </m:sSubPr>
                            <m:e>
                              <m:r>
                                <a:rPr lang="fr-FR" i="1">
                                  <a:latin typeface="Cambria Math" panose="02040503050406030204" pitchFamily="18" charset="0"/>
                                  <a:ea typeface="Cambria Math" panose="02040503050406030204" pitchFamily="18" charset="0"/>
                                  <a:sym typeface="Symbol" charset="0"/>
                                </a:rPr>
                                <m:t>𝑱</m:t>
                              </m:r>
                            </m:e>
                            <m:sub>
                              <m:r>
                                <a:rPr lang="fr-FR" b="1" i="1" smtClean="0">
                                  <a:latin typeface="Cambria Math" panose="02040503050406030204" pitchFamily="18" charset="0"/>
                                  <a:ea typeface="Cambria Math" panose="02040503050406030204" pitchFamily="18" charset="0"/>
                                  <a:sym typeface="Symbol" charset="0"/>
                                </a:rPr>
                                <m:t>𝒏</m:t>
                              </m:r>
                              <m:r>
                                <a:rPr lang="fr-FR" i="1">
                                  <a:latin typeface="Cambria Math" panose="02040503050406030204" pitchFamily="18" charset="0"/>
                                  <a:ea typeface="Cambria Math" panose="02040503050406030204" pitchFamily="18" charset="0"/>
                                  <a:sym typeface="Symbol" charset="0"/>
                                </a:rPr>
                                <m:t>𝑬</m:t>
                              </m:r>
                            </m:sub>
                          </m:sSub>
                        </m:den>
                      </m:f>
                      <m:f>
                        <m:fPr>
                          <m:ctrlPr>
                            <a:rPr lang="fr-FR" i="1">
                              <a:latin typeface="Cambria Math" panose="02040503050406030204" pitchFamily="18" charset="0"/>
                              <a:ea typeface="Cambria Math" panose="02040503050406030204" pitchFamily="18" charset="0"/>
                              <a:sym typeface="Symbol" charset="0"/>
                            </a:rPr>
                          </m:ctrlPr>
                        </m:fPr>
                        <m:num>
                          <m:sSub>
                            <m:sSubPr>
                              <m:ctrlPr>
                                <a:rPr lang="fr-FR" i="1">
                                  <a:latin typeface="Cambria Math" panose="02040503050406030204" pitchFamily="18" charset="0"/>
                                  <a:ea typeface="Cambria Math" panose="02040503050406030204" pitchFamily="18" charset="0"/>
                                  <a:sym typeface="Symbol" charset="0"/>
                                </a:rPr>
                              </m:ctrlPr>
                            </m:sSubPr>
                            <m:e>
                              <m:r>
                                <a:rPr lang="fr-FR" i="1">
                                  <a:latin typeface="Cambria Math" panose="02040503050406030204" pitchFamily="18" charset="0"/>
                                  <a:ea typeface="Cambria Math" panose="02040503050406030204" pitchFamily="18" charset="0"/>
                                  <a:sym typeface="Symbol" charset="0"/>
                                </a:rPr>
                                <m:t>𝑱</m:t>
                              </m:r>
                            </m:e>
                            <m:sub>
                              <m:r>
                                <a:rPr lang="fr-FR" b="1" i="1" smtClean="0">
                                  <a:latin typeface="Cambria Math" panose="02040503050406030204" pitchFamily="18" charset="0"/>
                                  <a:ea typeface="Cambria Math" panose="02040503050406030204" pitchFamily="18" charset="0"/>
                                  <a:sym typeface="Symbol" charset="0"/>
                                </a:rPr>
                                <m:t>𝒏𝑬</m:t>
                              </m:r>
                            </m:sub>
                          </m:sSub>
                        </m:num>
                        <m:den>
                          <m:sSub>
                            <m:sSubPr>
                              <m:ctrlPr>
                                <a:rPr lang="fr-FR" i="1">
                                  <a:latin typeface="Cambria Math" panose="02040503050406030204" pitchFamily="18" charset="0"/>
                                  <a:ea typeface="Cambria Math" panose="02040503050406030204" pitchFamily="18" charset="0"/>
                                  <a:sym typeface="Symbol" charset="0"/>
                                </a:rPr>
                              </m:ctrlPr>
                            </m:sSubPr>
                            <m:e>
                              <m:r>
                                <a:rPr lang="fr-FR" i="1">
                                  <a:latin typeface="Cambria Math" panose="02040503050406030204" pitchFamily="18" charset="0"/>
                                  <a:ea typeface="Cambria Math" panose="02040503050406030204" pitchFamily="18" charset="0"/>
                                  <a:sym typeface="Symbol" charset="0"/>
                                </a:rPr>
                                <m:t>𝑱</m:t>
                              </m:r>
                            </m:e>
                            <m:sub>
                              <m:r>
                                <a:rPr lang="fr-FR" i="1">
                                  <a:latin typeface="Cambria Math" panose="02040503050406030204" pitchFamily="18" charset="0"/>
                                  <a:ea typeface="Cambria Math" panose="02040503050406030204" pitchFamily="18" charset="0"/>
                                  <a:sym typeface="Symbol" charset="0"/>
                                </a:rPr>
                                <m:t>𝑬</m:t>
                              </m:r>
                            </m:sub>
                          </m:sSub>
                        </m:den>
                      </m:f>
                      <m:r>
                        <a:rPr lang="fr-FR" b="1" i="1" smtClean="0">
                          <a:latin typeface="Cambria Math" panose="02040503050406030204" pitchFamily="18" charset="0"/>
                          <a:ea typeface="Cambria Math" panose="02040503050406030204" pitchFamily="18" charset="0"/>
                          <a:sym typeface="Symbol" charset="0"/>
                        </a:rPr>
                        <m:t>=</m:t>
                      </m:r>
                      <m:r>
                        <a:rPr lang="fr-FR" b="1" i="1" smtClean="0">
                          <a:latin typeface="Cambria Math" panose="02040503050406030204" pitchFamily="18" charset="0"/>
                          <a:ea typeface="Cambria Math" panose="02040503050406030204" pitchFamily="18" charset="0"/>
                          <a:sym typeface="Symbol" charset="0"/>
                        </a:rPr>
                        <m:t>𝑴𝑩</m:t>
                      </m:r>
                      <m:r>
                        <a:rPr lang="fr-FR" b="1" i="1" smtClean="0">
                          <a:latin typeface="Cambria Math" panose="02040503050406030204" pitchFamily="18" charset="0"/>
                          <a:ea typeface="Cambria Math" panose="02040503050406030204" pitchFamily="18" charset="0"/>
                          <a:sym typeface="Symbol" charset="0"/>
                        </a:rPr>
                        <m:t>𝜸</m:t>
                      </m:r>
                    </m:oMath>
                  </m:oMathPara>
                </a14:m>
                <a:endParaRPr lang="fr-FR" dirty="0">
                  <a:sym typeface="Symbol" charset="0"/>
                </a:endParaRPr>
              </a:p>
              <a:p>
                <a:pPr lvl="1" eaLnBrk="1" hangingPunct="1">
                  <a:spcBef>
                    <a:spcPct val="25000"/>
                  </a:spcBef>
                </a:pPr>
                <a:endParaRPr lang="fr-FR" dirty="0">
                  <a:sym typeface="Symbol" charset="0"/>
                </a:endParaRPr>
              </a:p>
              <a:p>
                <a:pPr lvl="1" eaLnBrk="1" hangingPunct="1">
                  <a:spcBef>
                    <a:spcPct val="25000"/>
                  </a:spcBef>
                </a:pPr>
                <a14:m>
                  <m:oMath xmlns:m="http://schemas.openxmlformats.org/officeDocument/2006/math">
                    <m:r>
                      <a:rPr lang="fr-FR" b="1" i="1" smtClean="0">
                        <a:latin typeface="Cambria Math" panose="02040503050406030204" pitchFamily="18" charset="0"/>
                        <a:sym typeface="Symbol" charset="0"/>
                      </a:rPr>
                      <m:t>𝑴</m:t>
                    </m:r>
                    <m:r>
                      <a:rPr lang="fr-FR" b="1" i="1" smtClean="0">
                        <a:latin typeface="Cambria Math" panose="02040503050406030204" pitchFamily="18" charset="0"/>
                        <a:sym typeface="Symbol" charset="0"/>
                      </a:rPr>
                      <m:t>=</m:t>
                    </m:r>
                    <m:f>
                      <m:fPr>
                        <m:ctrlPr>
                          <a:rPr lang="fr-FR" i="1">
                            <a:latin typeface="Cambria Math" panose="02040503050406030204" pitchFamily="18" charset="0"/>
                            <a:ea typeface="Cambria Math" panose="02040503050406030204" pitchFamily="18" charset="0"/>
                            <a:sym typeface="Symbol" charset="0"/>
                          </a:rPr>
                        </m:ctrlPr>
                      </m:fPr>
                      <m:num>
                        <m:sSub>
                          <m:sSubPr>
                            <m:ctrlPr>
                              <a:rPr lang="fr-FR" i="1">
                                <a:latin typeface="Cambria Math" panose="02040503050406030204" pitchFamily="18" charset="0"/>
                                <a:ea typeface="Cambria Math" panose="02040503050406030204" pitchFamily="18" charset="0"/>
                                <a:sym typeface="Symbol" charset="0"/>
                              </a:rPr>
                            </m:ctrlPr>
                          </m:sSubPr>
                          <m:e>
                            <m:r>
                              <a:rPr lang="fr-FR" i="1">
                                <a:latin typeface="Cambria Math" panose="02040503050406030204" pitchFamily="18" charset="0"/>
                                <a:ea typeface="Cambria Math" panose="02040503050406030204" pitchFamily="18" charset="0"/>
                                <a:sym typeface="Symbol" charset="0"/>
                              </a:rPr>
                              <m:t>𝑱</m:t>
                            </m:r>
                          </m:e>
                          <m:sub>
                            <m:r>
                              <a:rPr lang="fr-FR" i="1">
                                <a:latin typeface="Cambria Math" panose="02040503050406030204" pitchFamily="18" charset="0"/>
                                <a:ea typeface="Cambria Math" panose="02040503050406030204" pitchFamily="18" charset="0"/>
                                <a:sym typeface="Symbol" charset="0"/>
                              </a:rPr>
                              <m:t>𝑪</m:t>
                            </m:r>
                          </m:sub>
                        </m:sSub>
                      </m:num>
                      <m:den>
                        <m:sSub>
                          <m:sSubPr>
                            <m:ctrlPr>
                              <a:rPr lang="fr-FR" i="1">
                                <a:latin typeface="Cambria Math" panose="02040503050406030204" pitchFamily="18" charset="0"/>
                                <a:ea typeface="Cambria Math" panose="02040503050406030204" pitchFamily="18" charset="0"/>
                                <a:sym typeface="Symbol" charset="0"/>
                              </a:rPr>
                            </m:ctrlPr>
                          </m:sSubPr>
                          <m:e>
                            <m:r>
                              <a:rPr lang="fr-FR" i="1">
                                <a:latin typeface="Cambria Math" panose="02040503050406030204" pitchFamily="18" charset="0"/>
                                <a:ea typeface="Cambria Math" panose="02040503050406030204" pitchFamily="18" charset="0"/>
                                <a:sym typeface="Symbol" charset="0"/>
                              </a:rPr>
                              <m:t>𝑱</m:t>
                            </m:r>
                          </m:e>
                          <m:sub>
                            <m:r>
                              <a:rPr lang="fr-FR" i="1">
                                <a:latin typeface="Cambria Math" panose="02040503050406030204" pitchFamily="18" charset="0"/>
                                <a:ea typeface="Cambria Math" panose="02040503050406030204" pitchFamily="18" charset="0"/>
                                <a:sym typeface="Symbol" charset="0"/>
                              </a:rPr>
                              <m:t>𝒏𝑪</m:t>
                            </m:r>
                          </m:sub>
                        </m:sSub>
                      </m:den>
                    </m:f>
                  </m:oMath>
                </a14:m>
                <a:r>
                  <a:rPr lang="fr-FR" dirty="0">
                    <a:sym typeface="Symbol" charset="0"/>
                  </a:rPr>
                  <a:t> est un coefficient de multiplication.</a:t>
                </a:r>
              </a:p>
              <a:p>
                <a:pPr lvl="1" eaLnBrk="1" hangingPunct="1">
                  <a:spcBef>
                    <a:spcPct val="25000"/>
                  </a:spcBef>
                </a:pPr>
                <a:endParaRPr lang="fr-FR" dirty="0">
                  <a:sym typeface="Symbol" charset="0"/>
                </a:endParaRPr>
              </a:p>
              <a:p>
                <a:pPr lvl="1" eaLnBrk="1" hangingPunct="1">
                  <a:spcBef>
                    <a:spcPct val="25000"/>
                  </a:spcBef>
                </a:pPr>
                <a14:m>
                  <m:oMath xmlns:m="http://schemas.openxmlformats.org/officeDocument/2006/math">
                    <m:r>
                      <a:rPr lang="fr-FR" b="1" i="1" smtClean="0">
                        <a:latin typeface="Cambria Math" panose="02040503050406030204" pitchFamily="18" charset="0"/>
                        <a:ea typeface="Cambria Math" panose="02040503050406030204" pitchFamily="18" charset="0"/>
                        <a:sym typeface="Symbol" charset="0"/>
                      </a:rPr>
                      <m:t>𝑩</m:t>
                    </m:r>
                    <m:r>
                      <a:rPr lang="fr-FR" b="1" i="1" smtClean="0">
                        <a:latin typeface="Cambria Math" panose="02040503050406030204" pitchFamily="18" charset="0"/>
                        <a:ea typeface="Cambria Math" panose="02040503050406030204" pitchFamily="18" charset="0"/>
                        <a:sym typeface="Symbol" charset="0"/>
                      </a:rPr>
                      <m:t>=</m:t>
                    </m:r>
                    <m:f>
                      <m:fPr>
                        <m:ctrlPr>
                          <a:rPr lang="fr-FR" i="1">
                            <a:latin typeface="Cambria Math" panose="02040503050406030204" pitchFamily="18" charset="0"/>
                            <a:ea typeface="Cambria Math" panose="02040503050406030204" pitchFamily="18" charset="0"/>
                            <a:sym typeface="Symbol" charset="0"/>
                          </a:rPr>
                        </m:ctrlPr>
                      </m:fPr>
                      <m:num>
                        <m:sSub>
                          <m:sSubPr>
                            <m:ctrlPr>
                              <a:rPr lang="fr-FR" i="1">
                                <a:latin typeface="Cambria Math" panose="02040503050406030204" pitchFamily="18" charset="0"/>
                                <a:ea typeface="Cambria Math" panose="02040503050406030204" pitchFamily="18" charset="0"/>
                                <a:sym typeface="Symbol" charset="0"/>
                              </a:rPr>
                            </m:ctrlPr>
                          </m:sSubPr>
                          <m:e>
                            <m:r>
                              <a:rPr lang="fr-FR" i="1">
                                <a:latin typeface="Cambria Math" panose="02040503050406030204" pitchFamily="18" charset="0"/>
                                <a:ea typeface="Cambria Math" panose="02040503050406030204" pitchFamily="18" charset="0"/>
                                <a:sym typeface="Symbol" charset="0"/>
                              </a:rPr>
                              <m:t>𝑱</m:t>
                            </m:r>
                          </m:e>
                          <m:sub>
                            <m:r>
                              <a:rPr lang="fr-FR" i="1">
                                <a:latin typeface="Cambria Math" panose="02040503050406030204" pitchFamily="18" charset="0"/>
                                <a:ea typeface="Cambria Math" panose="02040503050406030204" pitchFamily="18" charset="0"/>
                                <a:sym typeface="Symbol" charset="0"/>
                              </a:rPr>
                              <m:t>𝒏𝑪</m:t>
                            </m:r>
                          </m:sub>
                        </m:sSub>
                      </m:num>
                      <m:den>
                        <m:sSub>
                          <m:sSubPr>
                            <m:ctrlPr>
                              <a:rPr lang="fr-FR" i="1">
                                <a:latin typeface="Cambria Math" panose="02040503050406030204" pitchFamily="18" charset="0"/>
                                <a:ea typeface="Cambria Math" panose="02040503050406030204" pitchFamily="18" charset="0"/>
                                <a:sym typeface="Symbol" charset="0"/>
                              </a:rPr>
                            </m:ctrlPr>
                          </m:sSubPr>
                          <m:e>
                            <m:r>
                              <a:rPr lang="fr-FR" i="1">
                                <a:latin typeface="Cambria Math" panose="02040503050406030204" pitchFamily="18" charset="0"/>
                                <a:ea typeface="Cambria Math" panose="02040503050406030204" pitchFamily="18" charset="0"/>
                                <a:sym typeface="Symbol" charset="0"/>
                              </a:rPr>
                              <m:t>𝑱</m:t>
                            </m:r>
                          </m:e>
                          <m:sub>
                            <m:r>
                              <a:rPr lang="fr-FR" i="1">
                                <a:latin typeface="Cambria Math" panose="02040503050406030204" pitchFamily="18" charset="0"/>
                                <a:ea typeface="Cambria Math" panose="02040503050406030204" pitchFamily="18" charset="0"/>
                                <a:sym typeface="Symbol" charset="0"/>
                              </a:rPr>
                              <m:t>𝒏𝑬</m:t>
                            </m:r>
                          </m:sub>
                        </m:sSub>
                      </m:den>
                    </m:f>
                  </m:oMath>
                </a14:m>
                <a:r>
                  <a:rPr lang="fr-FR" dirty="0">
                    <a:sym typeface="Symbol" charset="0"/>
                  </a:rPr>
                  <a:t> s</a:t>
                </a:r>
                <a:r>
                  <a:rPr lang="ja-JP" altLang="fr-FR">
                    <a:sym typeface="Symbol" charset="0"/>
                  </a:rPr>
                  <a:t>’</a:t>
                </a:r>
                <a:r>
                  <a:rPr lang="fr-FR" dirty="0">
                    <a:sym typeface="Symbol" charset="0"/>
                  </a:rPr>
                  <a:t>appelle facteur de transport dans la base.</a:t>
                </a:r>
              </a:p>
              <a:p>
                <a:pPr lvl="1" eaLnBrk="1" hangingPunct="1">
                  <a:spcBef>
                    <a:spcPct val="25000"/>
                  </a:spcBef>
                </a:pPr>
                <a:endParaRPr lang="fr-FR" dirty="0">
                  <a:sym typeface="Symbol" charset="0"/>
                </a:endParaRPr>
              </a:p>
              <a:p>
                <a:pPr lvl="1" eaLnBrk="1" hangingPunct="1">
                  <a:spcBef>
                    <a:spcPct val="25000"/>
                  </a:spcBef>
                </a:pPr>
                <a14:m>
                  <m:oMath xmlns:m="http://schemas.openxmlformats.org/officeDocument/2006/math">
                    <m:r>
                      <a:rPr lang="fr-FR" b="1" i="1" smtClean="0">
                        <a:latin typeface="Cambria Math" panose="02040503050406030204" pitchFamily="18" charset="0"/>
                        <a:ea typeface="Cambria Math" panose="02040503050406030204" pitchFamily="18" charset="0"/>
                        <a:sym typeface="Symbol" charset="0"/>
                      </a:rPr>
                      <m:t>𝜸</m:t>
                    </m:r>
                    <m:r>
                      <a:rPr lang="fr-FR" b="1" i="1" smtClean="0">
                        <a:latin typeface="Cambria Math" panose="02040503050406030204" pitchFamily="18" charset="0"/>
                        <a:ea typeface="Cambria Math" panose="02040503050406030204" pitchFamily="18" charset="0"/>
                        <a:sym typeface="Symbol" charset="0"/>
                      </a:rPr>
                      <m:t>=</m:t>
                    </m:r>
                    <m:f>
                      <m:fPr>
                        <m:ctrlPr>
                          <a:rPr lang="fr-FR" i="1">
                            <a:latin typeface="Cambria Math" panose="02040503050406030204" pitchFamily="18" charset="0"/>
                            <a:ea typeface="Cambria Math" panose="02040503050406030204" pitchFamily="18" charset="0"/>
                            <a:sym typeface="Symbol" charset="0"/>
                          </a:rPr>
                        </m:ctrlPr>
                      </m:fPr>
                      <m:num>
                        <m:sSub>
                          <m:sSubPr>
                            <m:ctrlPr>
                              <a:rPr lang="fr-FR" i="1">
                                <a:latin typeface="Cambria Math" panose="02040503050406030204" pitchFamily="18" charset="0"/>
                                <a:ea typeface="Cambria Math" panose="02040503050406030204" pitchFamily="18" charset="0"/>
                                <a:sym typeface="Symbol" charset="0"/>
                              </a:rPr>
                            </m:ctrlPr>
                          </m:sSubPr>
                          <m:e>
                            <m:r>
                              <a:rPr lang="fr-FR" i="1">
                                <a:latin typeface="Cambria Math" panose="02040503050406030204" pitchFamily="18" charset="0"/>
                                <a:ea typeface="Cambria Math" panose="02040503050406030204" pitchFamily="18" charset="0"/>
                                <a:sym typeface="Symbol" charset="0"/>
                              </a:rPr>
                              <m:t>𝑱</m:t>
                            </m:r>
                          </m:e>
                          <m:sub>
                            <m:r>
                              <a:rPr lang="fr-FR" i="1">
                                <a:latin typeface="Cambria Math" panose="02040503050406030204" pitchFamily="18" charset="0"/>
                                <a:ea typeface="Cambria Math" panose="02040503050406030204" pitchFamily="18" charset="0"/>
                                <a:sym typeface="Symbol" charset="0"/>
                              </a:rPr>
                              <m:t>𝒏𝑬</m:t>
                            </m:r>
                          </m:sub>
                        </m:sSub>
                      </m:num>
                      <m:den>
                        <m:sSub>
                          <m:sSubPr>
                            <m:ctrlPr>
                              <a:rPr lang="fr-FR" i="1">
                                <a:latin typeface="Cambria Math" panose="02040503050406030204" pitchFamily="18" charset="0"/>
                                <a:ea typeface="Cambria Math" panose="02040503050406030204" pitchFamily="18" charset="0"/>
                                <a:sym typeface="Symbol" charset="0"/>
                              </a:rPr>
                            </m:ctrlPr>
                          </m:sSubPr>
                          <m:e>
                            <m:r>
                              <a:rPr lang="fr-FR" i="1">
                                <a:latin typeface="Cambria Math" panose="02040503050406030204" pitchFamily="18" charset="0"/>
                                <a:ea typeface="Cambria Math" panose="02040503050406030204" pitchFamily="18" charset="0"/>
                                <a:sym typeface="Symbol" charset="0"/>
                              </a:rPr>
                              <m:t>𝑱</m:t>
                            </m:r>
                          </m:e>
                          <m:sub>
                            <m:r>
                              <a:rPr lang="fr-FR" i="1">
                                <a:latin typeface="Cambria Math" panose="02040503050406030204" pitchFamily="18" charset="0"/>
                                <a:ea typeface="Cambria Math" panose="02040503050406030204" pitchFamily="18" charset="0"/>
                                <a:sym typeface="Symbol" charset="0"/>
                              </a:rPr>
                              <m:t>𝑬</m:t>
                            </m:r>
                          </m:sub>
                        </m:sSub>
                      </m:den>
                    </m:f>
                  </m:oMath>
                </a14:m>
                <a:r>
                  <a:rPr lang="fr-FR" dirty="0">
                    <a:sym typeface="Symbol" charset="0"/>
                  </a:rPr>
                  <a:t> est appelé efficacité d</a:t>
                </a:r>
                <a:r>
                  <a:rPr lang="ja-JP" altLang="fr-FR">
                    <a:sym typeface="Symbol" charset="0"/>
                  </a:rPr>
                  <a:t>’</a:t>
                </a:r>
                <a:r>
                  <a:rPr lang="fr-FR" dirty="0">
                    <a:sym typeface="Symbol" charset="0"/>
                  </a:rPr>
                  <a:t>injection.</a:t>
                </a:r>
              </a:p>
            </p:txBody>
          </p:sp>
        </mc:Choice>
        <mc:Fallback xmlns="">
          <p:sp>
            <p:nvSpPr>
              <p:cNvPr id="24584" name="Text Box 3"/>
              <p:cNvSpPr txBox="1">
                <a:spLocks noRot="1" noChangeAspect="1" noMove="1" noResize="1" noEditPoints="1" noAdjustHandles="1" noChangeArrowheads="1" noChangeShapeType="1" noTextEdit="1"/>
              </p:cNvSpPr>
              <p:nvPr/>
            </p:nvSpPr>
            <p:spPr bwMode="auto">
              <a:xfrm>
                <a:off x="152400" y="304800"/>
                <a:ext cx="6597650" cy="3625850"/>
              </a:xfrm>
              <a:prstGeom prst="rect">
                <a:avLst/>
              </a:prstGeom>
              <a:blipFill>
                <a:blip r:embed="rId3"/>
                <a:stretch>
                  <a:fillRect l="-385" t="-350"/>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fr-FR">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3"/>
          <p:cNvSpPr>
            <a:spLocks noGrp="1"/>
          </p:cNvSpPr>
          <p:nvPr>
            <p:ph type="sldNum" sz="quarter" idx="12"/>
          </p:nvPr>
        </p:nvSpPr>
        <p:spPr/>
        <p:txBody>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fld id="{AF128D6A-5319-714C-B16A-006B4CC497E8}" type="slidenum">
              <a:rPr lang="fr-FR" b="0">
                <a:latin typeface="Arial" charset="0"/>
              </a:rPr>
              <a:pPr eaLnBrk="1" hangingPunct="1"/>
              <a:t>7</a:t>
            </a:fld>
            <a:endParaRPr lang="fr-FR" b="0">
              <a:latin typeface="Arial" charset="0"/>
            </a:endParaRPr>
          </a:p>
        </p:txBody>
      </p:sp>
      <mc:AlternateContent xmlns:mc="http://schemas.openxmlformats.org/markup-compatibility/2006">
        <mc:Choice xmlns:a14="http://schemas.microsoft.com/office/drawing/2010/main" Requires="a14">
          <p:sp>
            <p:nvSpPr>
              <p:cNvPr id="26632" name="Text Box 4"/>
              <p:cNvSpPr txBox="1">
                <a:spLocks noChangeArrowheads="1"/>
              </p:cNvSpPr>
              <p:nvPr/>
            </p:nvSpPr>
            <p:spPr bwMode="auto">
              <a:xfrm>
                <a:off x="404813" y="304800"/>
                <a:ext cx="6192837" cy="8336962"/>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a:spAutoFit/>
              </a:bodyPr>
              <a:lstStyle>
                <a:lvl1pPr marL="266700" indent="-266700"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fr-FR" dirty="0"/>
                  <a:t>a. Facteur de multiplication (effet de la polarisation base collecteur).</a:t>
                </a:r>
              </a:p>
              <a:p>
                <a:pPr eaLnBrk="1" hangingPunct="1">
                  <a:spcBef>
                    <a:spcPct val="50000"/>
                  </a:spcBef>
                </a:pPr>
                <a:r>
                  <a:rPr lang="fr-FR" dirty="0">
                    <a:sym typeface="Symbol" charset="0"/>
                  </a:rPr>
                  <a:t>	La zone désertée de la jonction base collecteur est propice à la multiplication par avalanche des porteurs. Si on néglige le courant de trous : J</a:t>
                </a:r>
                <a:r>
                  <a:rPr lang="fr-FR" baseline="-25000" dirty="0">
                    <a:sym typeface="Symbol" charset="0"/>
                  </a:rPr>
                  <a:t>C</a:t>
                </a:r>
                <a:r>
                  <a:rPr lang="fr-FR" dirty="0">
                    <a:sym typeface="Symbol" charset="0"/>
                  </a:rPr>
                  <a:t> = </a:t>
                </a:r>
                <a:r>
                  <a:rPr lang="fr-FR" dirty="0" err="1">
                    <a:sym typeface="Symbol" charset="0"/>
                  </a:rPr>
                  <a:t>MJ</a:t>
                </a:r>
                <a:r>
                  <a:rPr lang="fr-FR" baseline="-25000" dirty="0" err="1">
                    <a:sym typeface="Symbol" charset="0"/>
                  </a:rPr>
                  <a:t>nC</a:t>
                </a:r>
                <a:r>
                  <a:rPr lang="fr-FR" dirty="0">
                    <a:sym typeface="Symbol" charset="0"/>
                  </a:rPr>
                  <a:t>.</a:t>
                </a:r>
              </a:p>
              <a:p>
                <a:pPr eaLnBrk="1" hangingPunct="1">
                  <a:spcBef>
                    <a:spcPct val="50000"/>
                  </a:spcBef>
                </a:pPr>
                <a:r>
                  <a:rPr lang="fr-FR" dirty="0">
                    <a:sym typeface="Symbol" charset="0"/>
                  </a:rPr>
                  <a:t>	M peut être donné empiriquement par : </a:t>
                </a:r>
                <a14:m>
                  <m:oMath xmlns:m="http://schemas.openxmlformats.org/officeDocument/2006/math">
                    <m:r>
                      <a:rPr lang="fr-FR" i="1">
                        <a:latin typeface="Cambria Math" panose="02040503050406030204" pitchFamily="18" charset="0"/>
                        <a:sym typeface="Symbol" charset="0"/>
                      </a:rPr>
                      <m:t>𝑴</m:t>
                    </m:r>
                    <m:r>
                      <a:rPr lang="fr-FR" i="1">
                        <a:latin typeface="Cambria Math" panose="02040503050406030204" pitchFamily="18" charset="0"/>
                        <a:sym typeface="Symbol" charset="0"/>
                      </a:rPr>
                      <m:t>=</m:t>
                    </m:r>
                    <m:f>
                      <m:fPr>
                        <m:ctrlPr>
                          <a:rPr lang="fr-FR" i="1">
                            <a:latin typeface="Cambria Math" panose="02040503050406030204" pitchFamily="18" charset="0"/>
                            <a:sym typeface="Symbol" charset="0"/>
                          </a:rPr>
                        </m:ctrlPr>
                      </m:fPr>
                      <m:num>
                        <m:r>
                          <a:rPr lang="fr-FR" i="1">
                            <a:latin typeface="Cambria Math" panose="02040503050406030204" pitchFamily="18" charset="0"/>
                            <a:sym typeface="Symbol" charset="0"/>
                          </a:rPr>
                          <m:t>𝟏</m:t>
                        </m:r>
                      </m:num>
                      <m:den>
                        <m:r>
                          <a:rPr lang="fr-FR" i="1">
                            <a:latin typeface="Cambria Math" panose="02040503050406030204" pitchFamily="18" charset="0"/>
                            <a:sym typeface="Symbol" charset="0"/>
                          </a:rPr>
                          <m:t>𝟏</m:t>
                        </m:r>
                        <m:r>
                          <a:rPr lang="fr-FR" i="1">
                            <a:latin typeface="Cambria Math" panose="02040503050406030204" pitchFamily="18" charset="0"/>
                            <a:sym typeface="Symbol" charset="0"/>
                          </a:rPr>
                          <m:t>−</m:t>
                        </m:r>
                        <m:sSup>
                          <m:sSupPr>
                            <m:ctrlPr>
                              <a:rPr lang="fr-FR" i="1">
                                <a:latin typeface="Cambria Math" panose="02040503050406030204" pitchFamily="18" charset="0"/>
                                <a:sym typeface="Symbol" charset="0"/>
                              </a:rPr>
                            </m:ctrlPr>
                          </m:sSupPr>
                          <m:e>
                            <m:d>
                              <m:dPr>
                                <m:ctrlPr>
                                  <a:rPr lang="fr-FR" i="1">
                                    <a:latin typeface="Cambria Math" panose="02040503050406030204" pitchFamily="18" charset="0"/>
                                    <a:sym typeface="Symbol" charset="0"/>
                                  </a:rPr>
                                </m:ctrlPr>
                              </m:dPr>
                              <m:e>
                                <m:f>
                                  <m:fPr>
                                    <m:ctrlPr>
                                      <a:rPr lang="fr-FR" b="1" i="1" smtClean="0">
                                        <a:latin typeface="Cambria Math" panose="02040503050406030204" pitchFamily="18" charset="0"/>
                                        <a:sym typeface="Symbol" charset="0"/>
                                      </a:rPr>
                                    </m:ctrlPr>
                                  </m:fPr>
                                  <m:num>
                                    <m:sSub>
                                      <m:sSubPr>
                                        <m:ctrlPr>
                                          <a:rPr lang="fr-FR" b="1" i="1" smtClean="0">
                                            <a:latin typeface="Cambria Math" panose="02040503050406030204" pitchFamily="18" charset="0"/>
                                            <a:sym typeface="Symbol" charset="0"/>
                                          </a:rPr>
                                        </m:ctrlPr>
                                      </m:sSubPr>
                                      <m:e>
                                        <m:r>
                                          <a:rPr lang="fr-FR" b="1" i="1" smtClean="0">
                                            <a:latin typeface="Cambria Math" panose="02040503050406030204" pitchFamily="18" charset="0"/>
                                            <a:sym typeface="Symbol" charset="0"/>
                                          </a:rPr>
                                          <m:t>𝑽</m:t>
                                        </m:r>
                                      </m:e>
                                      <m:sub>
                                        <m:r>
                                          <a:rPr lang="fr-FR" b="1" i="1" smtClean="0">
                                            <a:latin typeface="Cambria Math" panose="02040503050406030204" pitchFamily="18" charset="0"/>
                                            <a:sym typeface="Symbol" charset="0"/>
                                          </a:rPr>
                                          <m:t>𝑩𝑪</m:t>
                                        </m:r>
                                      </m:sub>
                                    </m:sSub>
                                  </m:num>
                                  <m:den>
                                    <m:sSub>
                                      <m:sSubPr>
                                        <m:ctrlPr>
                                          <a:rPr lang="fr-FR" b="1" i="1" smtClean="0">
                                            <a:latin typeface="Cambria Math" panose="02040503050406030204" pitchFamily="18" charset="0"/>
                                            <a:sym typeface="Symbol" charset="0"/>
                                          </a:rPr>
                                        </m:ctrlPr>
                                      </m:sSubPr>
                                      <m:e>
                                        <m:r>
                                          <a:rPr lang="fr-FR" b="1" i="1" smtClean="0">
                                            <a:latin typeface="Cambria Math" panose="02040503050406030204" pitchFamily="18" charset="0"/>
                                            <a:sym typeface="Symbol" charset="0"/>
                                          </a:rPr>
                                          <m:t>𝑽</m:t>
                                        </m:r>
                                      </m:e>
                                      <m:sub>
                                        <m:r>
                                          <a:rPr lang="fr-FR" b="1" i="1" smtClean="0">
                                            <a:latin typeface="Cambria Math" panose="02040503050406030204" pitchFamily="18" charset="0"/>
                                            <a:sym typeface="Symbol" charset="0"/>
                                          </a:rPr>
                                          <m:t>𝑩𝑪</m:t>
                                        </m:r>
                                        <m:r>
                                          <a:rPr lang="fr-FR" b="1" i="1" smtClean="0">
                                            <a:latin typeface="Cambria Math" panose="02040503050406030204" pitchFamily="18" charset="0"/>
                                            <a:sym typeface="Symbol" charset="0"/>
                                          </a:rPr>
                                          <m:t>𝟎</m:t>
                                        </m:r>
                                      </m:sub>
                                    </m:sSub>
                                  </m:den>
                                </m:f>
                              </m:e>
                            </m:d>
                          </m:e>
                          <m:sup>
                            <m:r>
                              <a:rPr lang="fr-FR" b="1" i="1" smtClean="0">
                                <a:latin typeface="Cambria Math" panose="02040503050406030204" pitchFamily="18" charset="0"/>
                                <a:sym typeface="Symbol" charset="0"/>
                              </a:rPr>
                              <m:t>𝟑</m:t>
                            </m:r>
                          </m:sup>
                        </m:sSup>
                      </m:den>
                    </m:f>
                  </m:oMath>
                </a14:m>
                <a:endParaRPr lang="fr-FR" dirty="0">
                  <a:sym typeface="Symbol" charset="0"/>
                </a:endParaRPr>
              </a:p>
              <a:p>
                <a:pPr eaLnBrk="1" hangingPunct="1">
                  <a:spcBef>
                    <a:spcPct val="50000"/>
                  </a:spcBef>
                </a:pPr>
                <a:r>
                  <a:rPr lang="fr-FR" dirty="0">
                    <a:sym typeface="Symbol" charset="0"/>
                  </a:rPr>
                  <a:t>	Si M = 1, </a:t>
                </a:r>
                <a:r>
                  <a:rPr lang="el-GR" dirty="0">
                    <a:sym typeface="Symbol" charset="0"/>
                  </a:rPr>
                  <a:t></a:t>
                </a:r>
                <a:r>
                  <a:rPr lang="fr-FR" dirty="0">
                    <a:sym typeface="Symbol" charset="0"/>
                  </a:rPr>
                  <a:t> reste inférieur à 1.</a:t>
                </a:r>
              </a:p>
              <a:p>
                <a:pPr eaLnBrk="1" hangingPunct="1">
                  <a:spcBef>
                    <a:spcPct val="50000"/>
                  </a:spcBef>
                </a:pPr>
                <a:r>
                  <a:rPr lang="fr-FR" dirty="0">
                    <a:sym typeface="Symbol" charset="0"/>
                  </a:rPr>
                  <a:t>b. Efficacité d</a:t>
                </a:r>
                <a:r>
                  <a:rPr lang="ja-JP" altLang="fr-FR">
                    <a:sym typeface="Symbol" charset="0"/>
                  </a:rPr>
                  <a:t>’</a:t>
                </a:r>
                <a:r>
                  <a:rPr lang="fr-FR" dirty="0">
                    <a:sym typeface="Symbol" charset="0"/>
                  </a:rPr>
                  <a:t>injection.</a:t>
                </a:r>
              </a:p>
              <a:p>
                <a:pPr eaLnBrk="1" hangingPunct="1">
                  <a:spcBef>
                    <a:spcPct val="50000"/>
                  </a:spcBef>
                </a:pPr>
                <a:r>
                  <a:rPr lang="fr-FR" dirty="0">
                    <a:sym typeface="Symbol" charset="0"/>
                  </a:rPr>
                  <a:t>	Elle est donnée par : </a:t>
                </a:r>
                <a14:m>
                  <m:oMath xmlns:m="http://schemas.openxmlformats.org/officeDocument/2006/math">
                    <m:r>
                      <a:rPr lang="fr-FR" i="1">
                        <a:latin typeface="Cambria Math" panose="02040503050406030204" pitchFamily="18" charset="0"/>
                        <a:ea typeface="Cambria Math" panose="02040503050406030204" pitchFamily="18" charset="0"/>
                        <a:sym typeface="Symbol" charset="0"/>
                      </a:rPr>
                      <m:t>𝜸</m:t>
                    </m:r>
                    <m:r>
                      <a:rPr lang="fr-FR" i="1">
                        <a:latin typeface="Cambria Math" panose="02040503050406030204" pitchFamily="18" charset="0"/>
                        <a:ea typeface="Cambria Math" panose="02040503050406030204" pitchFamily="18" charset="0"/>
                        <a:sym typeface="Symbol" charset="0"/>
                      </a:rPr>
                      <m:t>=</m:t>
                    </m:r>
                    <m:f>
                      <m:fPr>
                        <m:ctrlPr>
                          <a:rPr lang="fr-FR" i="1">
                            <a:latin typeface="Cambria Math" panose="02040503050406030204" pitchFamily="18" charset="0"/>
                            <a:ea typeface="Cambria Math" panose="02040503050406030204" pitchFamily="18" charset="0"/>
                            <a:sym typeface="Symbol" charset="0"/>
                          </a:rPr>
                        </m:ctrlPr>
                      </m:fPr>
                      <m:num>
                        <m:sSub>
                          <m:sSubPr>
                            <m:ctrlPr>
                              <a:rPr lang="fr-FR" i="1">
                                <a:latin typeface="Cambria Math" panose="02040503050406030204" pitchFamily="18" charset="0"/>
                                <a:ea typeface="Cambria Math" panose="02040503050406030204" pitchFamily="18" charset="0"/>
                                <a:sym typeface="Symbol" charset="0"/>
                              </a:rPr>
                            </m:ctrlPr>
                          </m:sSubPr>
                          <m:e>
                            <m:r>
                              <a:rPr lang="fr-FR" i="1">
                                <a:latin typeface="Cambria Math" panose="02040503050406030204" pitchFamily="18" charset="0"/>
                                <a:ea typeface="Cambria Math" panose="02040503050406030204" pitchFamily="18" charset="0"/>
                                <a:sym typeface="Symbol" charset="0"/>
                              </a:rPr>
                              <m:t>𝑱</m:t>
                            </m:r>
                          </m:e>
                          <m:sub>
                            <m:r>
                              <a:rPr lang="fr-FR" i="1">
                                <a:latin typeface="Cambria Math" panose="02040503050406030204" pitchFamily="18" charset="0"/>
                                <a:ea typeface="Cambria Math" panose="02040503050406030204" pitchFamily="18" charset="0"/>
                                <a:sym typeface="Symbol" charset="0"/>
                              </a:rPr>
                              <m:t>𝒏𝑬</m:t>
                            </m:r>
                          </m:sub>
                        </m:sSub>
                      </m:num>
                      <m:den>
                        <m:sSub>
                          <m:sSubPr>
                            <m:ctrlPr>
                              <a:rPr lang="fr-FR" i="1">
                                <a:latin typeface="Cambria Math" panose="02040503050406030204" pitchFamily="18" charset="0"/>
                                <a:ea typeface="Cambria Math" panose="02040503050406030204" pitchFamily="18" charset="0"/>
                                <a:sym typeface="Symbol" charset="0"/>
                              </a:rPr>
                            </m:ctrlPr>
                          </m:sSubPr>
                          <m:e>
                            <m:r>
                              <a:rPr lang="fr-FR" i="1">
                                <a:latin typeface="Cambria Math" panose="02040503050406030204" pitchFamily="18" charset="0"/>
                                <a:ea typeface="Cambria Math" panose="02040503050406030204" pitchFamily="18" charset="0"/>
                                <a:sym typeface="Symbol" charset="0"/>
                              </a:rPr>
                              <m:t>𝑱</m:t>
                            </m:r>
                          </m:e>
                          <m:sub>
                            <m:r>
                              <a:rPr lang="fr-FR" i="1">
                                <a:latin typeface="Cambria Math" panose="02040503050406030204" pitchFamily="18" charset="0"/>
                                <a:ea typeface="Cambria Math" panose="02040503050406030204" pitchFamily="18" charset="0"/>
                                <a:sym typeface="Symbol" charset="0"/>
                              </a:rPr>
                              <m:t>𝑬</m:t>
                            </m:r>
                          </m:sub>
                        </m:sSub>
                      </m:den>
                    </m:f>
                  </m:oMath>
                </a14:m>
                <a:r>
                  <a:rPr lang="fr-FR" dirty="0">
                    <a:sym typeface="Symbol" charset="0"/>
                  </a:rPr>
                  <a:t>:</a:t>
                </a:r>
                <a:r>
                  <a:rPr lang="fr-FR" dirty="0">
                    <a:ea typeface="Cambria Math" panose="02040503050406030204" pitchFamily="18" charset="0"/>
                    <a:sym typeface="Symbol" charset="0"/>
                  </a:rPr>
                  <a:t> </a:t>
                </a:r>
                <a14:m>
                  <m:oMath xmlns:m="http://schemas.openxmlformats.org/officeDocument/2006/math">
                    <m:r>
                      <a:rPr lang="fr-FR" i="1">
                        <a:latin typeface="Cambria Math" panose="02040503050406030204" pitchFamily="18" charset="0"/>
                        <a:ea typeface="Cambria Math" panose="02040503050406030204" pitchFamily="18" charset="0"/>
                        <a:sym typeface="Symbol" charset="0"/>
                      </a:rPr>
                      <m:t>𝜸</m:t>
                    </m:r>
                    <m:r>
                      <a:rPr lang="fr-FR" i="1">
                        <a:latin typeface="Cambria Math" panose="02040503050406030204" pitchFamily="18" charset="0"/>
                        <a:ea typeface="Cambria Math" panose="02040503050406030204" pitchFamily="18" charset="0"/>
                        <a:sym typeface="Symbol" charset="0"/>
                      </a:rPr>
                      <m:t>=</m:t>
                    </m:r>
                    <m:f>
                      <m:fPr>
                        <m:ctrlPr>
                          <a:rPr lang="fr-FR" i="1">
                            <a:latin typeface="Cambria Math" panose="02040503050406030204" pitchFamily="18" charset="0"/>
                            <a:ea typeface="Cambria Math" panose="02040503050406030204" pitchFamily="18" charset="0"/>
                            <a:sym typeface="Symbol" charset="0"/>
                          </a:rPr>
                        </m:ctrlPr>
                      </m:fPr>
                      <m:num>
                        <m:sSub>
                          <m:sSubPr>
                            <m:ctrlPr>
                              <a:rPr lang="fr-FR" i="1">
                                <a:latin typeface="Cambria Math" panose="02040503050406030204" pitchFamily="18" charset="0"/>
                                <a:ea typeface="Cambria Math" panose="02040503050406030204" pitchFamily="18" charset="0"/>
                                <a:sym typeface="Symbol" charset="0"/>
                              </a:rPr>
                            </m:ctrlPr>
                          </m:sSubPr>
                          <m:e>
                            <m:r>
                              <a:rPr lang="fr-FR" i="1">
                                <a:latin typeface="Cambria Math" panose="02040503050406030204" pitchFamily="18" charset="0"/>
                                <a:ea typeface="Cambria Math" panose="02040503050406030204" pitchFamily="18" charset="0"/>
                                <a:sym typeface="Symbol" charset="0"/>
                              </a:rPr>
                              <m:t>𝑱</m:t>
                            </m:r>
                          </m:e>
                          <m:sub>
                            <m:r>
                              <a:rPr lang="fr-FR" i="1">
                                <a:latin typeface="Cambria Math" panose="02040503050406030204" pitchFamily="18" charset="0"/>
                                <a:ea typeface="Cambria Math" panose="02040503050406030204" pitchFamily="18" charset="0"/>
                                <a:sym typeface="Symbol" charset="0"/>
                              </a:rPr>
                              <m:t>𝒏𝑬</m:t>
                            </m:r>
                          </m:sub>
                        </m:sSub>
                      </m:num>
                      <m:den>
                        <m:sSub>
                          <m:sSubPr>
                            <m:ctrlPr>
                              <a:rPr lang="fr-FR" i="1">
                                <a:latin typeface="Cambria Math" panose="02040503050406030204" pitchFamily="18" charset="0"/>
                                <a:ea typeface="Cambria Math" panose="02040503050406030204" pitchFamily="18" charset="0"/>
                                <a:sym typeface="Symbol" charset="0"/>
                              </a:rPr>
                            </m:ctrlPr>
                          </m:sSubPr>
                          <m:e>
                            <m:r>
                              <a:rPr lang="fr-FR" i="1">
                                <a:latin typeface="Cambria Math" panose="02040503050406030204" pitchFamily="18" charset="0"/>
                                <a:ea typeface="Cambria Math" panose="02040503050406030204" pitchFamily="18" charset="0"/>
                                <a:sym typeface="Symbol" charset="0"/>
                              </a:rPr>
                              <m:t>𝑱</m:t>
                            </m:r>
                          </m:e>
                          <m:sub>
                            <m:r>
                              <a:rPr lang="fr-FR" b="1" i="1" smtClean="0">
                                <a:latin typeface="Cambria Math" panose="02040503050406030204" pitchFamily="18" charset="0"/>
                                <a:ea typeface="Cambria Math" panose="02040503050406030204" pitchFamily="18" charset="0"/>
                                <a:sym typeface="Symbol" charset="0"/>
                              </a:rPr>
                              <m:t>𝒏</m:t>
                            </m:r>
                            <m:r>
                              <a:rPr lang="fr-FR" i="1">
                                <a:latin typeface="Cambria Math" panose="02040503050406030204" pitchFamily="18" charset="0"/>
                                <a:ea typeface="Cambria Math" panose="02040503050406030204" pitchFamily="18" charset="0"/>
                                <a:sym typeface="Symbol" charset="0"/>
                              </a:rPr>
                              <m:t>𝑬</m:t>
                            </m:r>
                          </m:sub>
                        </m:sSub>
                        <m:r>
                          <a:rPr lang="fr-FR" b="1" i="1" smtClean="0">
                            <a:latin typeface="Cambria Math" panose="02040503050406030204" pitchFamily="18" charset="0"/>
                            <a:ea typeface="Cambria Math" panose="02040503050406030204" pitchFamily="18" charset="0"/>
                            <a:sym typeface="Symbol" charset="0"/>
                          </a:rPr>
                          <m:t>+</m:t>
                        </m:r>
                        <m:sSub>
                          <m:sSubPr>
                            <m:ctrlPr>
                              <a:rPr lang="fr-FR" b="1" i="1" smtClean="0">
                                <a:latin typeface="Cambria Math" panose="02040503050406030204" pitchFamily="18" charset="0"/>
                                <a:ea typeface="Cambria Math" panose="02040503050406030204" pitchFamily="18" charset="0"/>
                                <a:sym typeface="Symbol" charset="0"/>
                              </a:rPr>
                            </m:ctrlPr>
                          </m:sSubPr>
                          <m:e>
                            <m:r>
                              <a:rPr lang="fr-FR" b="1" i="1" smtClean="0">
                                <a:latin typeface="Cambria Math" panose="02040503050406030204" pitchFamily="18" charset="0"/>
                                <a:ea typeface="Cambria Math" panose="02040503050406030204" pitchFamily="18" charset="0"/>
                                <a:sym typeface="Symbol" charset="0"/>
                              </a:rPr>
                              <m:t>𝑱</m:t>
                            </m:r>
                          </m:e>
                          <m:sub>
                            <m:r>
                              <a:rPr lang="fr-FR" b="1" i="1" smtClean="0">
                                <a:latin typeface="Cambria Math" panose="02040503050406030204" pitchFamily="18" charset="0"/>
                                <a:ea typeface="Cambria Math" panose="02040503050406030204" pitchFamily="18" charset="0"/>
                                <a:sym typeface="Symbol" charset="0"/>
                              </a:rPr>
                              <m:t>𝒑𝑬</m:t>
                            </m:r>
                          </m:sub>
                        </m:sSub>
                      </m:den>
                    </m:f>
                    <m:r>
                      <a:rPr lang="fr-FR" b="1" i="1" smtClean="0">
                        <a:latin typeface="Cambria Math" panose="02040503050406030204" pitchFamily="18" charset="0"/>
                        <a:ea typeface="Cambria Math" panose="02040503050406030204" pitchFamily="18" charset="0"/>
                        <a:sym typeface="Symbol" charset="0"/>
                      </a:rPr>
                      <m:t>=</m:t>
                    </m:r>
                    <m:f>
                      <m:fPr>
                        <m:ctrlPr>
                          <a:rPr lang="fr-FR" b="1" i="1" smtClean="0">
                            <a:latin typeface="Cambria Math" panose="02040503050406030204" pitchFamily="18" charset="0"/>
                            <a:ea typeface="Cambria Math" panose="02040503050406030204" pitchFamily="18" charset="0"/>
                            <a:sym typeface="Symbol" charset="0"/>
                          </a:rPr>
                        </m:ctrlPr>
                      </m:fPr>
                      <m:num>
                        <m:r>
                          <a:rPr lang="fr-FR" b="1" i="1" smtClean="0">
                            <a:latin typeface="Cambria Math" panose="02040503050406030204" pitchFamily="18" charset="0"/>
                            <a:ea typeface="Cambria Math" panose="02040503050406030204" pitchFamily="18" charset="0"/>
                            <a:sym typeface="Symbol" charset="0"/>
                          </a:rPr>
                          <m:t>𝟏</m:t>
                        </m:r>
                      </m:num>
                      <m:den>
                        <m:r>
                          <a:rPr lang="fr-FR" b="1" i="1" smtClean="0">
                            <a:latin typeface="Cambria Math" panose="02040503050406030204" pitchFamily="18" charset="0"/>
                            <a:ea typeface="Cambria Math" panose="02040503050406030204" pitchFamily="18" charset="0"/>
                            <a:sym typeface="Symbol" charset="0"/>
                          </a:rPr>
                          <m:t>𝟏</m:t>
                        </m:r>
                        <m:r>
                          <a:rPr lang="fr-FR" b="1" i="1" smtClean="0">
                            <a:latin typeface="Cambria Math" panose="02040503050406030204" pitchFamily="18" charset="0"/>
                            <a:ea typeface="Cambria Math" panose="02040503050406030204" pitchFamily="18" charset="0"/>
                            <a:sym typeface="Symbol" charset="0"/>
                          </a:rPr>
                          <m:t>+</m:t>
                        </m:r>
                        <m:f>
                          <m:fPr>
                            <m:ctrlPr>
                              <a:rPr lang="fr-FR" b="1" i="1" smtClean="0">
                                <a:latin typeface="Cambria Math" panose="02040503050406030204" pitchFamily="18" charset="0"/>
                                <a:ea typeface="Cambria Math" panose="02040503050406030204" pitchFamily="18" charset="0"/>
                                <a:sym typeface="Symbol" charset="0"/>
                              </a:rPr>
                            </m:ctrlPr>
                          </m:fPr>
                          <m:num>
                            <m:sSub>
                              <m:sSubPr>
                                <m:ctrlPr>
                                  <a:rPr lang="fr-FR" b="1" i="1" smtClean="0">
                                    <a:latin typeface="Cambria Math" panose="02040503050406030204" pitchFamily="18" charset="0"/>
                                    <a:ea typeface="Cambria Math" panose="02040503050406030204" pitchFamily="18" charset="0"/>
                                    <a:sym typeface="Symbol" charset="0"/>
                                  </a:rPr>
                                </m:ctrlPr>
                              </m:sSubPr>
                              <m:e>
                                <m:r>
                                  <a:rPr lang="fr-FR" b="1" i="1" smtClean="0">
                                    <a:latin typeface="Cambria Math" panose="02040503050406030204" pitchFamily="18" charset="0"/>
                                    <a:ea typeface="Cambria Math" panose="02040503050406030204" pitchFamily="18" charset="0"/>
                                    <a:sym typeface="Symbol" charset="0"/>
                                  </a:rPr>
                                  <m:t>𝑱</m:t>
                                </m:r>
                              </m:e>
                              <m:sub>
                                <m:r>
                                  <a:rPr lang="fr-FR" b="1" i="1" smtClean="0">
                                    <a:latin typeface="Cambria Math" panose="02040503050406030204" pitchFamily="18" charset="0"/>
                                    <a:ea typeface="Cambria Math" panose="02040503050406030204" pitchFamily="18" charset="0"/>
                                    <a:sym typeface="Symbol" charset="0"/>
                                  </a:rPr>
                                  <m:t>𝒑𝑬</m:t>
                                </m:r>
                              </m:sub>
                            </m:sSub>
                          </m:num>
                          <m:den>
                            <m:sSub>
                              <m:sSubPr>
                                <m:ctrlPr>
                                  <a:rPr lang="fr-FR" b="1" i="1" smtClean="0">
                                    <a:latin typeface="Cambria Math" panose="02040503050406030204" pitchFamily="18" charset="0"/>
                                    <a:ea typeface="Cambria Math" panose="02040503050406030204" pitchFamily="18" charset="0"/>
                                    <a:sym typeface="Symbol" charset="0"/>
                                  </a:rPr>
                                </m:ctrlPr>
                              </m:sSubPr>
                              <m:e>
                                <m:r>
                                  <a:rPr lang="fr-FR" b="1" i="1" smtClean="0">
                                    <a:latin typeface="Cambria Math" panose="02040503050406030204" pitchFamily="18" charset="0"/>
                                    <a:ea typeface="Cambria Math" panose="02040503050406030204" pitchFamily="18" charset="0"/>
                                    <a:sym typeface="Symbol" charset="0"/>
                                  </a:rPr>
                                  <m:t>𝑱</m:t>
                                </m:r>
                              </m:e>
                              <m:sub>
                                <m:r>
                                  <a:rPr lang="fr-FR" b="1" i="1" smtClean="0">
                                    <a:latin typeface="Cambria Math" panose="02040503050406030204" pitchFamily="18" charset="0"/>
                                    <a:ea typeface="Cambria Math" panose="02040503050406030204" pitchFamily="18" charset="0"/>
                                    <a:sym typeface="Symbol" charset="0"/>
                                  </a:rPr>
                                  <m:t>𝒏𝑬</m:t>
                                </m:r>
                              </m:sub>
                            </m:sSub>
                          </m:den>
                        </m:f>
                      </m:den>
                    </m:f>
                  </m:oMath>
                </a14:m>
                <a:endParaRPr lang="fr-FR" dirty="0">
                  <a:sym typeface="Symbol" charset="0"/>
                </a:endParaRPr>
              </a:p>
              <a:p>
                <a:pPr eaLnBrk="1" hangingPunct="1">
                  <a:spcBef>
                    <a:spcPct val="50000"/>
                  </a:spcBef>
                </a:pPr>
                <a:r>
                  <a:rPr lang="fr-FR" dirty="0">
                    <a:sym typeface="Symbol" charset="0"/>
                  </a:rPr>
                  <a:t>	Expressions de </a:t>
                </a:r>
                <a:r>
                  <a:rPr lang="fr-FR" dirty="0" err="1">
                    <a:sym typeface="Symbol" charset="0"/>
                  </a:rPr>
                  <a:t>J</a:t>
                </a:r>
                <a:r>
                  <a:rPr lang="fr-FR" baseline="-25000" dirty="0" err="1">
                    <a:sym typeface="Symbol" charset="0"/>
                  </a:rPr>
                  <a:t>nE</a:t>
                </a:r>
                <a:r>
                  <a:rPr lang="fr-FR" dirty="0">
                    <a:sym typeface="Symbol" charset="0"/>
                  </a:rPr>
                  <a:t> et de </a:t>
                </a:r>
                <a:r>
                  <a:rPr lang="fr-FR" dirty="0" err="1">
                    <a:sym typeface="Symbol" charset="0"/>
                  </a:rPr>
                  <a:t>J</a:t>
                </a:r>
                <a:r>
                  <a:rPr lang="fr-FR" baseline="-25000" dirty="0" err="1">
                    <a:sym typeface="Symbol" charset="0"/>
                  </a:rPr>
                  <a:t>pE</a:t>
                </a:r>
                <a:r>
                  <a:rPr lang="fr-FR" dirty="0">
                    <a:sym typeface="Symbol" charset="0"/>
                  </a:rPr>
                  <a:t>.</a:t>
                </a:r>
              </a:p>
              <a:p>
                <a:pPr eaLnBrk="1" hangingPunct="1">
                  <a:spcBef>
                    <a:spcPct val="50000"/>
                  </a:spcBef>
                </a:pPr>
                <a:endParaRPr lang="fr-FR" dirty="0">
                  <a:sym typeface="Symbol" charset="0"/>
                </a:endParaRPr>
              </a:p>
              <a:p>
                <a:pPr eaLnBrk="1" hangingPunct="1">
                  <a:spcBef>
                    <a:spcPct val="50000"/>
                  </a:spcBef>
                </a:pPr>
                <a14:m>
                  <m:oMathPara xmlns:m="http://schemas.openxmlformats.org/officeDocument/2006/math">
                    <m:oMathParaPr>
                      <m:jc m:val="centerGroup"/>
                    </m:oMathParaPr>
                    <m:oMath xmlns:m="http://schemas.openxmlformats.org/officeDocument/2006/math">
                      <m:sSub>
                        <m:sSubPr>
                          <m:ctrlPr>
                            <a:rPr lang="fr-FR" altLang="ja-JP" i="1">
                              <a:latin typeface="Cambria Math" panose="02040503050406030204" pitchFamily="18" charset="0"/>
                            </a:rPr>
                          </m:ctrlPr>
                        </m:sSubPr>
                        <m:e>
                          <m:r>
                            <a:rPr lang="fr-FR" altLang="ja-JP" i="1">
                              <a:latin typeface="Cambria Math" charset="0"/>
                            </a:rPr>
                            <m:t>𝑱</m:t>
                          </m:r>
                        </m:e>
                        <m:sub>
                          <m:r>
                            <a:rPr lang="fr-FR" altLang="ja-JP" i="1">
                              <a:latin typeface="Cambria Math" charset="0"/>
                            </a:rPr>
                            <m:t>𝒏</m:t>
                          </m:r>
                          <m:r>
                            <a:rPr lang="fr-FR" altLang="ja-JP" b="1" i="1" smtClean="0">
                              <a:latin typeface="Cambria Math" panose="02040503050406030204" pitchFamily="18" charset="0"/>
                            </a:rPr>
                            <m:t>𝑬</m:t>
                          </m:r>
                        </m:sub>
                      </m:sSub>
                      <m:r>
                        <a:rPr lang="fr-FR" altLang="ja-JP" i="1" smtClean="0">
                          <a:latin typeface="Cambria Math" charset="0"/>
                        </a:rPr>
                        <m:t>=</m:t>
                      </m:r>
                      <m:r>
                        <a:rPr lang="fr-FR" altLang="ja-JP" b="1" i="1" smtClean="0">
                          <a:latin typeface="Cambria Math" panose="02040503050406030204" pitchFamily="18" charset="0"/>
                        </a:rPr>
                        <m:t>−</m:t>
                      </m:r>
                      <m:r>
                        <a:rPr lang="fr-FR" altLang="ja-JP" i="1">
                          <a:latin typeface="Cambria Math" charset="0"/>
                        </a:rPr>
                        <m:t>𝒒</m:t>
                      </m:r>
                      <m:sSub>
                        <m:sSubPr>
                          <m:ctrlPr>
                            <a:rPr lang="fr-FR" altLang="ja-JP" i="1">
                              <a:latin typeface="Cambria Math" panose="02040503050406030204" pitchFamily="18" charset="0"/>
                            </a:rPr>
                          </m:ctrlPr>
                        </m:sSubPr>
                        <m:e>
                          <m:r>
                            <a:rPr lang="fr-FR" altLang="ja-JP" i="1">
                              <a:latin typeface="Cambria Math" panose="02040503050406030204" pitchFamily="18" charset="0"/>
                            </a:rPr>
                            <m:t>𝒏</m:t>
                          </m:r>
                        </m:e>
                        <m:sub>
                          <m:r>
                            <a:rPr lang="fr-FR" altLang="ja-JP" i="1">
                              <a:latin typeface="Cambria Math" panose="02040503050406030204" pitchFamily="18" charset="0"/>
                            </a:rPr>
                            <m:t>𝑩</m:t>
                          </m:r>
                          <m:r>
                            <a:rPr lang="fr-FR" altLang="ja-JP" i="1">
                              <a:latin typeface="Cambria Math" panose="02040503050406030204" pitchFamily="18" charset="0"/>
                            </a:rPr>
                            <m:t>𝟎</m:t>
                          </m:r>
                        </m:sub>
                      </m:sSub>
                      <m:f>
                        <m:fPr>
                          <m:ctrlPr>
                            <a:rPr lang="bg-BG" altLang="ja-JP" i="1">
                              <a:latin typeface="Cambria Math" panose="02040503050406030204" pitchFamily="18" charset="0"/>
                            </a:rPr>
                          </m:ctrlPr>
                        </m:fPr>
                        <m:num>
                          <m:sSub>
                            <m:sSubPr>
                              <m:ctrlPr>
                                <a:rPr lang="fr-FR" altLang="ja-JP" i="1">
                                  <a:latin typeface="Cambria Math" panose="02040503050406030204" pitchFamily="18" charset="0"/>
                                </a:rPr>
                              </m:ctrlPr>
                            </m:sSubPr>
                            <m:e>
                              <m:r>
                                <a:rPr lang="fr-FR" altLang="ja-JP" i="1">
                                  <a:latin typeface="Cambria Math" charset="0"/>
                                </a:rPr>
                                <m:t>𝑫</m:t>
                              </m:r>
                            </m:e>
                            <m:sub>
                              <m:r>
                                <a:rPr lang="fr-FR" altLang="ja-JP" i="1">
                                  <a:latin typeface="Cambria Math" charset="0"/>
                                </a:rPr>
                                <m:t>𝒏</m:t>
                              </m:r>
                              <m:r>
                                <a:rPr lang="fr-FR" altLang="ja-JP" b="1" i="1" smtClean="0">
                                  <a:latin typeface="Cambria Math" panose="02040503050406030204" pitchFamily="18" charset="0"/>
                                </a:rPr>
                                <m:t>𝑩</m:t>
                              </m:r>
                            </m:sub>
                          </m:sSub>
                        </m:num>
                        <m:den>
                          <m:sSub>
                            <m:sSubPr>
                              <m:ctrlPr>
                                <a:rPr lang="fr-FR" altLang="ja-JP" b="1" i="1" smtClean="0">
                                  <a:latin typeface="Cambria Math" panose="02040503050406030204" pitchFamily="18" charset="0"/>
                                </a:rPr>
                              </m:ctrlPr>
                            </m:sSubPr>
                            <m:e>
                              <m:r>
                                <a:rPr lang="fr-FR" altLang="ja-JP" b="1" i="1" smtClean="0">
                                  <a:latin typeface="Cambria Math" panose="02040503050406030204" pitchFamily="18" charset="0"/>
                                </a:rPr>
                                <m:t>𝑾</m:t>
                              </m:r>
                            </m:e>
                            <m:sub>
                              <m:r>
                                <a:rPr lang="fr-FR" altLang="ja-JP" b="1" i="1" smtClean="0">
                                  <a:latin typeface="Cambria Math" panose="02040503050406030204" pitchFamily="18" charset="0"/>
                                </a:rPr>
                                <m:t>𝑩</m:t>
                              </m:r>
                            </m:sub>
                          </m:sSub>
                        </m:den>
                      </m:f>
                      <m:d>
                        <m:dPr>
                          <m:ctrlPr>
                            <a:rPr lang="fr-FR" altLang="ja-JP" i="1">
                              <a:latin typeface="Cambria Math" panose="02040503050406030204" pitchFamily="18" charset="0"/>
                            </a:rPr>
                          </m:ctrlPr>
                        </m:dPr>
                        <m:e>
                          <m:r>
                            <a:rPr lang="fr-FR" altLang="ja-JP" i="1">
                              <a:latin typeface="Cambria Math" charset="0"/>
                            </a:rPr>
                            <m:t>𝒆𝒙𝒑</m:t>
                          </m:r>
                          <m:f>
                            <m:fPr>
                              <m:ctrlPr>
                                <a:rPr lang="bg-BG" altLang="ja-JP" i="1">
                                  <a:latin typeface="Cambria Math" panose="02040503050406030204" pitchFamily="18" charset="0"/>
                                </a:rPr>
                              </m:ctrlPr>
                            </m:fPr>
                            <m:num>
                              <m:r>
                                <a:rPr lang="fr-FR" altLang="ja-JP" i="1">
                                  <a:latin typeface="Cambria Math" charset="0"/>
                                </a:rPr>
                                <m:t>𝒒</m:t>
                              </m:r>
                              <m:sSub>
                                <m:sSubPr>
                                  <m:ctrlPr>
                                    <a:rPr lang="fr-FR" altLang="ja-JP" i="1">
                                      <a:latin typeface="Cambria Math" panose="02040503050406030204" pitchFamily="18" charset="0"/>
                                    </a:rPr>
                                  </m:ctrlPr>
                                </m:sSubPr>
                                <m:e>
                                  <m:r>
                                    <a:rPr lang="fr-FR" altLang="ja-JP" i="1">
                                      <a:latin typeface="Cambria Math" charset="0"/>
                                    </a:rPr>
                                    <m:t>𝑽</m:t>
                                  </m:r>
                                </m:e>
                                <m:sub>
                                  <m:r>
                                    <a:rPr lang="fr-FR" altLang="ja-JP" i="1">
                                      <a:latin typeface="Cambria Math" panose="02040503050406030204" pitchFamily="18" charset="0"/>
                                    </a:rPr>
                                    <m:t>𝑩𝑬</m:t>
                                  </m:r>
                                </m:sub>
                              </m:sSub>
                            </m:num>
                            <m:den>
                              <m:r>
                                <a:rPr lang="fr-FR" altLang="ja-JP" i="1">
                                  <a:latin typeface="Cambria Math" charset="0"/>
                                </a:rPr>
                                <m:t>𝒌𝑻</m:t>
                              </m:r>
                            </m:den>
                          </m:f>
                          <m:r>
                            <a:rPr lang="fr-FR" altLang="ja-JP" i="1">
                              <a:latin typeface="Cambria Math" charset="0"/>
                            </a:rPr>
                            <m:t>−</m:t>
                          </m:r>
                          <m:r>
                            <a:rPr lang="fr-FR" altLang="ja-JP" i="1">
                              <a:latin typeface="Cambria Math" charset="0"/>
                            </a:rPr>
                            <m:t>𝟏</m:t>
                          </m:r>
                        </m:e>
                      </m:d>
                    </m:oMath>
                  </m:oMathPara>
                </a14:m>
                <a:endParaRPr lang="fr-FR" dirty="0">
                  <a:sym typeface="Symbol" charset="0"/>
                </a:endParaRPr>
              </a:p>
              <a:p>
                <a:pPr eaLnBrk="1" hangingPunct="1">
                  <a:spcBef>
                    <a:spcPct val="50000"/>
                  </a:spcBef>
                </a:pPr>
                <a14:m>
                  <m:oMathPara xmlns:m="http://schemas.openxmlformats.org/officeDocument/2006/math">
                    <m:oMathParaPr>
                      <m:jc m:val="centerGroup"/>
                    </m:oMathParaPr>
                    <m:oMath xmlns:m="http://schemas.openxmlformats.org/officeDocument/2006/math">
                      <m:sSub>
                        <m:sSubPr>
                          <m:ctrlPr>
                            <a:rPr lang="fr-FR" altLang="ja-JP" i="1">
                              <a:latin typeface="Cambria Math" panose="02040503050406030204" pitchFamily="18" charset="0"/>
                            </a:rPr>
                          </m:ctrlPr>
                        </m:sSubPr>
                        <m:e>
                          <m:r>
                            <a:rPr lang="fr-FR" altLang="ja-JP" i="1">
                              <a:latin typeface="Cambria Math" charset="0"/>
                            </a:rPr>
                            <m:t>𝑱</m:t>
                          </m:r>
                        </m:e>
                        <m:sub>
                          <m:r>
                            <a:rPr lang="fr-FR" altLang="ja-JP" b="1" i="1" smtClean="0">
                              <a:latin typeface="Cambria Math" panose="02040503050406030204" pitchFamily="18" charset="0"/>
                            </a:rPr>
                            <m:t>𝒑</m:t>
                          </m:r>
                          <m:r>
                            <a:rPr lang="fr-FR" altLang="ja-JP" i="1">
                              <a:latin typeface="Cambria Math" panose="02040503050406030204" pitchFamily="18" charset="0"/>
                            </a:rPr>
                            <m:t>𝑬</m:t>
                          </m:r>
                        </m:sub>
                      </m:sSub>
                      <m:r>
                        <a:rPr lang="fr-FR" altLang="ja-JP" i="1">
                          <a:latin typeface="Cambria Math" charset="0"/>
                        </a:rPr>
                        <m:t>=</m:t>
                      </m:r>
                      <m:r>
                        <a:rPr lang="fr-FR" altLang="ja-JP" i="1">
                          <a:latin typeface="Cambria Math" panose="02040503050406030204" pitchFamily="18" charset="0"/>
                        </a:rPr>
                        <m:t>−</m:t>
                      </m:r>
                      <m:r>
                        <a:rPr lang="fr-FR" altLang="ja-JP" i="1">
                          <a:latin typeface="Cambria Math" charset="0"/>
                        </a:rPr>
                        <m:t>𝒒</m:t>
                      </m:r>
                      <m:sSub>
                        <m:sSubPr>
                          <m:ctrlPr>
                            <a:rPr lang="fr-FR" altLang="ja-JP" i="1">
                              <a:latin typeface="Cambria Math" panose="02040503050406030204" pitchFamily="18" charset="0"/>
                            </a:rPr>
                          </m:ctrlPr>
                        </m:sSubPr>
                        <m:e>
                          <m:r>
                            <a:rPr lang="fr-FR" altLang="ja-JP" b="1" i="1" smtClean="0">
                              <a:latin typeface="Cambria Math" panose="02040503050406030204" pitchFamily="18" charset="0"/>
                            </a:rPr>
                            <m:t>𝒑</m:t>
                          </m:r>
                        </m:e>
                        <m:sub>
                          <m:r>
                            <a:rPr lang="fr-FR" altLang="ja-JP" b="1" i="1" smtClean="0">
                              <a:latin typeface="Cambria Math" panose="02040503050406030204" pitchFamily="18" charset="0"/>
                            </a:rPr>
                            <m:t>𝑬</m:t>
                          </m:r>
                          <m:r>
                            <a:rPr lang="fr-FR" altLang="ja-JP" i="1">
                              <a:latin typeface="Cambria Math" panose="02040503050406030204" pitchFamily="18" charset="0"/>
                            </a:rPr>
                            <m:t>𝟎</m:t>
                          </m:r>
                        </m:sub>
                      </m:sSub>
                      <m:f>
                        <m:fPr>
                          <m:ctrlPr>
                            <a:rPr lang="bg-BG" altLang="ja-JP" i="1">
                              <a:latin typeface="Cambria Math" panose="02040503050406030204" pitchFamily="18" charset="0"/>
                            </a:rPr>
                          </m:ctrlPr>
                        </m:fPr>
                        <m:num>
                          <m:sSub>
                            <m:sSubPr>
                              <m:ctrlPr>
                                <a:rPr lang="fr-FR" altLang="ja-JP" i="1">
                                  <a:latin typeface="Cambria Math" panose="02040503050406030204" pitchFamily="18" charset="0"/>
                                </a:rPr>
                              </m:ctrlPr>
                            </m:sSubPr>
                            <m:e>
                              <m:r>
                                <a:rPr lang="fr-FR" altLang="ja-JP" i="1">
                                  <a:latin typeface="Cambria Math" charset="0"/>
                                </a:rPr>
                                <m:t>𝑫</m:t>
                              </m:r>
                            </m:e>
                            <m:sub>
                              <m:r>
                                <a:rPr lang="fr-FR" altLang="ja-JP" b="1" i="1" smtClean="0">
                                  <a:latin typeface="Cambria Math" panose="02040503050406030204" pitchFamily="18" charset="0"/>
                                </a:rPr>
                                <m:t>𝒑𝑬</m:t>
                              </m:r>
                            </m:sub>
                          </m:sSub>
                        </m:num>
                        <m:den>
                          <m:sSub>
                            <m:sSubPr>
                              <m:ctrlPr>
                                <a:rPr lang="fr-FR" altLang="ja-JP" i="1">
                                  <a:latin typeface="Cambria Math" panose="02040503050406030204" pitchFamily="18" charset="0"/>
                                </a:rPr>
                              </m:ctrlPr>
                            </m:sSubPr>
                            <m:e>
                              <m:r>
                                <a:rPr lang="fr-FR" altLang="ja-JP" i="1">
                                  <a:latin typeface="Cambria Math" panose="02040503050406030204" pitchFamily="18" charset="0"/>
                                </a:rPr>
                                <m:t>𝑾</m:t>
                              </m:r>
                            </m:e>
                            <m:sub>
                              <m:r>
                                <a:rPr lang="fr-FR" altLang="ja-JP" b="1" i="1" smtClean="0">
                                  <a:latin typeface="Cambria Math" panose="02040503050406030204" pitchFamily="18" charset="0"/>
                                </a:rPr>
                                <m:t>𝑬</m:t>
                              </m:r>
                            </m:sub>
                          </m:sSub>
                        </m:den>
                      </m:f>
                      <m:d>
                        <m:dPr>
                          <m:ctrlPr>
                            <a:rPr lang="fr-FR" altLang="ja-JP" i="1">
                              <a:latin typeface="Cambria Math" panose="02040503050406030204" pitchFamily="18" charset="0"/>
                            </a:rPr>
                          </m:ctrlPr>
                        </m:dPr>
                        <m:e>
                          <m:r>
                            <a:rPr lang="fr-FR" altLang="ja-JP" i="1">
                              <a:latin typeface="Cambria Math" charset="0"/>
                            </a:rPr>
                            <m:t>𝒆𝒙𝒑</m:t>
                          </m:r>
                          <m:f>
                            <m:fPr>
                              <m:ctrlPr>
                                <a:rPr lang="bg-BG" altLang="ja-JP" i="1">
                                  <a:latin typeface="Cambria Math" panose="02040503050406030204" pitchFamily="18" charset="0"/>
                                </a:rPr>
                              </m:ctrlPr>
                            </m:fPr>
                            <m:num>
                              <m:r>
                                <a:rPr lang="fr-FR" altLang="ja-JP" i="1">
                                  <a:latin typeface="Cambria Math" charset="0"/>
                                </a:rPr>
                                <m:t>𝒒</m:t>
                              </m:r>
                              <m:sSub>
                                <m:sSubPr>
                                  <m:ctrlPr>
                                    <a:rPr lang="fr-FR" altLang="ja-JP" i="1">
                                      <a:latin typeface="Cambria Math" panose="02040503050406030204" pitchFamily="18" charset="0"/>
                                    </a:rPr>
                                  </m:ctrlPr>
                                </m:sSubPr>
                                <m:e>
                                  <m:r>
                                    <a:rPr lang="fr-FR" altLang="ja-JP" i="1">
                                      <a:latin typeface="Cambria Math" charset="0"/>
                                    </a:rPr>
                                    <m:t>𝑽</m:t>
                                  </m:r>
                                </m:e>
                                <m:sub>
                                  <m:r>
                                    <a:rPr lang="fr-FR" altLang="ja-JP" i="1">
                                      <a:latin typeface="Cambria Math" panose="02040503050406030204" pitchFamily="18" charset="0"/>
                                    </a:rPr>
                                    <m:t>𝑩𝑬</m:t>
                                  </m:r>
                                </m:sub>
                              </m:sSub>
                            </m:num>
                            <m:den>
                              <m:r>
                                <a:rPr lang="fr-FR" altLang="ja-JP" i="1">
                                  <a:latin typeface="Cambria Math" charset="0"/>
                                </a:rPr>
                                <m:t>𝒌𝑻</m:t>
                              </m:r>
                            </m:den>
                          </m:f>
                          <m:r>
                            <a:rPr lang="fr-FR" altLang="ja-JP" i="1">
                              <a:latin typeface="Cambria Math" charset="0"/>
                            </a:rPr>
                            <m:t>−</m:t>
                          </m:r>
                          <m:r>
                            <a:rPr lang="fr-FR" altLang="ja-JP" i="1">
                              <a:latin typeface="Cambria Math" charset="0"/>
                            </a:rPr>
                            <m:t>𝟏</m:t>
                          </m:r>
                        </m:e>
                      </m:d>
                    </m:oMath>
                  </m:oMathPara>
                </a14:m>
                <a:endParaRPr lang="fr-FR" dirty="0">
                  <a:sym typeface="Symbol" charset="0"/>
                </a:endParaRPr>
              </a:p>
              <a:p>
                <a:pPr eaLnBrk="1" hangingPunct="1">
                  <a:spcBef>
                    <a:spcPct val="50000"/>
                  </a:spcBef>
                </a:pPr>
                <a:endParaRPr lang="fr-FR" dirty="0">
                  <a:sym typeface="Symbol" charset="0"/>
                </a:endParaRPr>
              </a:p>
              <a:p>
                <a:pPr eaLnBrk="1" hangingPunct="1">
                  <a:spcBef>
                    <a:spcPct val="50000"/>
                  </a:spcBef>
                </a:pPr>
                <a:r>
                  <a:rPr lang="fr-FR" dirty="0">
                    <a:sym typeface="Symbol" charset="0"/>
                  </a:rPr>
                  <a:t>	D</a:t>
                </a:r>
                <a:r>
                  <a:rPr lang="ja-JP" altLang="fr-FR">
                    <a:sym typeface="Symbol" charset="0"/>
                  </a:rPr>
                  <a:t>’</a:t>
                </a:r>
                <a:r>
                  <a:rPr lang="fr-FR" dirty="0">
                    <a:sym typeface="Symbol" charset="0"/>
                  </a:rPr>
                  <a:t>où : </a:t>
                </a:r>
              </a:p>
              <a:p>
                <a:pPr eaLnBrk="1" hangingPunct="1">
                  <a:spcBef>
                    <a:spcPct val="50000"/>
                  </a:spcBef>
                </a:pPr>
                <a:endParaRPr lang="fr-FR" dirty="0">
                  <a:sym typeface="Symbol" charset="0"/>
                </a:endParaRPr>
              </a:p>
              <a:p>
                <a:pPr eaLnBrk="1" hangingPunct="1">
                  <a:spcBef>
                    <a:spcPct val="50000"/>
                  </a:spcBef>
                </a:pPr>
                <a:endParaRPr lang="fr-FR" dirty="0">
                  <a:sym typeface="Symbol" charset="0"/>
                </a:endParaRPr>
              </a:p>
              <a:p>
                <a:pPr eaLnBrk="1" hangingPunct="1">
                  <a:spcBef>
                    <a:spcPct val="50000"/>
                  </a:spcBef>
                </a:pPr>
                <a:r>
                  <a:rPr lang="fr-FR" dirty="0">
                    <a:sym typeface="Symbol" charset="0"/>
                  </a:rPr>
                  <a:t>	Pour avoir du gain, il faut que </a:t>
                </a:r>
                <a:r>
                  <a:rPr lang="fr-FR" dirty="0" err="1">
                    <a:sym typeface="Symbol" charset="0"/>
                  </a:rPr>
                  <a:t>J</a:t>
                </a:r>
                <a:r>
                  <a:rPr lang="fr-FR" baseline="-25000" dirty="0" err="1">
                    <a:sym typeface="Symbol" charset="0"/>
                  </a:rPr>
                  <a:t>nE</a:t>
                </a:r>
                <a:r>
                  <a:rPr lang="fr-FR" dirty="0">
                    <a:sym typeface="Symbol" charset="0"/>
                  </a:rPr>
                  <a:t> &gt;&gt; </a:t>
                </a:r>
                <a:r>
                  <a:rPr lang="fr-FR" dirty="0" err="1">
                    <a:sym typeface="Symbol" charset="0"/>
                  </a:rPr>
                  <a:t>J</a:t>
                </a:r>
                <a:r>
                  <a:rPr lang="fr-FR" baseline="-25000" dirty="0" err="1">
                    <a:sym typeface="Symbol" charset="0"/>
                  </a:rPr>
                  <a:t>pE</a:t>
                </a:r>
                <a:r>
                  <a:rPr lang="fr-FR" dirty="0">
                    <a:sym typeface="Symbol" charset="0"/>
                  </a:rPr>
                  <a:t>. </a:t>
                </a:r>
                <a:r>
                  <a:rPr lang="fr-FR" dirty="0" err="1">
                    <a:sym typeface="Symbol" charset="0"/>
                  </a:rPr>
                  <a:t>J</a:t>
                </a:r>
                <a:r>
                  <a:rPr lang="fr-FR" baseline="-25000" dirty="0" err="1">
                    <a:sym typeface="Symbol" charset="0"/>
                  </a:rPr>
                  <a:t>pE</a:t>
                </a:r>
                <a:r>
                  <a:rPr lang="fr-FR" dirty="0">
                    <a:sym typeface="Symbol" charset="0"/>
                  </a:rPr>
                  <a:t> contribue au courant de base sans contribuer au courant de collecteur.</a:t>
                </a:r>
              </a:p>
              <a:p>
                <a:pPr eaLnBrk="1" hangingPunct="1">
                  <a:spcBef>
                    <a:spcPct val="50000"/>
                  </a:spcBef>
                </a:pPr>
                <a:r>
                  <a:rPr lang="fr-FR" dirty="0">
                    <a:sym typeface="Symbol" charset="0"/>
                  </a:rPr>
                  <a:t>	Cela implique N</a:t>
                </a:r>
                <a:r>
                  <a:rPr lang="fr-FR" baseline="-25000" dirty="0">
                    <a:sym typeface="Symbol" charset="0"/>
                  </a:rPr>
                  <a:t>DE</a:t>
                </a:r>
                <a:r>
                  <a:rPr lang="fr-FR" dirty="0">
                    <a:sym typeface="Symbol" charset="0"/>
                  </a:rPr>
                  <a:t> &gt;&gt; N</a:t>
                </a:r>
                <a:r>
                  <a:rPr lang="fr-FR" baseline="-25000" dirty="0">
                    <a:sym typeface="Symbol" charset="0"/>
                  </a:rPr>
                  <a:t>AB</a:t>
                </a:r>
                <a:r>
                  <a:rPr lang="fr-FR" dirty="0">
                    <a:sym typeface="Symbol" charset="0"/>
                  </a:rPr>
                  <a:t> et W</a:t>
                </a:r>
                <a:r>
                  <a:rPr lang="fr-FR" baseline="-25000" dirty="0">
                    <a:sym typeface="Symbol" charset="0"/>
                  </a:rPr>
                  <a:t>B</a:t>
                </a:r>
                <a:r>
                  <a:rPr lang="fr-FR" dirty="0">
                    <a:sym typeface="Symbol" charset="0"/>
                  </a:rPr>
                  <a:t> &lt;&lt; W</a:t>
                </a:r>
                <a:r>
                  <a:rPr lang="fr-FR" baseline="-25000" dirty="0">
                    <a:sym typeface="Symbol" charset="0"/>
                  </a:rPr>
                  <a:t>E</a:t>
                </a:r>
                <a:r>
                  <a:rPr lang="fr-FR" dirty="0">
                    <a:sym typeface="Symbol" charset="0"/>
                  </a:rPr>
                  <a:t>.</a:t>
                </a:r>
              </a:p>
              <a:p>
                <a:pPr eaLnBrk="1" hangingPunct="1">
                  <a:spcBef>
                    <a:spcPct val="50000"/>
                  </a:spcBef>
                </a:pPr>
                <a:endParaRPr lang="fr-FR" dirty="0">
                  <a:sym typeface="Symbol" charset="0"/>
                </a:endParaRPr>
              </a:p>
              <a:p>
                <a:pPr eaLnBrk="1" hangingPunct="1">
                  <a:spcBef>
                    <a:spcPct val="50000"/>
                  </a:spcBef>
                </a:pPr>
                <a:r>
                  <a:rPr lang="fr-FR" dirty="0">
                    <a:sym typeface="Symbol" charset="0"/>
                  </a:rPr>
                  <a:t>	Exemple : </a:t>
                </a:r>
              </a:p>
              <a:p>
                <a:pPr eaLnBrk="1" hangingPunct="1">
                  <a:spcBef>
                    <a:spcPct val="50000"/>
                  </a:spcBef>
                </a:pPr>
                <a:r>
                  <a:rPr lang="fr-FR" dirty="0">
                    <a:sym typeface="Symbol" charset="0"/>
                  </a:rPr>
                  <a:t>	N</a:t>
                </a:r>
                <a:r>
                  <a:rPr lang="fr-FR" baseline="-25000" dirty="0">
                    <a:sym typeface="Symbol" charset="0"/>
                  </a:rPr>
                  <a:t>AB</a:t>
                </a:r>
                <a:r>
                  <a:rPr lang="fr-FR" dirty="0">
                    <a:sym typeface="Symbol" charset="0"/>
                  </a:rPr>
                  <a:t> = 10</a:t>
                </a:r>
                <a:r>
                  <a:rPr lang="fr-FR" baseline="30000" dirty="0">
                    <a:sym typeface="Symbol" charset="0"/>
                  </a:rPr>
                  <a:t>17</a:t>
                </a:r>
                <a:r>
                  <a:rPr lang="fr-FR" dirty="0">
                    <a:sym typeface="Symbol" charset="0"/>
                  </a:rPr>
                  <a:t> cm</a:t>
                </a:r>
                <a:r>
                  <a:rPr lang="fr-FR" baseline="30000" dirty="0">
                    <a:sym typeface="Symbol" charset="0"/>
                  </a:rPr>
                  <a:t>-3</a:t>
                </a:r>
                <a:r>
                  <a:rPr lang="fr-FR" dirty="0">
                    <a:sym typeface="Symbol" charset="0"/>
                  </a:rPr>
                  <a:t>, N</a:t>
                </a:r>
                <a:r>
                  <a:rPr lang="fr-FR" baseline="-25000" dirty="0">
                    <a:sym typeface="Symbol" charset="0"/>
                  </a:rPr>
                  <a:t>DE</a:t>
                </a:r>
                <a:r>
                  <a:rPr lang="fr-FR" dirty="0">
                    <a:sym typeface="Symbol" charset="0"/>
                  </a:rPr>
                  <a:t> = 10</a:t>
                </a:r>
                <a:r>
                  <a:rPr lang="fr-FR" baseline="30000" dirty="0">
                    <a:sym typeface="Symbol" charset="0"/>
                  </a:rPr>
                  <a:t>19</a:t>
                </a:r>
                <a:r>
                  <a:rPr lang="fr-FR" dirty="0">
                    <a:sym typeface="Symbol" charset="0"/>
                  </a:rPr>
                  <a:t> cm</a:t>
                </a:r>
                <a:r>
                  <a:rPr lang="fr-FR" baseline="30000" dirty="0">
                    <a:sym typeface="Symbol" charset="0"/>
                  </a:rPr>
                  <a:t>-3</a:t>
                </a:r>
                <a:r>
                  <a:rPr lang="fr-FR" dirty="0">
                    <a:sym typeface="Symbol" charset="0"/>
                  </a:rPr>
                  <a:t>, </a:t>
                </a:r>
                <a:r>
                  <a:rPr lang="fr-FR" dirty="0" err="1">
                    <a:sym typeface="Symbol" charset="0"/>
                  </a:rPr>
                  <a:t>D</a:t>
                </a:r>
                <a:r>
                  <a:rPr lang="fr-FR" baseline="-25000" dirty="0" err="1">
                    <a:sym typeface="Symbol" charset="0"/>
                  </a:rPr>
                  <a:t>nB</a:t>
                </a:r>
                <a:r>
                  <a:rPr lang="fr-FR" dirty="0">
                    <a:sym typeface="Symbol" charset="0"/>
                  </a:rPr>
                  <a:t> = 4D</a:t>
                </a:r>
                <a:r>
                  <a:rPr lang="fr-FR" baseline="-25000" dirty="0">
                    <a:sym typeface="Symbol" charset="0"/>
                  </a:rPr>
                  <a:t>pE</a:t>
                </a:r>
                <a:r>
                  <a:rPr lang="fr-FR" dirty="0">
                    <a:sym typeface="Symbol" charset="0"/>
                  </a:rPr>
                  <a:t>, W</a:t>
                </a:r>
                <a:r>
                  <a:rPr lang="fr-FR" baseline="-25000" dirty="0">
                    <a:sym typeface="Symbol" charset="0"/>
                  </a:rPr>
                  <a:t>E</a:t>
                </a:r>
                <a:r>
                  <a:rPr lang="fr-FR" dirty="0">
                    <a:sym typeface="Symbol" charset="0"/>
                  </a:rPr>
                  <a:t> = W</a:t>
                </a:r>
                <a:r>
                  <a:rPr lang="fr-FR" baseline="-25000" dirty="0">
                    <a:sym typeface="Symbol" charset="0"/>
                  </a:rPr>
                  <a:t>B.</a:t>
                </a:r>
              </a:p>
              <a:p>
                <a:pPr eaLnBrk="1" hangingPunct="1">
                  <a:spcBef>
                    <a:spcPct val="50000"/>
                  </a:spcBef>
                </a:pPr>
                <a:r>
                  <a:rPr lang="fr-FR" dirty="0">
                    <a:sym typeface="Symbol" charset="0"/>
                  </a:rPr>
                  <a:t>	</a:t>
                </a:r>
                <a:r>
                  <a:rPr lang="el-GR" dirty="0">
                    <a:sym typeface="Symbol" charset="0"/>
                  </a:rPr>
                  <a:t></a:t>
                </a:r>
                <a:r>
                  <a:rPr lang="fr-FR" dirty="0">
                    <a:sym typeface="Symbol" charset="0"/>
                  </a:rPr>
                  <a:t> = 0.9975.</a:t>
                </a:r>
                <a:endParaRPr lang="el-GR" dirty="0">
                  <a:sym typeface="Symbol" charset="0"/>
                </a:endParaRPr>
              </a:p>
            </p:txBody>
          </p:sp>
        </mc:Choice>
        <mc:Fallback>
          <p:sp>
            <p:nvSpPr>
              <p:cNvPr id="26632" name="Text Box 4"/>
              <p:cNvSpPr txBox="1">
                <a:spLocks noRot="1" noChangeAspect="1" noMove="1" noResize="1" noEditPoints="1" noAdjustHandles="1" noChangeArrowheads="1" noChangeShapeType="1" noTextEdit="1"/>
              </p:cNvSpPr>
              <p:nvPr/>
            </p:nvSpPr>
            <p:spPr bwMode="auto">
              <a:xfrm>
                <a:off x="404813" y="304800"/>
                <a:ext cx="6192837" cy="8336962"/>
              </a:xfrm>
              <a:prstGeom prst="rect">
                <a:avLst/>
              </a:prstGeom>
              <a:blipFill>
                <a:blip r:embed="rId3"/>
                <a:stretch>
                  <a:fillRect l="-204" t="-152" r="-1431"/>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26635" name="Rectangle 17"/>
              <p:cNvSpPr>
                <a:spLocks noChangeArrowheads="1"/>
              </p:cNvSpPr>
              <p:nvPr/>
            </p:nvSpPr>
            <p:spPr bwMode="auto">
              <a:xfrm>
                <a:off x="1628800" y="5292080"/>
                <a:ext cx="3200400" cy="914400"/>
              </a:xfrm>
              <a:prstGeom prst="rect">
                <a:avLst/>
              </a:prstGeom>
              <a:noFill/>
              <a:ln w="12700">
                <a:solidFill>
                  <a:srgbClr val="FF0000"/>
                </a:solidFill>
                <a:miter lim="800000"/>
                <a:headEnd/>
                <a:tailEnd/>
              </a:ln>
              <a:extLst>
                <a:ext uri="{909E8E84-426E-40dd-AFC4-6F175D3DCCD1}">
                  <a14:hiddenFill xmlns="">
                    <a:solidFill>
                      <a:srgbClr val="FFFFFF"/>
                    </a:solidFill>
                  </a14:hiddenFill>
                </a:ext>
              </a:extLst>
            </p:spPr>
            <p:txBody>
              <a:bodyPr wrap="none" anchor="ctr"/>
              <a:lstStyle/>
              <a:p>
                <a14:m>
                  <m:oMathPara xmlns:m="http://schemas.openxmlformats.org/officeDocument/2006/math">
                    <m:oMathParaPr>
                      <m:jc m:val="centerGroup"/>
                    </m:oMathParaPr>
                    <m:oMath xmlns:m="http://schemas.openxmlformats.org/officeDocument/2006/math">
                      <m:r>
                        <a:rPr lang="fr-FR" i="1" smtClean="0">
                          <a:latin typeface="Cambria Math" panose="02040503050406030204" pitchFamily="18" charset="0"/>
                          <a:ea typeface="Cambria Math" panose="02040503050406030204" pitchFamily="18" charset="0"/>
                          <a:sym typeface="Symbol" charset="0"/>
                        </a:rPr>
                        <m:t>𝜸</m:t>
                      </m:r>
                      <m:r>
                        <a:rPr lang="fr-FR" i="1" smtClean="0">
                          <a:latin typeface="Cambria Math" panose="02040503050406030204" pitchFamily="18" charset="0"/>
                          <a:ea typeface="Cambria Math" panose="02040503050406030204" pitchFamily="18" charset="0"/>
                          <a:sym typeface="Symbol" charset="0"/>
                        </a:rPr>
                        <m:t>=</m:t>
                      </m:r>
                      <m:f>
                        <m:fPr>
                          <m:ctrlPr>
                            <a:rPr lang="fr-FR" i="1">
                              <a:latin typeface="Cambria Math" panose="02040503050406030204" pitchFamily="18" charset="0"/>
                              <a:ea typeface="Cambria Math" panose="02040503050406030204" pitchFamily="18" charset="0"/>
                              <a:sym typeface="Symbol" charset="0"/>
                            </a:rPr>
                          </m:ctrlPr>
                        </m:fPr>
                        <m:num>
                          <m:r>
                            <a:rPr lang="fr-FR" i="1">
                              <a:latin typeface="Cambria Math" panose="02040503050406030204" pitchFamily="18" charset="0"/>
                              <a:ea typeface="Cambria Math" panose="02040503050406030204" pitchFamily="18" charset="0"/>
                              <a:sym typeface="Symbol" charset="0"/>
                            </a:rPr>
                            <m:t>𝟏</m:t>
                          </m:r>
                        </m:num>
                        <m:den>
                          <m:r>
                            <a:rPr lang="fr-FR" i="1">
                              <a:latin typeface="Cambria Math" panose="02040503050406030204" pitchFamily="18" charset="0"/>
                              <a:ea typeface="Cambria Math" panose="02040503050406030204" pitchFamily="18" charset="0"/>
                              <a:sym typeface="Symbol" charset="0"/>
                            </a:rPr>
                            <m:t>𝟏</m:t>
                          </m:r>
                          <m:r>
                            <a:rPr lang="fr-FR" i="1">
                              <a:latin typeface="Cambria Math" panose="02040503050406030204" pitchFamily="18" charset="0"/>
                              <a:ea typeface="Cambria Math" panose="02040503050406030204" pitchFamily="18" charset="0"/>
                              <a:sym typeface="Symbol" charset="0"/>
                            </a:rPr>
                            <m:t>+</m:t>
                          </m:r>
                          <m:f>
                            <m:fPr>
                              <m:ctrlPr>
                                <a:rPr lang="fr-FR" altLang="ja-JP" b="1" i="1" smtClean="0">
                                  <a:latin typeface="Cambria Math" panose="02040503050406030204" pitchFamily="18" charset="0"/>
                                </a:rPr>
                              </m:ctrlPr>
                            </m:fPr>
                            <m:num>
                              <m:sSub>
                                <m:sSubPr>
                                  <m:ctrlPr>
                                    <a:rPr lang="fr-FR" altLang="ja-JP" i="1">
                                      <a:latin typeface="Cambria Math" panose="02040503050406030204" pitchFamily="18" charset="0"/>
                                    </a:rPr>
                                  </m:ctrlPr>
                                </m:sSubPr>
                                <m:e>
                                  <m:r>
                                    <a:rPr lang="fr-FR" altLang="ja-JP" i="1">
                                      <a:latin typeface="Cambria Math" panose="02040503050406030204" pitchFamily="18" charset="0"/>
                                    </a:rPr>
                                    <m:t>𝒑</m:t>
                                  </m:r>
                                </m:e>
                                <m:sub>
                                  <m:r>
                                    <a:rPr lang="fr-FR" altLang="ja-JP" i="1">
                                      <a:latin typeface="Cambria Math" panose="02040503050406030204" pitchFamily="18" charset="0"/>
                                    </a:rPr>
                                    <m:t>𝑬</m:t>
                                  </m:r>
                                  <m:r>
                                    <a:rPr lang="fr-FR" altLang="ja-JP" i="1">
                                      <a:latin typeface="Cambria Math" panose="02040503050406030204" pitchFamily="18" charset="0"/>
                                    </a:rPr>
                                    <m:t>𝟎</m:t>
                                  </m:r>
                                </m:sub>
                              </m:sSub>
                              <m:sSub>
                                <m:sSubPr>
                                  <m:ctrlPr>
                                    <a:rPr lang="fr-FR" altLang="ja-JP" i="1">
                                      <a:latin typeface="Cambria Math" panose="02040503050406030204" pitchFamily="18" charset="0"/>
                                    </a:rPr>
                                  </m:ctrlPr>
                                </m:sSubPr>
                                <m:e>
                                  <m:r>
                                    <a:rPr lang="fr-FR" altLang="ja-JP" i="1">
                                      <a:latin typeface="Cambria Math" charset="0"/>
                                    </a:rPr>
                                    <m:t>𝑫</m:t>
                                  </m:r>
                                </m:e>
                                <m:sub>
                                  <m:r>
                                    <a:rPr lang="fr-FR" altLang="ja-JP" i="1">
                                      <a:latin typeface="Cambria Math" panose="02040503050406030204" pitchFamily="18" charset="0"/>
                                    </a:rPr>
                                    <m:t>𝒑𝑬</m:t>
                                  </m:r>
                                </m:sub>
                              </m:sSub>
                              <m:sSub>
                                <m:sSubPr>
                                  <m:ctrlPr>
                                    <a:rPr lang="fr-FR" altLang="ja-JP" b="1" i="1" smtClean="0">
                                      <a:latin typeface="Cambria Math" panose="02040503050406030204" pitchFamily="18" charset="0"/>
                                    </a:rPr>
                                  </m:ctrlPr>
                                </m:sSubPr>
                                <m:e>
                                  <m:r>
                                    <a:rPr lang="fr-FR" altLang="ja-JP" b="1" i="1" smtClean="0">
                                      <a:latin typeface="Cambria Math" panose="02040503050406030204" pitchFamily="18" charset="0"/>
                                    </a:rPr>
                                    <m:t>𝑾</m:t>
                                  </m:r>
                                </m:e>
                                <m:sub>
                                  <m:r>
                                    <a:rPr lang="fr-FR" altLang="ja-JP" b="1" i="1" smtClean="0">
                                      <a:latin typeface="Cambria Math" panose="02040503050406030204" pitchFamily="18" charset="0"/>
                                    </a:rPr>
                                    <m:t>𝑩</m:t>
                                  </m:r>
                                </m:sub>
                              </m:sSub>
                            </m:num>
                            <m:den>
                              <m:sSub>
                                <m:sSubPr>
                                  <m:ctrlPr>
                                    <a:rPr lang="fr-FR" altLang="ja-JP" i="1">
                                      <a:latin typeface="Cambria Math" panose="02040503050406030204" pitchFamily="18" charset="0"/>
                                    </a:rPr>
                                  </m:ctrlPr>
                                </m:sSubPr>
                                <m:e>
                                  <m:r>
                                    <a:rPr lang="fr-FR" altLang="ja-JP" i="1">
                                      <a:latin typeface="Cambria Math" panose="02040503050406030204" pitchFamily="18" charset="0"/>
                                    </a:rPr>
                                    <m:t>𝒏</m:t>
                                  </m:r>
                                </m:e>
                                <m:sub>
                                  <m:r>
                                    <a:rPr lang="fr-FR" altLang="ja-JP" i="1">
                                      <a:latin typeface="Cambria Math" panose="02040503050406030204" pitchFamily="18" charset="0"/>
                                    </a:rPr>
                                    <m:t>𝑩</m:t>
                                  </m:r>
                                  <m:r>
                                    <a:rPr lang="fr-FR" altLang="ja-JP" i="1">
                                      <a:latin typeface="Cambria Math" panose="02040503050406030204" pitchFamily="18" charset="0"/>
                                    </a:rPr>
                                    <m:t>𝟎</m:t>
                                  </m:r>
                                </m:sub>
                              </m:sSub>
                              <m:sSub>
                                <m:sSubPr>
                                  <m:ctrlPr>
                                    <a:rPr lang="fr-FR" altLang="ja-JP" i="1">
                                      <a:latin typeface="Cambria Math" panose="02040503050406030204" pitchFamily="18" charset="0"/>
                                    </a:rPr>
                                  </m:ctrlPr>
                                </m:sSubPr>
                                <m:e>
                                  <m:r>
                                    <a:rPr lang="fr-FR" altLang="ja-JP" i="1">
                                      <a:latin typeface="Cambria Math" charset="0"/>
                                    </a:rPr>
                                    <m:t>𝑫</m:t>
                                  </m:r>
                                </m:e>
                                <m:sub>
                                  <m:r>
                                    <a:rPr lang="fr-FR" altLang="ja-JP" i="1">
                                      <a:latin typeface="Cambria Math" charset="0"/>
                                    </a:rPr>
                                    <m:t>𝒏</m:t>
                                  </m:r>
                                  <m:r>
                                    <a:rPr lang="fr-FR" altLang="ja-JP" i="1">
                                      <a:latin typeface="Cambria Math" panose="02040503050406030204" pitchFamily="18" charset="0"/>
                                    </a:rPr>
                                    <m:t>𝑩</m:t>
                                  </m:r>
                                </m:sub>
                              </m:sSub>
                              <m:sSub>
                                <m:sSubPr>
                                  <m:ctrlPr>
                                    <a:rPr lang="fr-FR" altLang="ja-JP" b="1" i="1" smtClean="0">
                                      <a:latin typeface="Cambria Math" panose="02040503050406030204" pitchFamily="18" charset="0"/>
                                    </a:rPr>
                                  </m:ctrlPr>
                                </m:sSubPr>
                                <m:e>
                                  <m:r>
                                    <a:rPr lang="fr-FR" altLang="ja-JP" b="1" i="1" smtClean="0">
                                      <a:latin typeface="Cambria Math" panose="02040503050406030204" pitchFamily="18" charset="0"/>
                                    </a:rPr>
                                    <m:t>𝑾</m:t>
                                  </m:r>
                                </m:e>
                                <m:sub>
                                  <m:r>
                                    <a:rPr lang="fr-FR" altLang="ja-JP" b="1" i="1" smtClean="0">
                                      <a:latin typeface="Cambria Math" panose="02040503050406030204" pitchFamily="18" charset="0"/>
                                    </a:rPr>
                                    <m:t>𝑬</m:t>
                                  </m:r>
                                </m:sub>
                              </m:sSub>
                            </m:den>
                          </m:f>
                        </m:den>
                      </m:f>
                      <m:r>
                        <a:rPr lang="fr-FR" b="1" i="1" smtClean="0">
                          <a:latin typeface="Cambria Math" panose="02040503050406030204" pitchFamily="18" charset="0"/>
                          <a:ea typeface="Cambria Math" panose="02040503050406030204" pitchFamily="18" charset="0"/>
                          <a:sym typeface="Symbol" charset="0"/>
                        </a:rPr>
                        <m:t>=</m:t>
                      </m:r>
                      <m:f>
                        <m:fPr>
                          <m:ctrlPr>
                            <a:rPr lang="fr-FR" i="1">
                              <a:latin typeface="Cambria Math" panose="02040503050406030204" pitchFamily="18" charset="0"/>
                              <a:ea typeface="Cambria Math" panose="02040503050406030204" pitchFamily="18" charset="0"/>
                              <a:sym typeface="Symbol" charset="0"/>
                            </a:rPr>
                          </m:ctrlPr>
                        </m:fPr>
                        <m:num>
                          <m:r>
                            <a:rPr lang="fr-FR" i="1">
                              <a:latin typeface="Cambria Math" panose="02040503050406030204" pitchFamily="18" charset="0"/>
                              <a:ea typeface="Cambria Math" panose="02040503050406030204" pitchFamily="18" charset="0"/>
                              <a:sym typeface="Symbol" charset="0"/>
                            </a:rPr>
                            <m:t>𝟏</m:t>
                          </m:r>
                        </m:num>
                        <m:den>
                          <m:r>
                            <a:rPr lang="fr-FR" i="1">
                              <a:latin typeface="Cambria Math" panose="02040503050406030204" pitchFamily="18" charset="0"/>
                              <a:ea typeface="Cambria Math" panose="02040503050406030204" pitchFamily="18" charset="0"/>
                              <a:sym typeface="Symbol" charset="0"/>
                            </a:rPr>
                            <m:t>𝟏</m:t>
                          </m:r>
                          <m:r>
                            <a:rPr lang="fr-FR" i="1">
                              <a:latin typeface="Cambria Math" panose="02040503050406030204" pitchFamily="18" charset="0"/>
                              <a:ea typeface="Cambria Math" panose="02040503050406030204" pitchFamily="18" charset="0"/>
                              <a:sym typeface="Symbol" charset="0"/>
                            </a:rPr>
                            <m:t>+</m:t>
                          </m:r>
                          <m:f>
                            <m:fPr>
                              <m:ctrlPr>
                                <a:rPr lang="fr-FR" altLang="ja-JP" i="1">
                                  <a:latin typeface="Cambria Math" panose="02040503050406030204" pitchFamily="18" charset="0"/>
                                </a:rPr>
                              </m:ctrlPr>
                            </m:fPr>
                            <m:num>
                              <m:sSub>
                                <m:sSubPr>
                                  <m:ctrlPr>
                                    <a:rPr lang="fr-FR" altLang="ja-JP" b="1" i="1" smtClean="0">
                                      <a:latin typeface="Cambria Math" panose="02040503050406030204" pitchFamily="18" charset="0"/>
                                    </a:rPr>
                                  </m:ctrlPr>
                                </m:sSubPr>
                                <m:e>
                                  <m:r>
                                    <a:rPr lang="fr-FR" altLang="ja-JP" b="1" i="1" smtClean="0">
                                      <a:latin typeface="Cambria Math" panose="02040503050406030204" pitchFamily="18" charset="0"/>
                                    </a:rPr>
                                    <m:t>𝑵</m:t>
                                  </m:r>
                                </m:e>
                                <m:sub>
                                  <m:r>
                                    <a:rPr lang="fr-FR" altLang="ja-JP" b="1" i="1" smtClean="0">
                                      <a:latin typeface="Cambria Math" panose="02040503050406030204" pitchFamily="18" charset="0"/>
                                    </a:rPr>
                                    <m:t>𝑨𝑩</m:t>
                                  </m:r>
                                </m:sub>
                              </m:sSub>
                              <m:sSub>
                                <m:sSubPr>
                                  <m:ctrlPr>
                                    <a:rPr lang="fr-FR" altLang="ja-JP" i="1">
                                      <a:latin typeface="Cambria Math" panose="02040503050406030204" pitchFamily="18" charset="0"/>
                                    </a:rPr>
                                  </m:ctrlPr>
                                </m:sSubPr>
                                <m:e>
                                  <m:r>
                                    <a:rPr lang="fr-FR" altLang="ja-JP" i="1">
                                      <a:latin typeface="Cambria Math" charset="0"/>
                                    </a:rPr>
                                    <m:t>𝑫</m:t>
                                  </m:r>
                                </m:e>
                                <m:sub>
                                  <m:r>
                                    <a:rPr lang="fr-FR" altLang="ja-JP" i="1">
                                      <a:latin typeface="Cambria Math" panose="02040503050406030204" pitchFamily="18" charset="0"/>
                                    </a:rPr>
                                    <m:t>𝒑𝑬</m:t>
                                  </m:r>
                                </m:sub>
                              </m:sSub>
                              <m:sSub>
                                <m:sSubPr>
                                  <m:ctrlPr>
                                    <a:rPr lang="fr-FR" altLang="ja-JP" i="1">
                                      <a:latin typeface="Cambria Math" panose="02040503050406030204" pitchFamily="18" charset="0"/>
                                    </a:rPr>
                                  </m:ctrlPr>
                                </m:sSubPr>
                                <m:e>
                                  <m:r>
                                    <a:rPr lang="fr-FR" altLang="ja-JP" i="1">
                                      <a:latin typeface="Cambria Math" panose="02040503050406030204" pitchFamily="18" charset="0"/>
                                    </a:rPr>
                                    <m:t>𝑾</m:t>
                                  </m:r>
                                </m:e>
                                <m:sub>
                                  <m:r>
                                    <a:rPr lang="fr-FR" altLang="ja-JP" i="1">
                                      <a:latin typeface="Cambria Math" panose="02040503050406030204" pitchFamily="18" charset="0"/>
                                    </a:rPr>
                                    <m:t>𝑩</m:t>
                                  </m:r>
                                </m:sub>
                              </m:sSub>
                            </m:num>
                            <m:den>
                              <m:sSub>
                                <m:sSubPr>
                                  <m:ctrlPr>
                                    <a:rPr lang="fr-FR" altLang="ja-JP" b="1" i="1" smtClean="0">
                                      <a:latin typeface="Cambria Math" panose="02040503050406030204" pitchFamily="18" charset="0"/>
                                    </a:rPr>
                                  </m:ctrlPr>
                                </m:sSubPr>
                                <m:e>
                                  <m:r>
                                    <a:rPr lang="fr-FR" altLang="ja-JP" b="1" i="1" smtClean="0">
                                      <a:latin typeface="Cambria Math" panose="02040503050406030204" pitchFamily="18" charset="0"/>
                                    </a:rPr>
                                    <m:t>𝑵</m:t>
                                  </m:r>
                                </m:e>
                                <m:sub>
                                  <m:r>
                                    <a:rPr lang="fr-FR" altLang="ja-JP" b="1" i="1" smtClean="0">
                                      <a:latin typeface="Cambria Math" panose="02040503050406030204" pitchFamily="18" charset="0"/>
                                    </a:rPr>
                                    <m:t>𝑫𝑬</m:t>
                                  </m:r>
                                </m:sub>
                              </m:sSub>
                              <m:sSub>
                                <m:sSubPr>
                                  <m:ctrlPr>
                                    <a:rPr lang="fr-FR" altLang="ja-JP" i="1">
                                      <a:latin typeface="Cambria Math" panose="02040503050406030204" pitchFamily="18" charset="0"/>
                                    </a:rPr>
                                  </m:ctrlPr>
                                </m:sSubPr>
                                <m:e>
                                  <m:r>
                                    <a:rPr lang="fr-FR" altLang="ja-JP" i="1">
                                      <a:latin typeface="Cambria Math" charset="0"/>
                                    </a:rPr>
                                    <m:t>𝑫</m:t>
                                  </m:r>
                                </m:e>
                                <m:sub>
                                  <m:r>
                                    <a:rPr lang="fr-FR" altLang="ja-JP" i="1">
                                      <a:latin typeface="Cambria Math" charset="0"/>
                                    </a:rPr>
                                    <m:t>𝒏</m:t>
                                  </m:r>
                                  <m:r>
                                    <a:rPr lang="fr-FR" altLang="ja-JP" i="1">
                                      <a:latin typeface="Cambria Math" panose="02040503050406030204" pitchFamily="18" charset="0"/>
                                    </a:rPr>
                                    <m:t>𝑩</m:t>
                                  </m:r>
                                </m:sub>
                              </m:sSub>
                              <m:sSub>
                                <m:sSubPr>
                                  <m:ctrlPr>
                                    <a:rPr lang="fr-FR" altLang="ja-JP" i="1">
                                      <a:latin typeface="Cambria Math" panose="02040503050406030204" pitchFamily="18" charset="0"/>
                                    </a:rPr>
                                  </m:ctrlPr>
                                </m:sSubPr>
                                <m:e>
                                  <m:r>
                                    <a:rPr lang="fr-FR" altLang="ja-JP" i="1">
                                      <a:latin typeface="Cambria Math" panose="02040503050406030204" pitchFamily="18" charset="0"/>
                                    </a:rPr>
                                    <m:t>𝑾</m:t>
                                  </m:r>
                                </m:e>
                                <m:sub>
                                  <m:r>
                                    <a:rPr lang="fr-FR" altLang="ja-JP" i="1">
                                      <a:latin typeface="Cambria Math" panose="02040503050406030204" pitchFamily="18" charset="0"/>
                                    </a:rPr>
                                    <m:t>𝑬</m:t>
                                  </m:r>
                                </m:sub>
                              </m:sSub>
                            </m:den>
                          </m:f>
                        </m:den>
                      </m:f>
                    </m:oMath>
                  </m:oMathPara>
                </a14:m>
                <a:endParaRPr lang="en-GB" dirty="0"/>
              </a:p>
            </p:txBody>
          </p:sp>
        </mc:Choice>
        <mc:Fallback>
          <p:sp>
            <p:nvSpPr>
              <p:cNvPr id="26635" name="Rectangle 17"/>
              <p:cNvSpPr>
                <a:spLocks noRot="1" noChangeAspect="1" noMove="1" noResize="1" noEditPoints="1" noAdjustHandles="1" noChangeArrowheads="1" noChangeShapeType="1" noTextEdit="1"/>
              </p:cNvSpPr>
              <p:nvPr/>
            </p:nvSpPr>
            <p:spPr bwMode="auto">
              <a:xfrm>
                <a:off x="1628800" y="5292080"/>
                <a:ext cx="3200400" cy="914400"/>
              </a:xfrm>
              <a:prstGeom prst="rect">
                <a:avLst/>
              </a:prstGeom>
              <a:blipFill>
                <a:blip r:embed="rId4"/>
                <a:stretch>
                  <a:fillRect/>
                </a:stretch>
              </a:blipFill>
              <a:ln w="127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r>
                  <a:rPr lang="fr-FR">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3"/>
          <p:cNvSpPr>
            <a:spLocks noGrp="1"/>
          </p:cNvSpPr>
          <p:nvPr>
            <p:ph type="sldNum" sz="quarter" idx="12"/>
          </p:nvPr>
        </p:nvSpPr>
        <p:spPr/>
        <p:txBody>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fld id="{6B6716BC-C33F-8443-B122-06261DF18DD6}" type="slidenum">
              <a:rPr lang="fr-FR" b="0">
                <a:latin typeface="Arial" charset="0"/>
              </a:rPr>
              <a:pPr eaLnBrk="1" hangingPunct="1"/>
              <a:t>8</a:t>
            </a:fld>
            <a:endParaRPr lang="fr-FR" b="0">
              <a:latin typeface="Arial" charset="0"/>
            </a:endParaRPr>
          </a:p>
        </p:txBody>
      </p:sp>
      <p:sp>
        <p:nvSpPr>
          <p:cNvPr id="28677" name="Text Box 4"/>
          <p:cNvSpPr txBox="1">
            <a:spLocks noChangeArrowheads="1"/>
          </p:cNvSpPr>
          <p:nvPr/>
        </p:nvSpPr>
        <p:spPr bwMode="auto">
          <a:xfrm>
            <a:off x="404813" y="539750"/>
            <a:ext cx="6048375" cy="5197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tabLst>
                <a:tab pos="1257300" algn="l"/>
              </a:tabLst>
              <a:defRPr sz="1400" b="1">
                <a:solidFill>
                  <a:schemeClr val="tx1"/>
                </a:solidFill>
                <a:latin typeface="Comic Sans MS" charset="0"/>
                <a:ea typeface="ＭＳ Ｐゴシック" charset="0"/>
                <a:cs typeface="ＭＳ Ｐゴシック" charset="0"/>
              </a:defRPr>
            </a:lvl1pPr>
            <a:lvl2pPr marL="800100" indent="-342900" eaLnBrk="0" hangingPunct="0">
              <a:tabLst>
                <a:tab pos="1257300" algn="l"/>
              </a:tabLst>
              <a:defRPr sz="1400" b="1">
                <a:solidFill>
                  <a:schemeClr val="tx1"/>
                </a:solidFill>
                <a:latin typeface="Comic Sans MS" charset="0"/>
                <a:ea typeface="ＭＳ Ｐゴシック" charset="0"/>
              </a:defRPr>
            </a:lvl2pPr>
            <a:lvl3pPr eaLnBrk="0" hangingPunct="0">
              <a:tabLst>
                <a:tab pos="1257300" algn="l"/>
              </a:tabLst>
              <a:defRPr sz="1400" b="1">
                <a:solidFill>
                  <a:schemeClr val="tx1"/>
                </a:solidFill>
                <a:latin typeface="Comic Sans MS" charset="0"/>
                <a:ea typeface="ＭＳ Ｐゴシック" charset="0"/>
              </a:defRPr>
            </a:lvl3pPr>
            <a:lvl4pPr eaLnBrk="0" hangingPunct="0">
              <a:tabLst>
                <a:tab pos="1257300" algn="l"/>
              </a:tabLst>
              <a:defRPr sz="1400" b="1">
                <a:solidFill>
                  <a:schemeClr val="tx1"/>
                </a:solidFill>
                <a:latin typeface="Comic Sans MS" charset="0"/>
                <a:ea typeface="ＭＳ Ｐゴシック" charset="0"/>
              </a:defRPr>
            </a:lvl4pPr>
            <a:lvl5pPr eaLnBrk="0" hangingPunct="0">
              <a:tabLst>
                <a:tab pos="1257300" algn="l"/>
              </a:tabLst>
              <a:defRPr sz="1400" b="1">
                <a:solidFill>
                  <a:schemeClr val="tx1"/>
                </a:solidFill>
                <a:latin typeface="Comic Sans MS" charset="0"/>
                <a:ea typeface="ＭＳ Ｐゴシック" charset="0"/>
              </a:defRPr>
            </a:lvl5pPr>
            <a:lvl6pPr marL="457200" eaLnBrk="0" fontAlgn="base" hangingPunct="0">
              <a:spcBef>
                <a:spcPct val="0"/>
              </a:spcBef>
              <a:spcAft>
                <a:spcPct val="0"/>
              </a:spcAft>
              <a:tabLst>
                <a:tab pos="1257300" algn="l"/>
              </a:tabLst>
              <a:defRPr sz="1400" b="1">
                <a:solidFill>
                  <a:schemeClr val="tx1"/>
                </a:solidFill>
                <a:latin typeface="Comic Sans MS" charset="0"/>
                <a:ea typeface="ＭＳ Ｐゴシック" charset="0"/>
              </a:defRPr>
            </a:lvl6pPr>
            <a:lvl7pPr marL="914400" eaLnBrk="0" fontAlgn="base" hangingPunct="0">
              <a:spcBef>
                <a:spcPct val="0"/>
              </a:spcBef>
              <a:spcAft>
                <a:spcPct val="0"/>
              </a:spcAft>
              <a:tabLst>
                <a:tab pos="1257300" algn="l"/>
              </a:tabLst>
              <a:defRPr sz="1400" b="1">
                <a:solidFill>
                  <a:schemeClr val="tx1"/>
                </a:solidFill>
                <a:latin typeface="Comic Sans MS" charset="0"/>
                <a:ea typeface="ＭＳ Ｐゴシック" charset="0"/>
              </a:defRPr>
            </a:lvl7pPr>
            <a:lvl8pPr marL="1371600" eaLnBrk="0" fontAlgn="base" hangingPunct="0">
              <a:spcBef>
                <a:spcPct val="0"/>
              </a:spcBef>
              <a:spcAft>
                <a:spcPct val="0"/>
              </a:spcAft>
              <a:tabLst>
                <a:tab pos="1257300" algn="l"/>
              </a:tabLst>
              <a:defRPr sz="1400" b="1">
                <a:solidFill>
                  <a:schemeClr val="tx1"/>
                </a:solidFill>
                <a:latin typeface="Comic Sans MS" charset="0"/>
                <a:ea typeface="ＭＳ Ｐゴシック" charset="0"/>
              </a:defRPr>
            </a:lvl8pPr>
            <a:lvl9pPr marL="1828800" eaLnBrk="0" fontAlgn="base" hangingPunct="0">
              <a:spcBef>
                <a:spcPct val="0"/>
              </a:spcBef>
              <a:spcAft>
                <a:spcPct val="0"/>
              </a:spcAft>
              <a:tabLst>
                <a:tab pos="1257300" algn="l"/>
              </a:tabLst>
              <a:defRPr sz="1400" b="1">
                <a:solidFill>
                  <a:schemeClr val="tx1"/>
                </a:solidFill>
                <a:latin typeface="Comic Sans MS" charset="0"/>
                <a:ea typeface="ＭＳ Ｐゴシック" charset="0"/>
              </a:defRPr>
            </a:lvl9pPr>
          </a:lstStyle>
          <a:p>
            <a:pPr algn="just" eaLnBrk="1" hangingPunct="1">
              <a:spcBef>
                <a:spcPct val="50000"/>
              </a:spcBef>
            </a:pPr>
            <a:r>
              <a:rPr lang="fr-FR">
                <a:sym typeface="Symbol" charset="0"/>
              </a:rPr>
              <a:t>c. Facteur de transport dans la base.</a:t>
            </a:r>
          </a:p>
          <a:p>
            <a:pPr algn="just" eaLnBrk="1" hangingPunct="1">
              <a:spcBef>
                <a:spcPct val="50000"/>
              </a:spcBef>
            </a:pPr>
            <a:r>
              <a:rPr lang="fr-FR">
                <a:sym typeface="Symbol" charset="0"/>
              </a:rPr>
              <a:t>	Pour calculer correctement cette grandeur, il faut étudier précisément les phénomènes dans la base. Dans une première approche, nous pouvons les négliger. En effet, on essaiera toujours de rendre ce facteur plus proche de 1 que </a:t>
            </a:r>
            <a:r>
              <a:rPr lang="el-GR">
                <a:sym typeface="Symbol" charset="0"/>
              </a:rPr>
              <a:t></a:t>
            </a:r>
            <a:r>
              <a:rPr lang="fr-FR">
                <a:sym typeface="Symbol" charset="0"/>
              </a:rPr>
              <a:t>. Ainsi </a:t>
            </a:r>
            <a:r>
              <a:rPr lang="el-GR">
                <a:sym typeface="Symbol" charset="0"/>
              </a:rPr>
              <a:t></a:t>
            </a:r>
            <a:r>
              <a:rPr lang="fr-FR">
                <a:sym typeface="Symbol" charset="0"/>
              </a:rPr>
              <a:t>=</a:t>
            </a:r>
            <a:r>
              <a:rPr lang="el-GR">
                <a:sym typeface="Symbol" charset="0"/>
              </a:rPr>
              <a:t></a:t>
            </a:r>
            <a:r>
              <a:rPr lang="fr-FR">
                <a:sym typeface="Symbol" charset="0"/>
              </a:rPr>
              <a:t>.</a:t>
            </a:r>
            <a:endParaRPr lang="el-GR">
              <a:sym typeface="Symbol" charset="0"/>
            </a:endParaRPr>
          </a:p>
          <a:p>
            <a:pPr algn="just" eaLnBrk="1" hangingPunct="1">
              <a:spcBef>
                <a:spcPct val="50000"/>
              </a:spcBef>
            </a:pPr>
            <a:r>
              <a:rPr lang="fr-FR">
                <a:sym typeface="Symbol" charset="0"/>
              </a:rPr>
              <a:t>3. Gain en montage émetteur commun.</a:t>
            </a:r>
          </a:p>
          <a:p>
            <a:pPr lvl="1" algn="just" eaLnBrk="1" hangingPunct="1">
              <a:spcBef>
                <a:spcPct val="50000"/>
              </a:spcBef>
            </a:pPr>
            <a:endParaRPr lang="fr-FR">
              <a:sym typeface="Symbol" charset="0"/>
            </a:endParaRPr>
          </a:p>
          <a:p>
            <a:pPr lvl="1" algn="just" eaLnBrk="1" hangingPunct="1">
              <a:spcBef>
                <a:spcPct val="50000"/>
              </a:spcBef>
            </a:pPr>
            <a:endParaRPr lang="fr-FR">
              <a:sym typeface="Symbol" charset="0"/>
            </a:endParaRPr>
          </a:p>
          <a:p>
            <a:pPr algn="just" eaLnBrk="1" hangingPunct="1">
              <a:spcBef>
                <a:spcPct val="50000"/>
              </a:spcBef>
            </a:pPr>
            <a:r>
              <a:rPr lang="fr-FR">
                <a:sym typeface="Symbol" charset="0"/>
              </a:rPr>
              <a:t>	Si </a:t>
            </a:r>
            <a:r>
              <a:rPr lang="el-GR">
                <a:sym typeface="Symbol" charset="0"/>
              </a:rPr>
              <a:t></a:t>
            </a:r>
            <a:r>
              <a:rPr lang="fr-FR">
                <a:sym typeface="Symbol" charset="0"/>
              </a:rPr>
              <a:t> tend vers 1, </a:t>
            </a:r>
            <a:r>
              <a:rPr lang="el-GR">
                <a:sym typeface="Symbol" charset="0"/>
              </a:rPr>
              <a:t></a:t>
            </a:r>
            <a:r>
              <a:rPr lang="fr-FR">
                <a:sym typeface="Symbol" charset="0"/>
              </a:rPr>
              <a:t> tend vers l</a:t>
            </a:r>
            <a:r>
              <a:rPr lang="ja-JP" altLang="fr-FR">
                <a:sym typeface="Symbol" charset="0"/>
              </a:rPr>
              <a:t>’</a:t>
            </a:r>
            <a:r>
              <a:rPr lang="fr-FR">
                <a:sym typeface="Symbol" charset="0"/>
              </a:rPr>
              <a:t>.</a:t>
            </a:r>
          </a:p>
          <a:p>
            <a:pPr algn="just" eaLnBrk="1" hangingPunct="1">
              <a:spcBef>
                <a:spcPct val="50000"/>
              </a:spcBef>
            </a:pPr>
            <a:r>
              <a:rPr lang="fr-FR">
                <a:sym typeface="Symbol" charset="0"/>
              </a:rPr>
              <a:t>	Si </a:t>
            </a:r>
            <a:r>
              <a:rPr lang="el-GR">
                <a:sym typeface="Symbol" charset="0"/>
              </a:rPr>
              <a:t></a:t>
            </a:r>
            <a:r>
              <a:rPr lang="fr-FR">
                <a:sym typeface="Symbol" charset="0"/>
              </a:rPr>
              <a:t>&gt;1, </a:t>
            </a:r>
            <a:r>
              <a:rPr lang="el-GR">
                <a:sym typeface="Symbol" charset="0"/>
              </a:rPr>
              <a:t></a:t>
            </a:r>
            <a:r>
              <a:rPr lang="fr-FR">
                <a:sym typeface="Symbol" charset="0"/>
              </a:rPr>
              <a:t> devint négatif.</a:t>
            </a:r>
          </a:p>
          <a:p>
            <a:pPr algn="just" eaLnBrk="1" hangingPunct="1">
              <a:spcBef>
                <a:spcPct val="50000"/>
              </a:spcBef>
            </a:pPr>
            <a:r>
              <a:rPr lang="fr-FR">
                <a:sym typeface="Symbol" charset="0"/>
              </a:rPr>
              <a:t>	Cela ne peut être du qu</a:t>
            </a:r>
            <a:r>
              <a:rPr lang="ja-JP" altLang="fr-FR">
                <a:sym typeface="Symbol" charset="0"/>
              </a:rPr>
              <a:t>’</a:t>
            </a:r>
            <a:r>
              <a:rPr lang="fr-FR">
                <a:sym typeface="Symbol" charset="0"/>
              </a:rPr>
              <a:t>à du courant d</a:t>
            </a:r>
            <a:r>
              <a:rPr lang="ja-JP" altLang="fr-FR">
                <a:sym typeface="Symbol" charset="0"/>
              </a:rPr>
              <a:t>’</a:t>
            </a:r>
            <a:r>
              <a:rPr lang="fr-FR">
                <a:sym typeface="Symbol" charset="0"/>
              </a:rPr>
              <a:t>avalanche issu de la jonction base – collecteur.</a:t>
            </a:r>
          </a:p>
          <a:p>
            <a:pPr algn="just" eaLnBrk="1" hangingPunct="1">
              <a:spcBef>
                <a:spcPct val="50000"/>
              </a:spcBef>
            </a:pPr>
            <a:endParaRPr lang="fr-FR">
              <a:sym typeface="Symbol" charset="0"/>
            </a:endParaRPr>
          </a:p>
          <a:p>
            <a:pPr algn="just" eaLnBrk="1" hangingPunct="1">
              <a:spcBef>
                <a:spcPct val="50000"/>
              </a:spcBef>
            </a:pPr>
            <a:r>
              <a:rPr lang="fr-FR">
                <a:sym typeface="Symbol" charset="0"/>
              </a:rPr>
              <a:t>	Si B=M=1, alors</a:t>
            </a:r>
          </a:p>
          <a:p>
            <a:pPr algn="just" eaLnBrk="1" hangingPunct="1">
              <a:spcBef>
                <a:spcPct val="50000"/>
              </a:spcBef>
            </a:pPr>
            <a:endParaRPr lang="fr-FR">
              <a:sym typeface="Symbol" charset="0"/>
            </a:endParaRPr>
          </a:p>
          <a:p>
            <a:pPr algn="just" eaLnBrk="1" hangingPunct="1">
              <a:spcBef>
                <a:spcPct val="50000"/>
              </a:spcBef>
            </a:pPr>
            <a:endParaRPr lang="fr-FR">
              <a:sym typeface="Symbol" charset="0"/>
            </a:endParaRPr>
          </a:p>
          <a:p>
            <a:pPr algn="just" eaLnBrk="1" hangingPunct="1">
              <a:spcBef>
                <a:spcPct val="50000"/>
              </a:spcBef>
            </a:pPr>
            <a:r>
              <a:rPr lang="fr-FR">
                <a:sym typeface="Symbol" charset="0"/>
              </a:rPr>
              <a:t>	A.N. </a:t>
            </a:r>
            <a:r>
              <a:rPr lang="el-GR">
                <a:sym typeface="Symbol" charset="0"/>
              </a:rPr>
              <a:t></a:t>
            </a:r>
            <a:r>
              <a:rPr lang="fr-FR">
                <a:sym typeface="Symbol" charset="0"/>
              </a:rPr>
              <a:t>  400</a:t>
            </a:r>
          </a:p>
        </p:txBody>
      </p:sp>
      <p:graphicFrame>
        <p:nvGraphicFramePr>
          <p:cNvPr id="28674" name="Object 2"/>
          <p:cNvGraphicFramePr>
            <a:graphicFrameLocks noChangeAspect="1"/>
          </p:cNvGraphicFramePr>
          <p:nvPr/>
        </p:nvGraphicFramePr>
        <p:xfrm>
          <a:off x="1196975" y="2438400"/>
          <a:ext cx="2540000" cy="495300"/>
        </p:xfrm>
        <a:graphic>
          <a:graphicData uri="http://schemas.openxmlformats.org/presentationml/2006/ole">
            <mc:AlternateContent xmlns:mc="http://schemas.openxmlformats.org/markup-compatibility/2006">
              <mc:Choice xmlns:v="urn:schemas-microsoft-com:vml" Requires="v">
                <p:oleObj spid="_x0000_s28693" name="Équation" r:id="rId4" imgW="2540396" imgH="495697" progId="Equation.3">
                  <p:embed/>
                </p:oleObj>
              </mc:Choice>
              <mc:Fallback>
                <p:oleObj name="Équation" r:id="rId4" imgW="2540396" imgH="495697"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6975" y="2438400"/>
                        <a:ext cx="2540000" cy="495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675" name="Object 3"/>
          <p:cNvGraphicFramePr>
            <a:graphicFrameLocks noChangeAspect="1"/>
          </p:cNvGraphicFramePr>
          <p:nvPr/>
        </p:nvGraphicFramePr>
        <p:xfrm>
          <a:off x="2362200" y="4419600"/>
          <a:ext cx="1714500" cy="520700"/>
        </p:xfrm>
        <a:graphic>
          <a:graphicData uri="http://schemas.openxmlformats.org/presentationml/2006/ole">
            <mc:AlternateContent xmlns:mc="http://schemas.openxmlformats.org/markup-compatibility/2006">
              <mc:Choice xmlns:v="urn:schemas-microsoft-com:vml" Requires="v">
                <p:oleObj spid="_x0000_s28694" name="Équation" r:id="rId6" imgW="1714896" imgH="521097" progId="Equation.3">
                  <p:embed/>
                </p:oleObj>
              </mc:Choice>
              <mc:Fallback>
                <p:oleObj name="Équation" r:id="rId6" imgW="1714896" imgH="521097"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4419600"/>
                        <a:ext cx="1714500" cy="520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Espace réservé du numéro de diapositive 3"/>
          <p:cNvSpPr>
            <a:spLocks noGrp="1"/>
          </p:cNvSpPr>
          <p:nvPr>
            <p:ph type="sldNum" sz="quarter" idx="12"/>
          </p:nvPr>
        </p:nvSpPr>
        <p:spPr/>
        <p:txBody>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fld id="{C91AC44C-F405-5144-A551-AD65C936BE33}" type="slidenum">
              <a:rPr lang="fr-FR" b="0">
                <a:latin typeface="Arial" charset="0"/>
              </a:rPr>
              <a:pPr eaLnBrk="1" hangingPunct="1"/>
              <a:t>9</a:t>
            </a:fld>
            <a:endParaRPr lang="fr-FR" b="0">
              <a:latin typeface="Arial" charset="0"/>
            </a:endParaRPr>
          </a:p>
        </p:txBody>
      </p:sp>
      <p:sp>
        <p:nvSpPr>
          <p:cNvPr id="30732" name="Text Box 8"/>
          <p:cNvSpPr txBox="1">
            <a:spLocks noChangeArrowheads="1"/>
          </p:cNvSpPr>
          <p:nvPr/>
        </p:nvSpPr>
        <p:spPr bwMode="auto">
          <a:xfrm>
            <a:off x="404813" y="152400"/>
            <a:ext cx="6192837" cy="62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tabLst>
                <a:tab pos="1257300" algn="l"/>
              </a:tabLst>
              <a:defRPr sz="1400" b="1">
                <a:solidFill>
                  <a:schemeClr val="tx1"/>
                </a:solidFill>
                <a:latin typeface="Comic Sans MS" charset="0"/>
                <a:ea typeface="ＭＳ Ｐゴシック" charset="0"/>
                <a:cs typeface="ＭＳ Ｐゴシック" charset="0"/>
              </a:defRPr>
            </a:lvl1pPr>
            <a:lvl2pPr marL="37931725" indent="-37474525" eaLnBrk="0" hangingPunct="0">
              <a:tabLst>
                <a:tab pos="1257300" algn="l"/>
              </a:tabLst>
              <a:defRPr sz="1400" b="1">
                <a:solidFill>
                  <a:schemeClr val="tx1"/>
                </a:solidFill>
                <a:latin typeface="Comic Sans MS" charset="0"/>
                <a:ea typeface="ＭＳ Ｐゴシック" charset="0"/>
              </a:defRPr>
            </a:lvl2pPr>
            <a:lvl3pPr eaLnBrk="0" hangingPunct="0">
              <a:tabLst>
                <a:tab pos="1257300" algn="l"/>
              </a:tabLst>
              <a:defRPr sz="1400" b="1">
                <a:solidFill>
                  <a:schemeClr val="tx1"/>
                </a:solidFill>
                <a:latin typeface="Comic Sans MS" charset="0"/>
                <a:ea typeface="ＭＳ Ｐゴシック" charset="0"/>
              </a:defRPr>
            </a:lvl3pPr>
            <a:lvl4pPr eaLnBrk="0" hangingPunct="0">
              <a:tabLst>
                <a:tab pos="1257300" algn="l"/>
              </a:tabLst>
              <a:defRPr sz="1400" b="1">
                <a:solidFill>
                  <a:schemeClr val="tx1"/>
                </a:solidFill>
                <a:latin typeface="Comic Sans MS" charset="0"/>
                <a:ea typeface="ＭＳ Ｐゴシック" charset="0"/>
              </a:defRPr>
            </a:lvl4pPr>
            <a:lvl5pPr eaLnBrk="0" hangingPunct="0">
              <a:tabLst>
                <a:tab pos="1257300" algn="l"/>
              </a:tabLst>
              <a:defRPr sz="1400" b="1">
                <a:solidFill>
                  <a:schemeClr val="tx1"/>
                </a:solidFill>
                <a:latin typeface="Comic Sans MS" charset="0"/>
                <a:ea typeface="ＭＳ Ｐゴシック" charset="0"/>
              </a:defRPr>
            </a:lvl5pPr>
            <a:lvl6pPr marL="457200" eaLnBrk="0" fontAlgn="base" hangingPunct="0">
              <a:spcBef>
                <a:spcPct val="0"/>
              </a:spcBef>
              <a:spcAft>
                <a:spcPct val="0"/>
              </a:spcAft>
              <a:tabLst>
                <a:tab pos="1257300" algn="l"/>
              </a:tabLst>
              <a:defRPr sz="1400" b="1">
                <a:solidFill>
                  <a:schemeClr val="tx1"/>
                </a:solidFill>
                <a:latin typeface="Comic Sans MS" charset="0"/>
                <a:ea typeface="ＭＳ Ｐゴシック" charset="0"/>
              </a:defRPr>
            </a:lvl6pPr>
            <a:lvl7pPr marL="914400" eaLnBrk="0" fontAlgn="base" hangingPunct="0">
              <a:spcBef>
                <a:spcPct val="0"/>
              </a:spcBef>
              <a:spcAft>
                <a:spcPct val="0"/>
              </a:spcAft>
              <a:tabLst>
                <a:tab pos="1257300" algn="l"/>
              </a:tabLst>
              <a:defRPr sz="1400" b="1">
                <a:solidFill>
                  <a:schemeClr val="tx1"/>
                </a:solidFill>
                <a:latin typeface="Comic Sans MS" charset="0"/>
                <a:ea typeface="ＭＳ Ｐゴシック" charset="0"/>
              </a:defRPr>
            </a:lvl7pPr>
            <a:lvl8pPr marL="1371600" eaLnBrk="0" fontAlgn="base" hangingPunct="0">
              <a:spcBef>
                <a:spcPct val="0"/>
              </a:spcBef>
              <a:spcAft>
                <a:spcPct val="0"/>
              </a:spcAft>
              <a:tabLst>
                <a:tab pos="1257300" algn="l"/>
              </a:tabLst>
              <a:defRPr sz="1400" b="1">
                <a:solidFill>
                  <a:schemeClr val="tx1"/>
                </a:solidFill>
                <a:latin typeface="Comic Sans MS" charset="0"/>
                <a:ea typeface="ＭＳ Ｐゴシック" charset="0"/>
              </a:defRPr>
            </a:lvl8pPr>
            <a:lvl9pPr marL="1828800" eaLnBrk="0" fontAlgn="base" hangingPunct="0">
              <a:spcBef>
                <a:spcPct val="0"/>
              </a:spcBef>
              <a:spcAft>
                <a:spcPct val="0"/>
              </a:spcAft>
              <a:tabLst>
                <a:tab pos="1257300" algn="l"/>
              </a:tabLst>
              <a:defRPr sz="1400" b="1">
                <a:solidFill>
                  <a:schemeClr val="tx1"/>
                </a:solidFill>
                <a:latin typeface="Comic Sans MS" charset="0"/>
                <a:ea typeface="ＭＳ Ｐゴシック" charset="0"/>
              </a:defRPr>
            </a:lvl9pPr>
          </a:lstStyle>
          <a:p>
            <a:pPr eaLnBrk="1" hangingPunct="1">
              <a:spcBef>
                <a:spcPct val="50000"/>
              </a:spcBef>
            </a:pPr>
            <a:r>
              <a:rPr lang="fr-FR">
                <a:sym typeface="Symbol" charset="0"/>
              </a:rPr>
              <a:t>4. Calcul des phénomènes électriques dans la base.</a:t>
            </a:r>
          </a:p>
          <a:p>
            <a:pPr eaLnBrk="1" hangingPunct="1">
              <a:spcBef>
                <a:spcPct val="50000"/>
              </a:spcBef>
            </a:pPr>
            <a:r>
              <a:rPr lang="fr-FR">
                <a:sym typeface="Symbol" charset="0"/>
              </a:rPr>
              <a:t>a) Profil de porteurs minoritaires.</a:t>
            </a:r>
          </a:p>
        </p:txBody>
      </p:sp>
      <p:graphicFrame>
        <p:nvGraphicFramePr>
          <p:cNvPr id="30722" name="Object 2"/>
          <p:cNvGraphicFramePr>
            <a:graphicFrameLocks noChangeAspect="1"/>
          </p:cNvGraphicFramePr>
          <p:nvPr/>
        </p:nvGraphicFramePr>
        <p:xfrm>
          <a:off x="2333625" y="3044825"/>
          <a:ext cx="2044700" cy="495300"/>
        </p:xfrm>
        <a:graphic>
          <a:graphicData uri="http://schemas.openxmlformats.org/presentationml/2006/ole">
            <mc:AlternateContent xmlns:mc="http://schemas.openxmlformats.org/markup-compatibility/2006">
              <mc:Choice xmlns:v="urn:schemas-microsoft-com:vml" Requires="v">
                <p:oleObj spid="_x0000_s30809" name="Équation" r:id="rId4" imgW="2044210" imgH="495482" progId="Equation.3">
                  <p:embed/>
                </p:oleObj>
              </mc:Choice>
              <mc:Fallback>
                <p:oleObj name="Équation" r:id="rId4" imgW="2044210" imgH="495482"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3625" y="3044825"/>
                        <a:ext cx="2044700" cy="495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0733" name="Rectangle 17"/>
          <p:cNvSpPr>
            <a:spLocks noChangeArrowheads="1"/>
          </p:cNvSpPr>
          <p:nvPr/>
        </p:nvSpPr>
        <p:spPr bwMode="auto">
          <a:xfrm>
            <a:off x="2205038" y="3032125"/>
            <a:ext cx="2301875" cy="576263"/>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p>
        </p:txBody>
      </p:sp>
      <p:cxnSp>
        <p:nvCxnSpPr>
          <p:cNvPr id="30734" name="AutoShape 18"/>
          <p:cNvCxnSpPr>
            <a:cxnSpLocks noChangeShapeType="1"/>
            <a:stCxn id="30735" idx="2"/>
            <a:endCxn id="30733" idx="0"/>
          </p:cNvCxnSpPr>
          <p:nvPr/>
        </p:nvCxnSpPr>
        <p:spPr bwMode="auto">
          <a:xfrm>
            <a:off x="3355975" y="2600325"/>
            <a:ext cx="0" cy="4318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cxnSp>
      <p:graphicFrame>
        <p:nvGraphicFramePr>
          <p:cNvPr id="30723" name="Object 3"/>
          <p:cNvGraphicFramePr>
            <a:graphicFrameLocks noChangeAspect="1"/>
          </p:cNvGraphicFramePr>
          <p:nvPr/>
        </p:nvGraphicFramePr>
        <p:xfrm>
          <a:off x="4124325" y="1878013"/>
          <a:ext cx="1638300" cy="571500"/>
        </p:xfrm>
        <a:graphic>
          <a:graphicData uri="http://schemas.openxmlformats.org/presentationml/2006/ole">
            <mc:AlternateContent xmlns:mc="http://schemas.openxmlformats.org/markup-compatibility/2006">
              <mc:Choice xmlns:v="urn:schemas-microsoft-com:vml" Requires="v">
                <p:oleObj spid="_x0000_s30810" name="Équation" r:id="rId6" imgW="1637986" imgH="571649" progId="Equation.3">
                  <p:embed/>
                </p:oleObj>
              </mc:Choice>
              <mc:Fallback>
                <p:oleObj name="Équation" r:id="rId6" imgW="1637986" imgH="571649"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24325" y="1878013"/>
                        <a:ext cx="1638300" cy="5715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0735" name="Rectangle 16"/>
          <p:cNvSpPr>
            <a:spLocks noChangeArrowheads="1"/>
          </p:cNvSpPr>
          <p:nvPr/>
        </p:nvSpPr>
        <p:spPr bwMode="auto">
          <a:xfrm>
            <a:off x="762000" y="1016000"/>
            <a:ext cx="5187950" cy="158432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p>
        </p:txBody>
      </p:sp>
      <p:sp>
        <p:nvSpPr>
          <p:cNvPr id="30736" name="Text Box 19"/>
          <p:cNvSpPr txBox="1">
            <a:spLocks noChangeArrowheads="1"/>
          </p:cNvSpPr>
          <p:nvPr/>
        </p:nvSpPr>
        <p:spPr bwMode="auto">
          <a:xfrm>
            <a:off x="1773238" y="1016000"/>
            <a:ext cx="33115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algn="ctr" eaLnBrk="1" hangingPunct="1">
              <a:buFontTx/>
              <a:buChar char="•"/>
            </a:pPr>
            <a:r>
              <a:rPr lang="fr-FR"/>
              <a:t>Equation de départ : continuité.</a:t>
            </a:r>
          </a:p>
        </p:txBody>
      </p:sp>
      <p:graphicFrame>
        <p:nvGraphicFramePr>
          <p:cNvPr id="30724" name="Object 4"/>
          <p:cNvGraphicFramePr>
            <a:graphicFrameLocks noChangeAspect="1"/>
          </p:cNvGraphicFramePr>
          <p:nvPr/>
        </p:nvGraphicFramePr>
        <p:xfrm>
          <a:off x="2486025" y="1389063"/>
          <a:ext cx="1562100" cy="457200"/>
        </p:xfrm>
        <a:graphic>
          <a:graphicData uri="http://schemas.openxmlformats.org/presentationml/2006/ole">
            <mc:AlternateContent xmlns:mc="http://schemas.openxmlformats.org/markup-compatibility/2006">
              <mc:Choice xmlns:v="urn:schemas-microsoft-com:vml" Requires="v">
                <p:oleObj spid="_x0000_s30811" name="Équation" r:id="rId8" imgW="1562496" imgH="457597" progId="Equation.3">
                  <p:embed/>
                </p:oleObj>
              </mc:Choice>
              <mc:Fallback>
                <p:oleObj name="Équation" r:id="rId8" imgW="1562496" imgH="457597"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86025" y="1389063"/>
                        <a:ext cx="1562100"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0737" name="Text Box 26"/>
          <p:cNvSpPr txBox="1">
            <a:spLocks noChangeArrowheads="1"/>
          </p:cNvSpPr>
          <p:nvPr/>
        </p:nvSpPr>
        <p:spPr bwMode="auto">
          <a:xfrm>
            <a:off x="836613" y="2024063"/>
            <a:ext cx="1366837"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r>
              <a:rPr lang="fr-FR">
                <a:sym typeface="Symbol" charset="0"/>
              </a:rPr>
              <a:t></a:t>
            </a:r>
            <a:r>
              <a:rPr lang="fr-FR"/>
              <a:t>/</a:t>
            </a:r>
            <a:r>
              <a:rPr lang="fr-FR">
                <a:sym typeface="Symbol" charset="0"/>
              </a:rPr>
              <a:t></a:t>
            </a:r>
            <a:r>
              <a:rPr lang="fr-FR"/>
              <a:t>t = 0.</a:t>
            </a:r>
          </a:p>
        </p:txBody>
      </p:sp>
      <p:graphicFrame>
        <p:nvGraphicFramePr>
          <p:cNvPr id="30725" name="Object 5"/>
          <p:cNvGraphicFramePr>
            <a:graphicFrameLocks noChangeAspect="1"/>
          </p:cNvGraphicFramePr>
          <p:nvPr/>
        </p:nvGraphicFramePr>
        <p:xfrm>
          <a:off x="2192338" y="1965325"/>
          <a:ext cx="1612900" cy="495300"/>
        </p:xfrm>
        <a:graphic>
          <a:graphicData uri="http://schemas.openxmlformats.org/presentationml/2006/ole">
            <mc:AlternateContent xmlns:mc="http://schemas.openxmlformats.org/markup-compatibility/2006">
              <mc:Choice xmlns:v="urn:schemas-microsoft-com:vml" Requires="v">
                <p:oleObj spid="_x0000_s30812" name="Équation" r:id="rId10" imgW="1613296" imgH="495697" progId="Equation.3">
                  <p:embed/>
                </p:oleObj>
              </mc:Choice>
              <mc:Fallback>
                <p:oleObj name="Équation" r:id="rId10" imgW="1613296" imgH="495697" progId="Equation.3">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92338" y="1965325"/>
                        <a:ext cx="1612900" cy="495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30738" name="Group 61"/>
          <p:cNvGrpSpPr>
            <a:grpSpLocks/>
          </p:cNvGrpSpPr>
          <p:nvPr/>
        </p:nvGrpSpPr>
        <p:grpSpPr bwMode="auto">
          <a:xfrm>
            <a:off x="836613" y="3897313"/>
            <a:ext cx="5256212" cy="1511300"/>
            <a:chOff x="527" y="2507"/>
            <a:chExt cx="3311" cy="952"/>
          </a:xfrm>
        </p:grpSpPr>
        <p:sp>
          <p:nvSpPr>
            <p:cNvPr id="30743" name="Text Box 34"/>
            <p:cNvSpPr txBox="1">
              <a:spLocks noChangeArrowheads="1"/>
            </p:cNvSpPr>
            <p:nvPr/>
          </p:nvSpPr>
          <p:spPr bwMode="auto">
            <a:xfrm>
              <a:off x="574" y="2527"/>
              <a:ext cx="2948" cy="8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tabLst>
                  <a:tab pos="711200" algn="l"/>
                </a:tabLst>
                <a:defRPr sz="1400" b="1">
                  <a:solidFill>
                    <a:schemeClr val="tx1"/>
                  </a:solidFill>
                  <a:latin typeface="Comic Sans MS" charset="0"/>
                  <a:ea typeface="ＭＳ Ｐゴシック" charset="0"/>
                  <a:cs typeface="ＭＳ Ｐゴシック" charset="0"/>
                </a:defRPr>
              </a:lvl1pPr>
              <a:lvl2pPr marL="37931725" indent="-37474525" eaLnBrk="0" hangingPunct="0">
                <a:tabLst>
                  <a:tab pos="711200" algn="l"/>
                </a:tabLst>
                <a:defRPr sz="1400" b="1">
                  <a:solidFill>
                    <a:schemeClr val="tx1"/>
                  </a:solidFill>
                  <a:latin typeface="Comic Sans MS" charset="0"/>
                  <a:ea typeface="ＭＳ Ｐゴシック" charset="0"/>
                </a:defRPr>
              </a:lvl2pPr>
              <a:lvl3pPr eaLnBrk="0" hangingPunct="0">
                <a:tabLst>
                  <a:tab pos="711200" algn="l"/>
                </a:tabLst>
                <a:defRPr sz="1400" b="1">
                  <a:solidFill>
                    <a:schemeClr val="tx1"/>
                  </a:solidFill>
                  <a:latin typeface="Comic Sans MS" charset="0"/>
                  <a:ea typeface="ＭＳ Ｐゴシック" charset="0"/>
                </a:defRPr>
              </a:lvl3pPr>
              <a:lvl4pPr eaLnBrk="0" hangingPunct="0">
                <a:tabLst>
                  <a:tab pos="711200" algn="l"/>
                </a:tabLst>
                <a:defRPr sz="1400" b="1">
                  <a:solidFill>
                    <a:schemeClr val="tx1"/>
                  </a:solidFill>
                  <a:latin typeface="Comic Sans MS" charset="0"/>
                  <a:ea typeface="ＭＳ Ｐゴシック" charset="0"/>
                </a:defRPr>
              </a:lvl4pPr>
              <a:lvl5pPr eaLnBrk="0" hangingPunct="0">
                <a:tabLst>
                  <a:tab pos="711200" algn="l"/>
                </a:tabLst>
                <a:defRPr sz="1400" b="1">
                  <a:solidFill>
                    <a:schemeClr val="tx1"/>
                  </a:solidFill>
                  <a:latin typeface="Comic Sans MS" charset="0"/>
                  <a:ea typeface="ＭＳ Ｐゴシック" charset="0"/>
                </a:defRPr>
              </a:lvl5pPr>
              <a:lvl6pPr marL="457200" eaLnBrk="0" fontAlgn="base" hangingPunct="0">
                <a:spcBef>
                  <a:spcPct val="0"/>
                </a:spcBef>
                <a:spcAft>
                  <a:spcPct val="0"/>
                </a:spcAft>
                <a:tabLst>
                  <a:tab pos="711200" algn="l"/>
                </a:tabLst>
                <a:defRPr sz="1400" b="1">
                  <a:solidFill>
                    <a:schemeClr val="tx1"/>
                  </a:solidFill>
                  <a:latin typeface="Comic Sans MS" charset="0"/>
                  <a:ea typeface="ＭＳ Ｐゴシック" charset="0"/>
                </a:defRPr>
              </a:lvl6pPr>
              <a:lvl7pPr marL="914400" eaLnBrk="0" fontAlgn="base" hangingPunct="0">
                <a:spcBef>
                  <a:spcPct val="0"/>
                </a:spcBef>
                <a:spcAft>
                  <a:spcPct val="0"/>
                </a:spcAft>
                <a:tabLst>
                  <a:tab pos="711200" algn="l"/>
                </a:tabLst>
                <a:defRPr sz="1400" b="1">
                  <a:solidFill>
                    <a:schemeClr val="tx1"/>
                  </a:solidFill>
                  <a:latin typeface="Comic Sans MS" charset="0"/>
                  <a:ea typeface="ＭＳ Ｐゴシック" charset="0"/>
                </a:defRPr>
              </a:lvl7pPr>
              <a:lvl8pPr marL="1371600" eaLnBrk="0" fontAlgn="base" hangingPunct="0">
                <a:spcBef>
                  <a:spcPct val="0"/>
                </a:spcBef>
                <a:spcAft>
                  <a:spcPct val="0"/>
                </a:spcAft>
                <a:tabLst>
                  <a:tab pos="711200" algn="l"/>
                </a:tabLst>
                <a:defRPr sz="1400" b="1">
                  <a:solidFill>
                    <a:schemeClr val="tx1"/>
                  </a:solidFill>
                  <a:latin typeface="Comic Sans MS" charset="0"/>
                  <a:ea typeface="ＭＳ Ｐゴシック" charset="0"/>
                </a:defRPr>
              </a:lvl8pPr>
              <a:lvl9pPr marL="1828800" eaLnBrk="0" fontAlgn="base" hangingPunct="0">
                <a:spcBef>
                  <a:spcPct val="0"/>
                </a:spcBef>
                <a:spcAft>
                  <a:spcPct val="0"/>
                </a:spcAft>
                <a:tabLst>
                  <a:tab pos="711200" algn="l"/>
                </a:tabLst>
                <a:defRPr sz="1400" b="1">
                  <a:solidFill>
                    <a:schemeClr val="tx1"/>
                  </a:solidFill>
                  <a:latin typeface="Comic Sans MS" charset="0"/>
                  <a:ea typeface="ＭＳ Ｐゴシック" charset="0"/>
                </a:defRPr>
              </a:lvl9pPr>
            </a:lstStyle>
            <a:p>
              <a:pPr algn="ctr" eaLnBrk="1" hangingPunct="1">
                <a:buFontTx/>
                <a:buChar char="•"/>
              </a:pPr>
              <a:r>
                <a:rPr lang="fr-FR"/>
                <a:t>Conditions limites en bord de ZCE.</a:t>
              </a:r>
            </a:p>
            <a:p>
              <a:pPr algn="ctr" eaLnBrk="1" hangingPunct="1">
                <a:buFontTx/>
                <a:buChar char="•"/>
              </a:pPr>
              <a:endParaRPr lang="fr-FR"/>
            </a:p>
            <a:p>
              <a:pPr eaLnBrk="1" hangingPunct="1">
                <a:buFontTx/>
                <a:buChar char="•"/>
              </a:pPr>
              <a:r>
                <a:rPr lang="fr-FR"/>
                <a:t>ZCE base émetteur	</a:t>
              </a:r>
              <a:endParaRPr lang="fr-FR" baseline="-25000"/>
            </a:p>
            <a:p>
              <a:pPr eaLnBrk="1" hangingPunct="1"/>
              <a:endParaRPr lang="fr-FR"/>
            </a:p>
            <a:p>
              <a:pPr eaLnBrk="1" hangingPunct="1">
                <a:buFontTx/>
                <a:buChar char="•"/>
              </a:pPr>
              <a:r>
                <a:rPr lang="fr-FR"/>
                <a:t>ZCE base collecteur</a:t>
              </a:r>
              <a:endParaRPr lang="fr-FR">
                <a:sym typeface="Symbol" charset="0"/>
              </a:endParaRPr>
            </a:p>
            <a:p>
              <a:pPr eaLnBrk="1" hangingPunct="1"/>
              <a:endParaRPr lang="fr-FR" baseline="-25000"/>
            </a:p>
          </p:txBody>
        </p:sp>
        <p:graphicFrame>
          <p:nvGraphicFramePr>
            <p:cNvPr id="30729" name="Object 9"/>
            <p:cNvGraphicFramePr>
              <a:graphicFrameLocks noChangeAspect="1"/>
            </p:cNvGraphicFramePr>
            <p:nvPr/>
          </p:nvGraphicFramePr>
          <p:xfrm>
            <a:off x="2003" y="2736"/>
            <a:ext cx="1568" cy="280"/>
          </p:xfrm>
          <a:graphic>
            <a:graphicData uri="http://schemas.openxmlformats.org/presentationml/2006/ole">
              <mc:AlternateContent xmlns:mc="http://schemas.openxmlformats.org/markup-compatibility/2006">
                <mc:Choice xmlns:v="urn:schemas-microsoft-com:vml" Requires="v">
                  <p:oleObj spid="_x0000_s30813" name="Équation" r:id="rId12" imgW="2489596" imgH="444897" progId="Equation.3">
                    <p:embed/>
                  </p:oleObj>
                </mc:Choice>
                <mc:Fallback>
                  <p:oleObj name="Équation" r:id="rId12" imgW="2489596" imgH="444897" progId="Equation.3">
                    <p:embed/>
                    <p:pic>
                      <p:nvPicPr>
                        <p:cNvPr id="0" name="Object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03" y="2736"/>
                          <a:ext cx="1568" cy="2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0744" name="Rectangle 37"/>
            <p:cNvSpPr>
              <a:spLocks noChangeArrowheads="1"/>
            </p:cNvSpPr>
            <p:nvPr/>
          </p:nvSpPr>
          <p:spPr bwMode="auto">
            <a:xfrm>
              <a:off x="527" y="2507"/>
              <a:ext cx="3311" cy="952"/>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p>
          </p:txBody>
        </p:sp>
        <p:graphicFrame>
          <p:nvGraphicFramePr>
            <p:cNvPr id="30730" name="Object 10"/>
            <p:cNvGraphicFramePr>
              <a:graphicFrameLocks noChangeAspect="1"/>
            </p:cNvGraphicFramePr>
            <p:nvPr/>
          </p:nvGraphicFramePr>
          <p:xfrm>
            <a:off x="1999" y="3024"/>
            <a:ext cx="1672" cy="280"/>
          </p:xfrm>
          <a:graphic>
            <a:graphicData uri="http://schemas.openxmlformats.org/presentationml/2006/ole">
              <mc:AlternateContent xmlns:mc="http://schemas.openxmlformats.org/markup-compatibility/2006">
                <mc:Choice xmlns:v="urn:schemas-microsoft-com:vml" Requires="v">
                  <p:oleObj spid="_x0000_s30814" name="Équation" r:id="rId14" imgW="2654696" imgH="444897" progId="Equation.3">
                    <p:embed/>
                  </p:oleObj>
                </mc:Choice>
                <mc:Fallback>
                  <p:oleObj name="Équation" r:id="rId14" imgW="2654696" imgH="444897" progId="Equation.3">
                    <p:embed/>
                    <p:pic>
                      <p:nvPicPr>
                        <p:cNvPr id="0" name="Object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99" y="3024"/>
                          <a:ext cx="1672" cy="2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cxnSp>
        <p:nvCxnSpPr>
          <p:cNvPr id="30739" name="AutoShape 48"/>
          <p:cNvCxnSpPr>
            <a:cxnSpLocks noChangeShapeType="1"/>
            <a:stCxn id="30744" idx="2"/>
            <a:endCxn id="30742" idx="0"/>
          </p:cNvCxnSpPr>
          <p:nvPr/>
        </p:nvCxnSpPr>
        <p:spPr bwMode="auto">
          <a:xfrm>
            <a:off x="3465513" y="5408613"/>
            <a:ext cx="0" cy="376237"/>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grpSp>
        <p:nvGrpSpPr>
          <p:cNvPr id="30740" name="Group 60"/>
          <p:cNvGrpSpPr>
            <a:grpSpLocks/>
          </p:cNvGrpSpPr>
          <p:nvPr/>
        </p:nvGrpSpPr>
        <p:grpSpPr bwMode="auto">
          <a:xfrm>
            <a:off x="333375" y="5784850"/>
            <a:ext cx="6264275" cy="2895600"/>
            <a:chOff x="210" y="3696"/>
            <a:chExt cx="3946" cy="1824"/>
          </a:xfrm>
        </p:grpSpPr>
        <p:sp>
          <p:nvSpPr>
            <p:cNvPr id="30741" name="Text Box 41"/>
            <p:cNvSpPr txBox="1">
              <a:spLocks noChangeArrowheads="1"/>
            </p:cNvSpPr>
            <p:nvPr/>
          </p:nvSpPr>
          <p:spPr bwMode="auto">
            <a:xfrm>
              <a:off x="981" y="3696"/>
              <a:ext cx="2404" cy="1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b="1">
                  <a:solidFill>
                    <a:schemeClr val="tx1"/>
                  </a:solidFill>
                  <a:latin typeface="Comic Sans MS" charset="0"/>
                  <a:ea typeface="ＭＳ Ｐゴシック" charset="0"/>
                  <a:cs typeface="ＭＳ Ｐゴシック" charset="0"/>
                </a:defRPr>
              </a:lvl1pPr>
              <a:lvl2pPr marL="37931725" indent="-37474525" eaLnBrk="0" hangingPunct="0">
                <a:defRPr sz="1400" b="1">
                  <a:solidFill>
                    <a:schemeClr val="tx1"/>
                  </a:solidFill>
                  <a:latin typeface="Comic Sans MS" charset="0"/>
                  <a:ea typeface="ＭＳ Ｐゴシック" charset="0"/>
                </a:defRPr>
              </a:lvl2pPr>
              <a:lvl3pPr eaLnBrk="0" hangingPunct="0">
                <a:defRPr sz="1400" b="1">
                  <a:solidFill>
                    <a:schemeClr val="tx1"/>
                  </a:solidFill>
                  <a:latin typeface="Comic Sans MS" charset="0"/>
                  <a:ea typeface="ＭＳ Ｐゴシック" charset="0"/>
                </a:defRPr>
              </a:lvl3pPr>
              <a:lvl4pPr eaLnBrk="0" hangingPunct="0">
                <a:defRPr sz="1400" b="1">
                  <a:solidFill>
                    <a:schemeClr val="tx1"/>
                  </a:solidFill>
                  <a:latin typeface="Comic Sans MS" charset="0"/>
                  <a:ea typeface="ＭＳ Ｐゴシック" charset="0"/>
                </a:defRPr>
              </a:lvl4pPr>
              <a:lvl5pPr eaLnBrk="0" hangingPunct="0">
                <a:defRPr sz="1400" b="1">
                  <a:solidFill>
                    <a:schemeClr val="tx1"/>
                  </a:solidFill>
                  <a:latin typeface="Comic Sans MS" charset="0"/>
                  <a:ea typeface="ＭＳ Ｐゴシック" charset="0"/>
                </a:defRPr>
              </a:lvl5pPr>
              <a:lvl6pPr marL="457200" eaLnBrk="0" fontAlgn="base" hangingPunct="0">
                <a:spcBef>
                  <a:spcPct val="0"/>
                </a:spcBef>
                <a:spcAft>
                  <a:spcPct val="0"/>
                </a:spcAft>
                <a:defRPr sz="1400" b="1">
                  <a:solidFill>
                    <a:schemeClr val="tx1"/>
                  </a:solidFill>
                  <a:latin typeface="Comic Sans MS" charset="0"/>
                  <a:ea typeface="ＭＳ Ｐゴシック" charset="0"/>
                </a:defRPr>
              </a:lvl6pPr>
              <a:lvl7pPr marL="914400" eaLnBrk="0" fontAlgn="base" hangingPunct="0">
                <a:spcBef>
                  <a:spcPct val="0"/>
                </a:spcBef>
                <a:spcAft>
                  <a:spcPct val="0"/>
                </a:spcAft>
                <a:defRPr sz="1400" b="1">
                  <a:solidFill>
                    <a:schemeClr val="tx1"/>
                  </a:solidFill>
                  <a:latin typeface="Comic Sans MS" charset="0"/>
                  <a:ea typeface="ＭＳ Ｐゴシック" charset="0"/>
                </a:defRPr>
              </a:lvl7pPr>
              <a:lvl8pPr marL="1371600" eaLnBrk="0" fontAlgn="base" hangingPunct="0">
                <a:spcBef>
                  <a:spcPct val="0"/>
                </a:spcBef>
                <a:spcAft>
                  <a:spcPct val="0"/>
                </a:spcAft>
                <a:defRPr sz="1400" b="1">
                  <a:solidFill>
                    <a:schemeClr val="tx1"/>
                  </a:solidFill>
                  <a:latin typeface="Comic Sans MS" charset="0"/>
                  <a:ea typeface="ＭＳ Ｐゴシック" charset="0"/>
                </a:defRPr>
              </a:lvl8pPr>
              <a:lvl9pPr marL="1828800" eaLnBrk="0" fontAlgn="base" hangingPunct="0">
                <a:spcBef>
                  <a:spcPct val="0"/>
                </a:spcBef>
                <a:spcAft>
                  <a:spcPct val="0"/>
                </a:spcAft>
                <a:defRPr sz="1400" b="1">
                  <a:solidFill>
                    <a:schemeClr val="tx1"/>
                  </a:solidFill>
                  <a:latin typeface="Comic Sans MS" charset="0"/>
                  <a:ea typeface="ＭＳ Ｐゴシック" charset="0"/>
                </a:defRPr>
              </a:lvl9pPr>
            </a:lstStyle>
            <a:p>
              <a:pPr algn="ctr" eaLnBrk="1" hangingPunct="1">
                <a:spcBef>
                  <a:spcPct val="50000"/>
                </a:spcBef>
                <a:buFontTx/>
                <a:buChar char="•"/>
              </a:pPr>
              <a:r>
                <a:rPr lang="fr-FR"/>
                <a:t>Solution générale</a:t>
              </a:r>
            </a:p>
            <a:p>
              <a:pPr algn="ctr" eaLnBrk="1" hangingPunct="1">
                <a:spcBef>
                  <a:spcPct val="50000"/>
                </a:spcBef>
                <a:buFontTx/>
                <a:buChar char="•"/>
              </a:pPr>
              <a:endParaRPr lang="fr-FR"/>
            </a:p>
            <a:p>
              <a:pPr algn="ctr" eaLnBrk="1" hangingPunct="1">
                <a:spcBef>
                  <a:spcPct val="50000"/>
                </a:spcBef>
                <a:buFontTx/>
                <a:buChar char="•"/>
              </a:pPr>
              <a:endParaRPr lang="fr-FR"/>
            </a:p>
            <a:p>
              <a:pPr algn="ctr" eaLnBrk="1" hangingPunct="1">
                <a:spcBef>
                  <a:spcPct val="50000"/>
                </a:spcBef>
                <a:buFontTx/>
                <a:buChar char="•"/>
              </a:pPr>
              <a:r>
                <a:rPr lang="fr-FR"/>
                <a:t>Régime normal direct.</a:t>
              </a:r>
            </a:p>
            <a:p>
              <a:pPr algn="ctr" eaLnBrk="1" hangingPunct="1">
                <a:spcBef>
                  <a:spcPct val="50000"/>
                </a:spcBef>
                <a:buFontTx/>
                <a:buChar char="•"/>
              </a:pPr>
              <a:endParaRPr lang="fr-FR"/>
            </a:p>
            <a:p>
              <a:pPr algn="ctr" eaLnBrk="1" hangingPunct="1">
                <a:spcBef>
                  <a:spcPct val="50000"/>
                </a:spcBef>
                <a:buFontTx/>
                <a:buChar char="•"/>
              </a:pPr>
              <a:endParaRPr lang="fr-FR"/>
            </a:p>
            <a:p>
              <a:pPr algn="ctr" eaLnBrk="1" hangingPunct="1">
                <a:spcBef>
                  <a:spcPct val="50000"/>
                </a:spcBef>
                <a:buFontTx/>
                <a:buChar char="•"/>
              </a:pPr>
              <a:r>
                <a:rPr lang="fr-FR"/>
                <a:t>Régime normal direct + W</a:t>
              </a:r>
              <a:r>
                <a:rPr lang="fr-FR" baseline="-25000"/>
                <a:t>B</a:t>
              </a:r>
              <a:r>
                <a:rPr lang="fr-FR"/>
                <a:t>&lt;&lt;L</a:t>
              </a:r>
              <a:r>
                <a:rPr lang="fr-FR" baseline="-25000"/>
                <a:t>nB</a:t>
              </a:r>
              <a:r>
                <a:rPr lang="fr-FR"/>
                <a:t> </a:t>
              </a:r>
            </a:p>
          </p:txBody>
        </p:sp>
        <p:graphicFrame>
          <p:nvGraphicFramePr>
            <p:cNvPr id="30726" name="Object 6"/>
            <p:cNvGraphicFramePr>
              <a:graphicFrameLocks noChangeAspect="1"/>
            </p:cNvGraphicFramePr>
            <p:nvPr/>
          </p:nvGraphicFramePr>
          <p:xfrm>
            <a:off x="368" y="3888"/>
            <a:ext cx="3584" cy="376"/>
          </p:xfrm>
          <a:graphic>
            <a:graphicData uri="http://schemas.openxmlformats.org/presentationml/2006/ole">
              <mc:AlternateContent xmlns:mc="http://schemas.openxmlformats.org/markup-compatibility/2006">
                <mc:Choice xmlns:v="urn:schemas-microsoft-com:vml" Requires="v">
                  <p:oleObj spid="_x0000_s30815" name="Équation" r:id="rId16" imgW="5689996" imgH="597297" progId="Equation.3">
                    <p:embed/>
                  </p:oleObj>
                </mc:Choice>
                <mc:Fallback>
                  <p:oleObj name="Équation" r:id="rId16" imgW="5689996" imgH="597297" progId="Equation.3">
                    <p:embed/>
                    <p:pic>
                      <p:nvPicPr>
                        <p:cNvPr id="0" name="Object 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68" y="3888"/>
                          <a:ext cx="3584" cy="37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0727" name="Object 7"/>
            <p:cNvGraphicFramePr>
              <a:graphicFrameLocks noChangeAspect="1"/>
            </p:cNvGraphicFramePr>
            <p:nvPr/>
          </p:nvGraphicFramePr>
          <p:xfrm>
            <a:off x="1248" y="5136"/>
            <a:ext cx="1872" cy="344"/>
          </p:xfrm>
          <a:graphic>
            <a:graphicData uri="http://schemas.openxmlformats.org/presentationml/2006/ole">
              <mc:AlternateContent xmlns:mc="http://schemas.openxmlformats.org/markup-compatibility/2006">
                <mc:Choice xmlns:v="urn:schemas-microsoft-com:vml" Requires="v">
                  <p:oleObj spid="_x0000_s30816" name="Équation" r:id="rId18" imgW="2972196" imgH="546497" progId="Equation.3">
                    <p:embed/>
                  </p:oleObj>
                </mc:Choice>
                <mc:Fallback>
                  <p:oleObj name="Équation" r:id="rId18" imgW="2972196" imgH="546497" progId="Equation.3">
                    <p:embed/>
                    <p:pic>
                      <p:nvPicPr>
                        <p:cNvPr id="0" name="Object 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248" y="5136"/>
                          <a:ext cx="1872" cy="34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0742" name="Rectangle 44"/>
            <p:cNvSpPr>
              <a:spLocks noChangeArrowheads="1"/>
            </p:cNvSpPr>
            <p:nvPr/>
          </p:nvSpPr>
          <p:spPr bwMode="auto">
            <a:xfrm>
              <a:off x="210" y="3696"/>
              <a:ext cx="3946" cy="1824"/>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p>
          </p:txBody>
        </p:sp>
        <p:graphicFrame>
          <p:nvGraphicFramePr>
            <p:cNvPr id="30728" name="Object 8"/>
            <p:cNvGraphicFramePr>
              <a:graphicFrameLocks noChangeAspect="1"/>
            </p:cNvGraphicFramePr>
            <p:nvPr/>
          </p:nvGraphicFramePr>
          <p:xfrm>
            <a:off x="1074" y="4512"/>
            <a:ext cx="2216" cy="368"/>
          </p:xfrm>
          <a:graphic>
            <a:graphicData uri="http://schemas.openxmlformats.org/presentationml/2006/ole">
              <mc:AlternateContent xmlns:mc="http://schemas.openxmlformats.org/markup-compatibility/2006">
                <mc:Choice xmlns:v="urn:schemas-microsoft-com:vml" Requires="v">
                  <p:oleObj spid="_x0000_s30817" name="Équation" r:id="rId20" imgW="3518296" imgH="584597" progId="Equation.3">
                    <p:embed/>
                  </p:oleObj>
                </mc:Choice>
                <mc:Fallback>
                  <p:oleObj name="Équation" r:id="rId20" imgW="3518296" imgH="584597" progId="Equation.3">
                    <p:embed/>
                    <p:pic>
                      <p:nvPicPr>
                        <p:cNvPr id="0" name="Object 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74" y="4512"/>
                          <a:ext cx="2216" cy="36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spTree>
  </p:cSld>
  <p:clrMapOvr>
    <a:masterClrMapping/>
  </p:clrMapOvr>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400" b="1" i="0" u="none" strike="noStrike" cap="none" normalizeH="0" baseline="0">
            <a:ln>
              <a:noFill/>
            </a:ln>
            <a:solidFill>
              <a:schemeClr val="tx1"/>
            </a:solidFill>
            <a:effectLst/>
            <a:latin typeface="Comic Sans MS" pitchFamily="-65"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400" b="1" i="0" u="none" strike="noStrike" cap="none" normalizeH="0" baseline="0">
            <a:ln>
              <a:noFill/>
            </a:ln>
            <a:solidFill>
              <a:schemeClr val="tx1"/>
            </a:solidFill>
            <a:effectLst/>
            <a:latin typeface="Comic Sans MS" pitchFamily="-65" charset="0"/>
          </a:defRPr>
        </a:defPPr>
      </a:lstStyle>
    </a:ln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1908</TotalTime>
  <Words>2569</Words>
  <Application>Microsoft Macintosh PowerPoint</Application>
  <PresentationFormat>Affichage à l'écran (4:3)</PresentationFormat>
  <Paragraphs>674</Paragraphs>
  <Slides>32</Slides>
  <Notes>32</Notes>
  <HiddenSlides>0</HiddenSlides>
  <MMClips>0</MMClips>
  <ScaleCrop>false</ScaleCrop>
  <HeadingPairs>
    <vt:vector size="8" baseType="variant">
      <vt:variant>
        <vt:lpstr>Polices utilisées</vt:lpstr>
      </vt:variant>
      <vt:variant>
        <vt:i4>7</vt:i4>
      </vt:variant>
      <vt:variant>
        <vt:lpstr>Thème</vt:lpstr>
      </vt:variant>
      <vt:variant>
        <vt:i4>1</vt:i4>
      </vt:variant>
      <vt:variant>
        <vt:lpstr>Serveurs OLE incorporés</vt:lpstr>
      </vt:variant>
      <vt:variant>
        <vt:i4>2</vt:i4>
      </vt:variant>
      <vt:variant>
        <vt:lpstr>Titres des diapositives</vt:lpstr>
      </vt:variant>
      <vt:variant>
        <vt:i4>32</vt:i4>
      </vt:variant>
    </vt:vector>
  </HeadingPairs>
  <TitlesOfParts>
    <vt:vector size="42" baseType="lpstr">
      <vt:lpstr>ＭＳ Ｐゴシック</vt:lpstr>
      <vt:lpstr>Arial</vt:lpstr>
      <vt:lpstr>Cambria Math</vt:lpstr>
      <vt:lpstr>Comic Sans MS</vt:lpstr>
      <vt:lpstr>Symbol</vt:lpstr>
      <vt:lpstr>Times</vt:lpstr>
      <vt:lpstr>Wingdings</vt:lpstr>
      <vt:lpstr>Modèle par défaut</vt:lpstr>
      <vt:lpstr>Équation</vt:lpstr>
      <vt:lpstr>Equation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I.E.M.N. C.N.R.S.</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Didier Theron</dc:creator>
  <cp:lastModifiedBy>Didier Theron</cp:lastModifiedBy>
  <cp:revision>715</cp:revision>
  <dcterms:created xsi:type="dcterms:W3CDTF">2002-01-14T16:43:27Z</dcterms:created>
  <dcterms:modified xsi:type="dcterms:W3CDTF">2018-09-02T15:08:17Z</dcterms:modified>
</cp:coreProperties>
</file>