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0"/>
  </p:notesMasterIdLst>
  <p:sldIdLst>
    <p:sldId id="257" r:id="rId2"/>
    <p:sldId id="256" r:id="rId3"/>
    <p:sldId id="259" r:id="rId4"/>
    <p:sldId id="260" r:id="rId5"/>
    <p:sldId id="269" r:id="rId6"/>
    <p:sldId id="270" r:id="rId7"/>
    <p:sldId id="271" r:id="rId8"/>
    <p:sldId id="298" r:id="rId9"/>
    <p:sldId id="272" r:id="rId10"/>
    <p:sldId id="291" r:id="rId11"/>
    <p:sldId id="261" r:id="rId12"/>
    <p:sldId id="274" r:id="rId13"/>
    <p:sldId id="275" r:id="rId14"/>
    <p:sldId id="276" r:id="rId15"/>
    <p:sldId id="277" r:id="rId16"/>
    <p:sldId id="299" r:id="rId17"/>
    <p:sldId id="268" r:id="rId18"/>
    <p:sldId id="294" r:id="rId19"/>
    <p:sldId id="295" r:id="rId20"/>
    <p:sldId id="297" r:id="rId21"/>
    <p:sldId id="262" r:id="rId22"/>
    <p:sldId id="293" r:id="rId23"/>
    <p:sldId id="263" r:id="rId24"/>
    <p:sldId id="265" r:id="rId25"/>
    <p:sldId id="282" r:id="rId26"/>
    <p:sldId id="284" r:id="rId27"/>
    <p:sldId id="283" r:id="rId28"/>
    <p:sldId id="285" r:id="rId29"/>
    <p:sldId id="266" r:id="rId30"/>
    <p:sldId id="264" r:id="rId31"/>
    <p:sldId id="280" r:id="rId32"/>
    <p:sldId id="286" r:id="rId33"/>
    <p:sldId id="288" r:id="rId34"/>
    <p:sldId id="289" r:id="rId35"/>
    <p:sldId id="267" r:id="rId36"/>
    <p:sldId id="300" r:id="rId37"/>
    <p:sldId id="290" r:id="rId38"/>
    <p:sldId id="301" r:id="rId39"/>
  </p:sldIdLst>
  <p:sldSz cx="6858000" cy="9144000" type="screen4x3"/>
  <p:notesSz cx="6797675" cy="992663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400"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1400"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1400"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1400"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00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26"/>
    <p:restoredTop sz="94604"/>
  </p:normalViewPr>
  <p:slideViewPr>
    <p:cSldViewPr>
      <p:cViewPr varScale="1">
        <p:scale>
          <a:sx n="110" d="100"/>
          <a:sy n="110" d="100"/>
        </p:scale>
        <p:origin x="2536" y="176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8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001838" y="744538"/>
            <a:ext cx="27940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F5C911BD-4B4A-1A46-951C-6727DA94B54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17330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4BFF2D55-E5F8-5343-B7FA-79E49696B9C2}" type="slidenum">
              <a:rPr lang="fr-FR" sz="1200" b="0">
                <a:latin typeface="Arial" charset="0"/>
              </a:rPr>
              <a:pPr eaLnBrk="1" hangingPunct="1"/>
              <a:t>1</a:t>
            </a:fld>
            <a:endParaRPr lang="fr-FR" sz="1200" b="0">
              <a:latin typeface="Arial" charset="0"/>
            </a:endParaRPr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03425" y="744538"/>
            <a:ext cx="2790825" cy="3722687"/>
          </a:xfrm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7132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D4CEF36F-C2B8-AD4F-A988-EDF8DF93F27E}" type="slidenum">
              <a:rPr lang="fr-FR" sz="1200" b="0">
                <a:latin typeface="Arial" charset="0"/>
              </a:rPr>
              <a:pPr eaLnBrk="1" hangingPunct="1"/>
              <a:t>11</a:t>
            </a:fld>
            <a:endParaRPr lang="fr-FR" sz="1200" b="0">
              <a:latin typeface="Arial" charset="0"/>
            </a:endParaRPr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03425" y="744538"/>
            <a:ext cx="2790825" cy="3722687"/>
          </a:xfrm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1321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535DCEA2-FC76-4145-84CB-3727498CB7F7}" type="slidenum">
              <a:rPr lang="fr-FR" sz="1200" b="0">
                <a:latin typeface="Arial" charset="0"/>
              </a:rPr>
              <a:pPr eaLnBrk="1" hangingPunct="1"/>
              <a:t>12</a:t>
            </a:fld>
            <a:endParaRPr lang="fr-FR" sz="1200" b="0">
              <a:latin typeface="Arial" charset="0"/>
            </a:endParaRPr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03425" y="744538"/>
            <a:ext cx="2790825" cy="3722687"/>
          </a:xfrm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4985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91DD7BCC-15B2-D446-AECD-3E6122A98BB9}" type="slidenum">
              <a:rPr lang="fr-FR" sz="1200" b="0">
                <a:latin typeface="Arial" charset="0"/>
              </a:rPr>
              <a:pPr eaLnBrk="1" hangingPunct="1"/>
              <a:t>13</a:t>
            </a:fld>
            <a:endParaRPr lang="fr-FR" sz="1200" b="0">
              <a:latin typeface="Arial" charset="0"/>
            </a:endParaRPr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03425" y="744538"/>
            <a:ext cx="2790825" cy="3722687"/>
          </a:xfrm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0905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883309E0-A42A-3A46-B246-2BEA7CEE1AD4}" type="slidenum">
              <a:rPr lang="fr-FR" sz="1200" b="0">
                <a:latin typeface="Arial" charset="0"/>
              </a:rPr>
              <a:pPr eaLnBrk="1" hangingPunct="1"/>
              <a:t>14</a:t>
            </a:fld>
            <a:endParaRPr lang="fr-FR" sz="1200" b="0">
              <a:latin typeface="Arial" charset="0"/>
            </a:endParaRPr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03425" y="744538"/>
            <a:ext cx="2790825" cy="3722687"/>
          </a:xfrm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1464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6E83E88B-1805-E345-AD18-B149270C7D51}" type="slidenum">
              <a:rPr lang="fr-FR" sz="1200" b="0">
                <a:latin typeface="Arial" charset="0"/>
              </a:rPr>
              <a:pPr eaLnBrk="1" hangingPunct="1"/>
              <a:t>15</a:t>
            </a:fld>
            <a:endParaRPr lang="fr-FR" sz="1200" b="0">
              <a:latin typeface="Arial" charset="0"/>
            </a:endParaRPr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03425" y="744538"/>
            <a:ext cx="2790825" cy="3722687"/>
          </a:xfrm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1089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85927F4E-2817-FB4B-87DF-A3DD59CC166E}" type="slidenum">
              <a:rPr lang="fr-FR" sz="1200" b="0">
                <a:latin typeface="Arial" charset="0"/>
              </a:rPr>
              <a:pPr eaLnBrk="1" hangingPunct="1"/>
              <a:t>16</a:t>
            </a:fld>
            <a:endParaRPr lang="fr-FR" sz="1200" b="0">
              <a:latin typeface="Arial" charset="0"/>
            </a:endParaRPr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03425" y="744538"/>
            <a:ext cx="2790825" cy="3722687"/>
          </a:xfrm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8036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DF65D8EC-B8D4-4742-BCE4-0BDDCCE81F5F}" type="slidenum">
              <a:rPr lang="fr-FR" sz="1200" b="0">
                <a:latin typeface="Arial" charset="0"/>
              </a:rPr>
              <a:pPr eaLnBrk="1" hangingPunct="1"/>
              <a:t>17</a:t>
            </a:fld>
            <a:endParaRPr lang="fr-FR" sz="1200" b="0">
              <a:latin typeface="Arial" charset="0"/>
            </a:endParaRPr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03425" y="744538"/>
            <a:ext cx="2790825" cy="3722687"/>
          </a:xfrm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4526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D45BDD4B-C00D-5148-B338-BC7EE533731A}" type="slidenum">
              <a:rPr lang="fr-FR" sz="1200" b="0">
                <a:latin typeface="Arial" charset="0"/>
              </a:rPr>
              <a:pPr eaLnBrk="1" hangingPunct="1"/>
              <a:t>18</a:t>
            </a:fld>
            <a:endParaRPr lang="fr-FR" sz="1200" b="0">
              <a:latin typeface="Arial" charset="0"/>
            </a:endParaRPr>
          </a:p>
        </p:txBody>
      </p:sp>
      <p:sp>
        <p:nvSpPr>
          <p:cNvPr id="4915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03425" y="744538"/>
            <a:ext cx="2790825" cy="3722687"/>
          </a:xfrm>
          <a:ln/>
        </p:spPr>
      </p:sp>
      <p:sp>
        <p:nvSpPr>
          <p:cNvPr id="4915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1259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CCDA32D4-E9AC-F745-80E1-B8F3800B0C27}" type="slidenum">
              <a:rPr lang="fr-FR" sz="1200" b="0">
                <a:latin typeface="Arial" charset="0"/>
              </a:rPr>
              <a:pPr eaLnBrk="1" hangingPunct="1"/>
              <a:t>21</a:t>
            </a:fld>
            <a:endParaRPr lang="fr-FR" sz="1200" b="0">
              <a:latin typeface="Arial" charset="0"/>
            </a:endParaRPr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03425" y="744538"/>
            <a:ext cx="2790825" cy="3722687"/>
          </a:xfrm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76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78484638-2E40-354D-8F6F-30AB7C673386}" type="slidenum">
              <a:rPr lang="fr-FR" sz="1200" b="0">
                <a:latin typeface="Arial" charset="0"/>
              </a:rPr>
              <a:pPr eaLnBrk="1" hangingPunct="1"/>
              <a:t>22</a:t>
            </a:fld>
            <a:endParaRPr lang="fr-FR" sz="1200" b="0">
              <a:latin typeface="Arial" charset="0"/>
            </a:endParaRPr>
          </a:p>
        </p:txBody>
      </p:sp>
      <p:sp>
        <p:nvSpPr>
          <p:cNvPr id="5529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03425" y="744538"/>
            <a:ext cx="2790825" cy="3722687"/>
          </a:xfrm>
          <a:ln/>
        </p:spPr>
      </p:sp>
      <p:sp>
        <p:nvSpPr>
          <p:cNvPr id="55299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8809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1DBA3C02-C480-C342-A8DC-F6C50292B84A}" type="slidenum">
              <a:rPr lang="fr-FR" sz="1200" b="0">
                <a:latin typeface="Arial" charset="0"/>
              </a:rPr>
              <a:pPr eaLnBrk="1" hangingPunct="1"/>
              <a:t>2</a:t>
            </a:fld>
            <a:endParaRPr lang="fr-FR" sz="1200" b="0">
              <a:latin typeface="Arial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03425" y="744538"/>
            <a:ext cx="2790825" cy="3722687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60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69F245A5-7B0B-E34C-9947-B6F774C2F67B}" type="slidenum">
              <a:rPr lang="fr-FR" sz="1200" b="0">
                <a:latin typeface="Arial" charset="0"/>
              </a:rPr>
              <a:pPr eaLnBrk="1" hangingPunct="1"/>
              <a:t>23</a:t>
            </a:fld>
            <a:endParaRPr lang="fr-FR" sz="1200" b="0">
              <a:latin typeface="Arial" charset="0"/>
            </a:endParaRPr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03425" y="744538"/>
            <a:ext cx="2790825" cy="3722687"/>
          </a:xfrm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65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E194C1E0-B613-3244-9A6A-93D5229BD192}" type="slidenum">
              <a:rPr lang="fr-FR" sz="1200" b="0">
                <a:latin typeface="Arial" charset="0"/>
              </a:rPr>
              <a:pPr eaLnBrk="1" hangingPunct="1"/>
              <a:t>24</a:t>
            </a:fld>
            <a:endParaRPr lang="fr-FR" sz="1200" b="0">
              <a:latin typeface="Arial" charset="0"/>
            </a:endParaRPr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03425" y="744538"/>
            <a:ext cx="2790825" cy="3722687"/>
          </a:xfrm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0834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16C3077A-1264-DC45-9E3F-9722CECB35AF}" type="slidenum">
              <a:rPr lang="fr-FR" sz="1200" b="0">
                <a:latin typeface="Arial" charset="0"/>
              </a:rPr>
              <a:pPr eaLnBrk="1" hangingPunct="1"/>
              <a:t>25</a:t>
            </a:fld>
            <a:endParaRPr lang="fr-FR" sz="1200" b="0">
              <a:latin typeface="Arial" charset="0"/>
            </a:endParaRPr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03425" y="744538"/>
            <a:ext cx="2790825" cy="3722687"/>
          </a:xfrm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1700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58F10F43-988F-834E-8DBC-F408C049BBA2}" type="slidenum">
              <a:rPr lang="fr-FR" sz="1200" b="0">
                <a:latin typeface="Arial" charset="0"/>
              </a:rPr>
              <a:pPr eaLnBrk="1" hangingPunct="1"/>
              <a:t>26</a:t>
            </a:fld>
            <a:endParaRPr lang="fr-FR" sz="1200" b="0">
              <a:latin typeface="Arial" charset="0"/>
            </a:endParaRPr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03425" y="744538"/>
            <a:ext cx="2790825" cy="3722687"/>
          </a:xfrm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0373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A3CAA269-BC17-DE4F-B157-9532C9C749C9}" type="slidenum">
              <a:rPr lang="fr-FR" sz="1200" b="0">
                <a:latin typeface="Arial" charset="0"/>
              </a:rPr>
              <a:pPr eaLnBrk="1" hangingPunct="1"/>
              <a:t>27</a:t>
            </a:fld>
            <a:endParaRPr lang="fr-FR" sz="1200" b="0">
              <a:latin typeface="Arial" charset="0"/>
            </a:endParaRPr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03425" y="744538"/>
            <a:ext cx="2790825" cy="3722687"/>
          </a:xfrm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1662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6494B344-CDFD-FE48-921D-2D2EE0204423}" type="slidenum">
              <a:rPr lang="fr-FR" sz="1200" b="0">
                <a:latin typeface="Arial" charset="0"/>
              </a:rPr>
              <a:pPr eaLnBrk="1" hangingPunct="1"/>
              <a:t>28</a:t>
            </a:fld>
            <a:endParaRPr lang="fr-FR" sz="1200" b="0">
              <a:latin typeface="Arial" charset="0"/>
            </a:endParaRPr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03425" y="744538"/>
            <a:ext cx="2790825" cy="3722687"/>
          </a:xfrm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28017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C85A38D2-EA91-314D-B0B6-4FF6BC1D1578}" type="slidenum">
              <a:rPr lang="fr-FR" sz="1200" b="0">
                <a:latin typeface="Arial" charset="0"/>
              </a:rPr>
              <a:pPr eaLnBrk="1" hangingPunct="1"/>
              <a:t>29</a:t>
            </a:fld>
            <a:endParaRPr lang="fr-FR" sz="1200" b="0">
              <a:latin typeface="Arial" charset="0"/>
            </a:endParaRPr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03425" y="744538"/>
            <a:ext cx="2790825" cy="3722687"/>
          </a:xfrm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67481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459EE587-86E1-E848-8A2B-19435863E47D}" type="slidenum">
              <a:rPr lang="fr-FR" sz="1200" b="0">
                <a:latin typeface="Arial" charset="0"/>
              </a:rPr>
              <a:pPr eaLnBrk="1" hangingPunct="1"/>
              <a:t>30</a:t>
            </a:fld>
            <a:endParaRPr lang="fr-FR" sz="1200" b="0">
              <a:latin typeface="Arial" charset="0"/>
            </a:endParaRPr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03425" y="744538"/>
            <a:ext cx="2790825" cy="3722687"/>
          </a:xfrm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8762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713980ED-3773-AF48-8E23-CE02AC1635DF}" type="slidenum">
              <a:rPr lang="fr-FR" sz="1200" b="0">
                <a:latin typeface="Arial" charset="0"/>
              </a:rPr>
              <a:pPr eaLnBrk="1" hangingPunct="1"/>
              <a:t>31</a:t>
            </a:fld>
            <a:endParaRPr lang="fr-FR" sz="1200" b="0">
              <a:latin typeface="Arial" charset="0"/>
            </a:endParaRPr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03425" y="744538"/>
            <a:ext cx="2790825" cy="3722687"/>
          </a:xfrm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26216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7E95D77F-94D4-8742-84BA-0BF317499FE0}" type="slidenum">
              <a:rPr lang="fr-FR" sz="1200" b="0">
                <a:latin typeface="Arial" charset="0"/>
              </a:rPr>
              <a:pPr eaLnBrk="1" hangingPunct="1"/>
              <a:t>32</a:t>
            </a:fld>
            <a:endParaRPr lang="fr-FR" sz="1200" b="0">
              <a:latin typeface="Arial" charset="0"/>
            </a:endParaRPr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03425" y="744538"/>
            <a:ext cx="2790825" cy="3722687"/>
          </a:xfrm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643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9A8B7CFF-D452-4E43-86C2-E9725101A203}" type="slidenum">
              <a:rPr lang="fr-FR" sz="1200" b="0">
                <a:latin typeface="Arial" charset="0"/>
              </a:rPr>
              <a:pPr eaLnBrk="1" hangingPunct="1"/>
              <a:t>3</a:t>
            </a:fld>
            <a:endParaRPr lang="fr-FR" sz="1200" b="0">
              <a:latin typeface="Arial" charset="0"/>
            </a:endParaRPr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03425" y="744538"/>
            <a:ext cx="2790825" cy="3722687"/>
          </a:xfrm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39127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E072E1AB-9119-5F41-9C4F-4633D750C7E3}" type="slidenum">
              <a:rPr lang="fr-FR" sz="1200" b="0">
                <a:latin typeface="Arial" charset="0"/>
              </a:rPr>
              <a:pPr eaLnBrk="1" hangingPunct="1"/>
              <a:t>33</a:t>
            </a:fld>
            <a:endParaRPr lang="fr-FR" sz="1200" b="0">
              <a:latin typeface="Arial" charset="0"/>
            </a:endParaRPr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03425" y="744538"/>
            <a:ext cx="2790825" cy="3722687"/>
          </a:xfrm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1415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3BA50BEB-C320-CC44-A6E0-152FF32647FE}" type="slidenum">
              <a:rPr lang="fr-FR" sz="1200" b="0">
                <a:latin typeface="Arial" charset="0"/>
              </a:rPr>
              <a:pPr eaLnBrk="1" hangingPunct="1"/>
              <a:t>34</a:t>
            </a:fld>
            <a:endParaRPr lang="fr-FR" sz="1200" b="0">
              <a:latin typeface="Arial" charset="0"/>
            </a:endParaRPr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03425" y="744538"/>
            <a:ext cx="2790825" cy="3722687"/>
          </a:xfrm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57982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AB08EA0B-0743-DF49-8B20-98F41CF72D12}" type="slidenum">
              <a:rPr lang="fr-FR" sz="1200" b="0">
                <a:latin typeface="Arial" charset="0"/>
              </a:rPr>
              <a:pPr eaLnBrk="1" hangingPunct="1"/>
              <a:t>35</a:t>
            </a:fld>
            <a:endParaRPr lang="fr-FR" sz="1200" b="0">
              <a:latin typeface="Arial" charset="0"/>
            </a:endParaRPr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03425" y="744538"/>
            <a:ext cx="2790825" cy="3722687"/>
          </a:xfrm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89089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BEA8C14B-C9BC-F94B-9F0A-9972CBF4DE9B}" type="slidenum">
              <a:rPr lang="fr-FR" sz="1200" b="0">
                <a:latin typeface="Arial" charset="0"/>
              </a:rPr>
              <a:pPr eaLnBrk="1" hangingPunct="1"/>
              <a:t>37</a:t>
            </a:fld>
            <a:endParaRPr lang="fr-FR" sz="1200" b="0">
              <a:latin typeface="Arial" charset="0"/>
            </a:endParaRPr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03425" y="744538"/>
            <a:ext cx="2790825" cy="3722687"/>
          </a:xfrm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593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D4EAAB0C-AAE6-1C4D-9332-C1A4AE9E27FF}" type="slidenum">
              <a:rPr lang="fr-FR" sz="1200" b="0">
                <a:latin typeface="Arial" charset="0"/>
              </a:rPr>
              <a:pPr eaLnBrk="1" hangingPunct="1"/>
              <a:t>4</a:t>
            </a:fld>
            <a:endParaRPr lang="fr-FR" sz="1200" b="0">
              <a:latin typeface="Arial" charset="0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03425" y="744538"/>
            <a:ext cx="2790825" cy="3722687"/>
          </a:xfrm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2756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8F4B2200-0AD9-454C-A91C-D6DDDBFCC8FA}" type="slidenum">
              <a:rPr lang="fr-FR" sz="1200" b="0">
                <a:latin typeface="Arial" charset="0"/>
              </a:rPr>
              <a:pPr eaLnBrk="1" hangingPunct="1"/>
              <a:t>5</a:t>
            </a:fld>
            <a:endParaRPr lang="fr-FR" sz="1200" b="0">
              <a:latin typeface="Arial" charset="0"/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03425" y="744538"/>
            <a:ext cx="2790825" cy="3722687"/>
          </a:xfrm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7827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3F5BE8D3-4F79-CC4A-A166-2E8034F40FA7}" type="slidenum">
              <a:rPr lang="fr-FR" sz="1200" b="0">
                <a:latin typeface="Arial" charset="0"/>
              </a:rPr>
              <a:pPr eaLnBrk="1" hangingPunct="1"/>
              <a:t>6</a:t>
            </a:fld>
            <a:endParaRPr lang="fr-FR" sz="1200" b="0">
              <a:latin typeface="Arial" charset="0"/>
            </a:endParaRPr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03425" y="744538"/>
            <a:ext cx="2790825" cy="3722687"/>
          </a:xfrm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7146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6E62ACBF-550C-6F4C-B8B3-11BE13B6F100}" type="slidenum">
              <a:rPr lang="fr-FR" sz="1200" b="0">
                <a:latin typeface="Arial" charset="0"/>
              </a:rPr>
              <a:pPr eaLnBrk="1" hangingPunct="1"/>
              <a:t>7</a:t>
            </a:fld>
            <a:endParaRPr lang="fr-FR" sz="1200" b="0">
              <a:latin typeface="Arial" charset="0"/>
            </a:endParaRPr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03425" y="744538"/>
            <a:ext cx="2790825" cy="3722687"/>
          </a:xfrm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3108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68B61C94-314D-2143-8252-89EE6C4A4473}" type="slidenum">
              <a:rPr lang="fr-FR" sz="1200" b="0">
                <a:latin typeface="Arial" charset="0"/>
              </a:rPr>
              <a:pPr eaLnBrk="1" hangingPunct="1"/>
              <a:t>9</a:t>
            </a:fld>
            <a:endParaRPr lang="fr-FR" sz="1200" b="0">
              <a:latin typeface="Arial" charset="0"/>
            </a:endParaRPr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03425" y="744538"/>
            <a:ext cx="2790825" cy="3722687"/>
          </a:xfrm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5984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0A6FFB2E-7B8E-2846-8BA0-9B4B7BDAB69C}" type="slidenum">
              <a:rPr lang="fr-FR" sz="1200" b="0">
                <a:latin typeface="Arial" charset="0"/>
              </a:rPr>
              <a:pPr eaLnBrk="1" hangingPunct="1"/>
              <a:t>10</a:t>
            </a:fld>
            <a:endParaRPr lang="fr-FR" sz="1200" b="0">
              <a:latin typeface="Arial" charset="0"/>
            </a:endParaRPr>
          </a:p>
        </p:txBody>
      </p:sp>
      <p:sp>
        <p:nvSpPr>
          <p:cNvPr id="3277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03425" y="744538"/>
            <a:ext cx="2790825" cy="3722687"/>
          </a:xfrm>
          <a:ln/>
        </p:spPr>
      </p:sp>
      <p:sp>
        <p:nvSpPr>
          <p:cNvPr id="32771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806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07B75C-7029-904B-9B07-41530EE3FBD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637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08639-E920-F448-BAAB-8E245FA8F5C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9226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972050" y="366713"/>
            <a:ext cx="1543050" cy="7800975"/>
          </a:xfrm>
        </p:spPr>
        <p:txBody>
          <a:bodyPr vert="eaVert"/>
          <a:lstStyle/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42900" y="366713"/>
            <a:ext cx="4476750" cy="780097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DC5CFC-C361-254E-BA11-6157951195C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1895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697F01-8F67-204E-888A-6CF49D2831A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3795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338" y="5875338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338" y="3875088"/>
            <a:ext cx="5829300" cy="20002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867AB8-DC6E-7843-9F76-FB8B4050344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0477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42900" y="21336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505200" y="21336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2D18EB-9D36-0C45-B264-77E054F8436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1149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046288"/>
            <a:ext cx="3030538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0" y="2900363"/>
            <a:ext cx="3030538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4563" y="2046288"/>
            <a:ext cx="3030537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4563" y="2900363"/>
            <a:ext cx="3030537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61B4B9-144B-5B4B-B9E2-E8BBD60C0EE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9630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89F959-EE44-2F4C-AA99-81E8B51A8A1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9412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0BDE18-3907-B947-B267-48578865528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3344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3538"/>
            <a:ext cx="2255838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8" y="363538"/>
            <a:ext cx="3833812" cy="780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0" y="1912938"/>
            <a:ext cx="2255838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059F8B-6940-0B46-8926-02130E705E6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8234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613" y="6400800"/>
            <a:ext cx="41148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344613" y="81756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613" y="7156450"/>
            <a:ext cx="4114800" cy="1073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93D5A7-D2A6-A744-9C94-A0B0D352BD1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4551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366713"/>
            <a:ext cx="6172200" cy="1524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et modifiez le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2133600"/>
            <a:ext cx="6172200" cy="603408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" y="8675688"/>
            <a:ext cx="16002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43150" y="8675688"/>
            <a:ext cx="21717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b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14900" y="8675688"/>
            <a:ext cx="16002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b="0">
                <a:latin typeface="Arial" charset="0"/>
              </a:defRPr>
            </a:lvl1pPr>
          </a:lstStyle>
          <a:p>
            <a:pPr>
              <a:defRPr/>
            </a:pPr>
            <a:fld id="{534296C0-C386-DF40-8A7C-3CAE7A2A9EC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60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6.png"/><Relationship Id="rId4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60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emf"/><Relationship Id="rId5" Type="http://schemas.openxmlformats.org/officeDocument/2006/relationships/image" Target="../media/image58.emf"/><Relationship Id="rId4" Type="http://schemas.openxmlformats.org/officeDocument/2006/relationships/image" Target="../media/image5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7.png"/><Relationship Id="rId7" Type="http://schemas.openxmlformats.org/officeDocument/2006/relationships/image" Target="../media/image9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12" Type="http://schemas.openxmlformats.org/officeDocument/2006/relationships/image" Target="../media/image4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0F04C19D-9976-D949-A695-A7C4FC976FFA}" type="slidenum">
              <a:rPr lang="fr-FR" b="0">
                <a:latin typeface="Arial" charset="0"/>
              </a:rPr>
              <a:pPr eaLnBrk="1" hangingPunct="1"/>
              <a:t>1</a:t>
            </a:fld>
            <a:endParaRPr lang="fr-FR" b="0">
              <a:latin typeface="Arial" charset="0"/>
            </a:endParaRPr>
          </a:p>
        </p:txBody>
      </p:sp>
      <p:pic>
        <p:nvPicPr>
          <p:cNvPr id="14338" name="Picture 5" descr="1047887_p_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225" y="4865688"/>
            <a:ext cx="1120775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404813" y="762000"/>
            <a:ext cx="6048375" cy="749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1800">
                <a:solidFill>
                  <a:srgbClr val="008000"/>
                </a:solidFill>
              </a:rPr>
              <a:t>La jonction PN</a:t>
            </a:r>
          </a:p>
          <a:p>
            <a:pPr eaLnBrk="1" hangingPunct="1">
              <a:spcBef>
                <a:spcPct val="50000"/>
              </a:spcBef>
            </a:pPr>
            <a:r>
              <a:rPr lang="fr-FR"/>
              <a:t>I. Définition</a:t>
            </a:r>
          </a:p>
          <a:p>
            <a:pPr lvl="1" eaLnBrk="1" hangingPunct="1">
              <a:spcBef>
                <a:spcPct val="50000"/>
              </a:spcBef>
            </a:pPr>
            <a:r>
              <a:rPr lang="fr-FR"/>
              <a:t>Juxtaposition de 2 régions de type de dopage différent.</a:t>
            </a:r>
          </a:p>
          <a:p>
            <a:pPr lvl="1" eaLnBrk="1" hangingPunct="1">
              <a:spcBef>
                <a:spcPct val="50000"/>
              </a:spcBef>
            </a:pPr>
            <a:r>
              <a:rPr lang="fr-FR"/>
              <a:t>Région de type   P : N</a:t>
            </a:r>
            <a:r>
              <a:rPr lang="fr-FR" baseline="-25000"/>
              <a:t>D</a:t>
            </a:r>
            <a:r>
              <a:rPr lang="fr-FR"/>
              <a:t>-N</a:t>
            </a:r>
            <a:r>
              <a:rPr lang="fr-FR" baseline="-25000"/>
              <a:t>A</a:t>
            </a:r>
            <a:r>
              <a:rPr lang="fr-FR"/>
              <a:t>&lt;0</a:t>
            </a:r>
          </a:p>
          <a:p>
            <a:pPr lvl="1" eaLnBrk="1" hangingPunct="1">
              <a:spcBef>
                <a:spcPct val="50000"/>
              </a:spcBef>
            </a:pPr>
            <a:r>
              <a:rPr lang="fr-FR"/>
              <a:t>Région de type   N : N</a:t>
            </a:r>
            <a:r>
              <a:rPr lang="fr-FR" baseline="-25000"/>
              <a:t>D</a:t>
            </a:r>
            <a:r>
              <a:rPr lang="fr-FR"/>
              <a:t>-N</a:t>
            </a:r>
            <a:r>
              <a:rPr lang="fr-FR" baseline="-25000"/>
              <a:t>A</a:t>
            </a:r>
            <a:r>
              <a:rPr lang="fr-FR"/>
              <a:t>&gt;0</a:t>
            </a:r>
          </a:p>
          <a:p>
            <a:pPr lvl="1" eaLnBrk="1" hangingPunct="1">
              <a:spcBef>
                <a:spcPct val="50000"/>
              </a:spcBef>
            </a:pPr>
            <a:r>
              <a:rPr lang="fr-FR"/>
              <a:t>Jonction métallurgique : N</a:t>
            </a:r>
            <a:r>
              <a:rPr lang="fr-FR" baseline="-25000"/>
              <a:t>D</a:t>
            </a:r>
            <a:r>
              <a:rPr lang="fr-FR"/>
              <a:t>-N</a:t>
            </a:r>
            <a:r>
              <a:rPr lang="fr-FR" baseline="-25000"/>
              <a:t>A</a:t>
            </a:r>
            <a:r>
              <a:rPr lang="fr-FR"/>
              <a:t>=0</a:t>
            </a:r>
          </a:p>
          <a:p>
            <a:pPr lvl="1" eaLnBrk="1" hangingPunct="1">
              <a:spcBef>
                <a:spcPct val="50000"/>
              </a:spcBef>
            </a:pPr>
            <a:r>
              <a:rPr lang="fr-FR"/>
              <a:t>Profil : fonction de la technique de fabrication (alliage, diffusion, implantation, épitaxie)</a:t>
            </a:r>
          </a:p>
          <a:p>
            <a:pPr lvl="1" eaLnBrk="1" hangingPunct="1">
              <a:spcBef>
                <a:spcPct val="50000"/>
              </a:spcBef>
              <a:buFont typeface="Symbol" charset="0"/>
              <a:buNone/>
            </a:pPr>
            <a:r>
              <a:rPr lang="fr-FR">
                <a:sym typeface="Symbol" charset="0"/>
              </a:rPr>
              <a:t> Jonction abrupte (présentée ici), linéaire, exponentielle.</a:t>
            </a:r>
          </a:p>
          <a:p>
            <a:pPr eaLnBrk="1" hangingPunct="1">
              <a:spcBef>
                <a:spcPct val="50000"/>
              </a:spcBef>
              <a:buFont typeface="Symbol" charset="0"/>
              <a:buNone/>
            </a:pPr>
            <a:endParaRPr lang="fr-FR">
              <a:sym typeface="Symbol" charset="0"/>
            </a:endParaRPr>
          </a:p>
          <a:p>
            <a:pPr eaLnBrk="1" hangingPunct="1">
              <a:spcBef>
                <a:spcPct val="50000"/>
              </a:spcBef>
              <a:buFont typeface="Symbol" charset="0"/>
              <a:buNone/>
            </a:pPr>
            <a:endParaRPr lang="fr-FR">
              <a:sym typeface="Symbol" charset="0"/>
            </a:endParaRPr>
          </a:p>
          <a:p>
            <a:pPr eaLnBrk="1" hangingPunct="1">
              <a:spcBef>
                <a:spcPct val="50000"/>
              </a:spcBef>
              <a:buFont typeface="Symbol" charset="0"/>
              <a:buNone/>
            </a:pPr>
            <a:r>
              <a:rPr lang="fr-FR">
                <a:sym typeface="Symbol" charset="0"/>
              </a:rPr>
              <a:t>II. Applications</a:t>
            </a:r>
          </a:p>
          <a:p>
            <a:pPr lvl="1" eaLnBrk="1" hangingPunct="1">
              <a:spcBef>
                <a:spcPct val="50000"/>
              </a:spcBef>
            </a:pPr>
            <a:r>
              <a:rPr lang="fr-FR"/>
              <a:t>Multiples dues à la caractéristique non linéaire (U </a:t>
            </a:r>
            <a:r>
              <a:rPr lang="fr-FR">
                <a:sym typeface="Symbol" charset="0"/>
              </a:rPr>
              <a:t>= Z(U)I)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fr-FR">
                <a:solidFill>
                  <a:schemeClr val="accent2"/>
                </a:solidFill>
                <a:sym typeface="Symbol" charset="0"/>
              </a:rPr>
              <a:t>Electronique</a:t>
            </a:r>
            <a:endParaRPr lang="fr-FR">
              <a:sym typeface="Symbol" charset="0"/>
            </a:endParaRPr>
          </a:p>
          <a:p>
            <a:pPr lvl="2" eaLnBrk="1" hangingPunct="1">
              <a:spcBef>
                <a:spcPct val="50000"/>
              </a:spcBef>
              <a:buFontTx/>
              <a:buChar char="•"/>
            </a:pPr>
            <a:r>
              <a:rPr lang="fr-FR"/>
              <a:t>Rectification du courant électrique</a:t>
            </a:r>
          </a:p>
          <a:p>
            <a:pPr lvl="2" eaLnBrk="1" hangingPunct="1">
              <a:spcBef>
                <a:spcPct val="50000"/>
              </a:spcBef>
              <a:buFontTx/>
              <a:buChar char="•"/>
            </a:pPr>
            <a:r>
              <a:rPr lang="fr-FR"/>
              <a:t>Stabilisation de tension</a:t>
            </a:r>
          </a:p>
          <a:p>
            <a:pPr lvl="2" eaLnBrk="1" hangingPunct="1">
              <a:spcBef>
                <a:spcPct val="50000"/>
              </a:spcBef>
              <a:buFontTx/>
              <a:buChar char="•"/>
            </a:pPr>
            <a:r>
              <a:rPr lang="fr-FR"/>
              <a:t>Varactor (condensateur variable commandé en tension)</a:t>
            </a:r>
          </a:p>
          <a:p>
            <a:pPr lvl="2" eaLnBrk="1" hangingPunct="1">
              <a:spcBef>
                <a:spcPct val="50000"/>
              </a:spcBef>
              <a:buFontTx/>
              <a:buChar char="•"/>
            </a:pPr>
            <a:r>
              <a:rPr lang="fr-FR"/>
              <a:t>Oscillateur à avalanche et à temps de transit (IMPATT)</a:t>
            </a:r>
          </a:p>
          <a:p>
            <a:pPr lvl="2" eaLnBrk="1" hangingPunct="1">
              <a:spcBef>
                <a:spcPct val="50000"/>
              </a:spcBef>
              <a:buFontTx/>
              <a:buChar char="•"/>
            </a:pPr>
            <a:r>
              <a:rPr lang="fr-FR"/>
              <a:t>Diode tunnel (oscillateur)</a:t>
            </a:r>
          </a:p>
          <a:p>
            <a:pPr lvl="2" eaLnBrk="1" hangingPunct="1">
              <a:spcBef>
                <a:spcPct val="50000"/>
              </a:spcBef>
              <a:buFontTx/>
              <a:buChar char="•"/>
            </a:pPr>
            <a:r>
              <a:rPr lang="fr-FR"/>
              <a:t>Capteurs (température)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fr-FR">
                <a:solidFill>
                  <a:schemeClr val="accent2"/>
                </a:solidFill>
              </a:rPr>
              <a:t>Optique</a:t>
            </a:r>
            <a:endParaRPr lang="fr-FR"/>
          </a:p>
          <a:p>
            <a:pPr lvl="2" eaLnBrk="1" hangingPunct="1">
              <a:spcBef>
                <a:spcPct val="50000"/>
              </a:spcBef>
              <a:buFontTx/>
              <a:buChar char="•"/>
            </a:pPr>
            <a:r>
              <a:rPr lang="fr-FR"/>
              <a:t>Photodétecteur et cellules solaires</a:t>
            </a:r>
          </a:p>
          <a:p>
            <a:pPr lvl="2" eaLnBrk="1" hangingPunct="1">
              <a:spcBef>
                <a:spcPct val="50000"/>
              </a:spcBef>
              <a:buFontTx/>
              <a:buChar char="•"/>
            </a:pPr>
            <a:r>
              <a:rPr lang="fr-FR"/>
              <a:t>Diodes électroluminescentes (LED) et lasers</a:t>
            </a:r>
          </a:p>
        </p:txBody>
      </p:sp>
      <p:pic>
        <p:nvPicPr>
          <p:cNvPr id="14340" name="Picture 7" descr="R269984-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938" y="5105400"/>
            <a:ext cx="627062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8" descr="LED_Conra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300" y="6781800"/>
            <a:ext cx="113030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10" descr="2007310_p_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425" y="7620000"/>
            <a:ext cx="1120775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0836B391-3257-1146-800C-B37CA520B0CC}" type="slidenum">
              <a:rPr lang="fr-FR" b="0">
                <a:latin typeface="Arial" charset="0"/>
              </a:rPr>
              <a:pPr eaLnBrk="1" hangingPunct="1"/>
              <a:t>10</a:t>
            </a:fld>
            <a:endParaRPr lang="fr-FR" b="0">
              <a:latin typeface="Arial" charset="0"/>
            </a:endParaRPr>
          </a:p>
        </p:txBody>
      </p:sp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476250" y="152400"/>
            <a:ext cx="5905500" cy="190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947738" algn="l"/>
              </a:tabLs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947738" algn="l"/>
              </a:tabLs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tabLst>
                <a:tab pos="947738" algn="l"/>
              </a:tabLs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tabLst>
                <a:tab pos="947738" algn="l"/>
              </a:tabLs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tabLst>
                <a:tab pos="947738" algn="l"/>
              </a:tabLs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47738" algn="l"/>
              </a:tabLs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47738" algn="l"/>
              </a:tabLs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47738" algn="l"/>
              </a:tabLs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47738" algn="l"/>
              </a:tabLs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/>
              <a:t>7. Résolution à partir de logiciels numériques</a:t>
            </a:r>
          </a:p>
          <a:p>
            <a:pPr eaLnBrk="1" hangingPunct="1">
              <a:spcBef>
                <a:spcPct val="50000"/>
              </a:spcBef>
            </a:pPr>
            <a:r>
              <a:rPr lang="el-GR">
                <a:sym typeface="Symbol" charset="0"/>
              </a:rPr>
              <a:t>COMSOL™ : logiciel de résolution d’équations différentielles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l-GR">
                <a:sym typeface="Symbol" charset="0"/>
              </a:rPr>
              <a:t>Difficulté de modéliser des jonctions abruptes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l-GR">
                <a:sym typeface="Symbol" charset="0"/>
              </a:rPr>
              <a:t>Profil de dopage choisi: implantation</a:t>
            </a:r>
          </a:p>
          <a:p>
            <a:pPr eaLnBrk="1" hangingPunct="1">
              <a:spcBef>
                <a:spcPct val="50000"/>
              </a:spcBef>
            </a:pPr>
            <a:r>
              <a:rPr lang="el-GR">
                <a:sym typeface="Symbol" charset="0"/>
              </a:rPr>
              <a:t>	Schéma de la diode:</a:t>
            </a:r>
          </a:p>
          <a:p>
            <a:pPr eaLnBrk="1" hangingPunct="1">
              <a:spcBef>
                <a:spcPct val="50000"/>
              </a:spcBef>
            </a:pPr>
            <a:endParaRPr lang="el-GR">
              <a:sym typeface="Symbol" charset="0"/>
            </a:endParaRPr>
          </a:p>
        </p:txBody>
      </p:sp>
      <p:grpSp>
        <p:nvGrpSpPr>
          <p:cNvPr id="31747" name="Group 27"/>
          <p:cNvGrpSpPr>
            <a:grpSpLocks/>
          </p:cNvGrpSpPr>
          <p:nvPr/>
        </p:nvGrpSpPr>
        <p:grpSpPr bwMode="auto">
          <a:xfrm>
            <a:off x="3886200" y="1371600"/>
            <a:ext cx="2819400" cy="2743200"/>
            <a:chOff x="2112" y="864"/>
            <a:chExt cx="1776" cy="1728"/>
          </a:xfrm>
        </p:grpSpPr>
        <p:sp>
          <p:nvSpPr>
            <p:cNvPr id="31751" name="Text Box 11"/>
            <p:cNvSpPr txBox="1">
              <a:spLocks noChangeArrowheads="1"/>
            </p:cNvSpPr>
            <p:nvPr/>
          </p:nvSpPr>
          <p:spPr bwMode="auto">
            <a:xfrm>
              <a:off x="3504" y="1584"/>
              <a:ext cx="38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7 µm</a:t>
              </a:r>
            </a:p>
          </p:txBody>
        </p:sp>
        <p:sp>
          <p:nvSpPr>
            <p:cNvPr id="31752" name="Rectangle 5"/>
            <p:cNvSpPr>
              <a:spLocks noChangeArrowheads="1"/>
            </p:cNvSpPr>
            <p:nvPr/>
          </p:nvSpPr>
          <p:spPr bwMode="auto">
            <a:xfrm>
              <a:off x="2112" y="1104"/>
              <a:ext cx="1296" cy="12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31753" name="Arc 6"/>
            <p:cNvSpPr>
              <a:spLocks/>
            </p:cNvSpPr>
            <p:nvPr/>
          </p:nvSpPr>
          <p:spPr bwMode="auto">
            <a:xfrm flipV="1">
              <a:off x="2592" y="1104"/>
              <a:ext cx="240" cy="2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-1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en-GB"/>
            </a:p>
          </p:txBody>
        </p:sp>
        <p:sp>
          <p:nvSpPr>
            <p:cNvPr id="31754" name="Line 7"/>
            <p:cNvSpPr>
              <a:spLocks noChangeShapeType="1"/>
            </p:cNvSpPr>
            <p:nvPr/>
          </p:nvSpPr>
          <p:spPr bwMode="auto">
            <a:xfrm>
              <a:off x="2112" y="1344"/>
              <a:ext cx="4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en-GB"/>
            </a:p>
          </p:txBody>
        </p:sp>
        <p:sp>
          <p:nvSpPr>
            <p:cNvPr id="31755" name="Line 8"/>
            <p:cNvSpPr>
              <a:spLocks noChangeShapeType="1"/>
            </p:cNvSpPr>
            <p:nvPr/>
          </p:nvSpPr>
          <p:spPr bwMode="auto">
            <a:xfrm>
              <a:off x="2112" y="1056"/>
              <a:ext cx="4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en-GB"/>
            </a:p>
          </p:txBody>
        </p:sp>
        <p:sp>
          <p:nvSpPr>
            <p:cNvPr id="31756" name="Text Box 9"/>
            <p:cNvSpPr txBox="1">
              <a:spLocks noChangeArrowheads="1"/>
            </p:cNvSpPr>
            <p:nvPr/>
          </p:nvSpPr>
          <p:spPr bwMode="auto">
            <a:xfrm>
              <a:off x="2208" y="864"/>
              <a:ext cx="72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2 µm</a:t>
              </a:r>
            </a:p>
          </p:txBody>
        </p:sp>
        <p:sp>
          <p:nvSpPr>
            <p:cNvPr id="31757" name="Line 10"/>
            <p:cNvSpPr>
              <a:spLocks noChangeShapeType="1"/>
            </p:cNvSpPr>
            <p:nvPr/>
          </p:nvSpPr>
          <p:spPr bwMode="auto">
            <a:xfrm flipH="1" flipV="1">
              <a:off x="3456" y="1104"/>
              <a:ext cx="0" cy="12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en-GB"/>
            </a:p>
          </p:txBody>
        </p:sp>
        <p:sp>
          <p:nvSpPr>
            <p:cNvPr id="31758" name="Line 12"/>
            <p:cNvSpPr>
              <a:spLocks noChangeShapeType="1"/>
            </p:cNvSpPr>
            <p:nvPr/>
          </p:nvSpPr>
          <p:spPr bwMode="auto">
            <a:xfrm flipV="1">
              <a:off x="2592" y="1056"/>
              <a:ext cx="2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en-GB"/>
            </a:p>
          </p:txBody>
        </p:sp>
        <p:sp>
          <p:nvSpPr>
            <p:cNvPr id="31759" name="Text Box 13"/>
            <p:cNvSpPr txBox="1">
              <a:spLocks noChangeArrowheads="1"/>
            </p:cNvSpPr>
            <p:nvPr/>
          </p:nvSpPr>
          <p:spPr bwMode="auto">
            <a:xfrm>
              <a:off x="2544" y="864"/>
              <a:ext cx="48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1 µm</a:t>
              </a:r>
            </a:p>
          </p:txBody>
        </p:sp>
        <p:sp>
          <p:nvSpPr>
            <p:cNvPr id="31760" name="Text Box 14"/>
            <p:cNvSpPr txBox="1">
              <a:spLocks noChangeArrowheads="1"/>
            </p:cNvSpPr>
            <p:nvPr/>
          </p:nvSpPr>
          <p:spPr bwMode="auto">
            <a:xfrm>
              <a:off x="2592" y="2400"/>
              <a:ext cx="48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5 µm</a:t>
              </a:r>
            </a:p>
          </p:txBody>
        </p:sp>
        <p:sp>
          <p:nvSpPr>
            <p:cNvPr id="31761" name="Line 15"/>
            <p:cNvSpPr>
              <a:spLocks noChangeShapeType="1"/>
            </p:cNvSpPr>
            <p:nvPr/>
          </p:nvSpPr>
          <p:spPr bwMode="auto">
            <a:xfrm>
              <a:off x="2112" y="1104"/>
              <a:ext cx="4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en-GB"/>
            </a:p>
          </p:txBody>
        </p:sp>
        <p:sp>
          <p:nvSpPr>
            <p:cNvPr id="31762" name="Line 16"/>
            <p:cNvSpPr>
              <a:spLocks noChangeShapeType="1"/>
            </p:cNvSpPr>
            <p:nvPr/>
          </p:nvSpPr>
          <p:spPr bwMode="auto">
            <a:xfrm>
              <a:off x="2112" y="2352"/>
              <a:ext cx="12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en-GB"/>
            </a:p>
          </p:txBody>
        </p:sp>
        <p:sp>
          <p:nvSpPr>
            <p:cNvPr id="31763" name="Line 17"/>
            <p:cNvSpPr>
              <a:spLocks noChangeShapeType="1"/>
            </p:cNvSpPr>
            <p:nvPr/>
          </p:nvSpPr>
          <p:spPr bwMode="auto">
            <a:xfrm>
              <a:off x="2112" y="2400"/>
              <a:ext cx="129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en-GB"/>
            </a:p>
          </p:txBody>
        </p:sp>
      </p:grpSp>
      <p:pic>
        <p:nvPicPr>
          <p:cNvPr id="31748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862263"/>
            <a:ext cx="3657600" cy="295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Text Box 26"/>
          <p:cNvSpPr txBox="1">
            <a:spLocks noChangeArrowheads="1"/>
          </p:cNvSpPr>
          <p:nvPr/>
        </p:nvSpPr>
        <p:spPr bwMode="auto">
          <a:xfrm>
            <a:off x="476250" y="1905000"/>
            <a:ext cx="2190750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2336800" algn="l"/>
              </a:tabLs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2336800" algn="l"/>
              </a:tabLs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tabLst>
                <a:tab pos="2336800" algn="l"/>
              </a:tabLs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tabLst>
                <a:tab pos="2336800" algn="l"/>
              </a:tabLs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tabLst>
                <a:tab pos="2336800" algn="l"/>
              </a:tabLs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36800" algn="l"/>
              </a:tabLs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36800" algn="l"/>
              </a:tabLs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36800" algn="l"/>
              </a:tabLs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36800" algn="l"/>
              </a:tabLs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>
                <a:sym typeface="Symbol" charset="0"/>
              </a:rPr>
              <a:t>Profils de charge, de porteurs, de dopage en x=0 (coupe verticale)</a:t>
            </a:r>
          </a:p>
          <a:p>
            <a:pPr eaLnBrk="1" hangingPunct="1">
              <a:spcBef>
                <a:spcPct val="50000"/>
              </a:spcBef>
            </a:pPr>
            <a:endParaRPr lang="el-GR">
              <a:sym typeface="Symbol" charset="0"/>
            </a:endParaRPr>
          </a:p>
        </p:txBody>
      </p:sp>
      <p:pic>
        <p:nvPicPr>
          <p:cNvPr id="31750" name="Picture 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819775"/>
            <a:ext cx="388620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A23439F1-932C-914E-8E65-7A153CD411F9}" type="slidenum">
              <a:rPr lang="fr-FR" b="0">
                <a:latin typeface="Arial" charset="0"/>
              </a:rPr>
              <a:pPr eaLnBrk="1" hangingPunct="1"/>
              <a:t>11</a:t>
            </a:fld>
            <a:endParaRPr lang="fr-FR" b="0"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794" name="Text Box 21"/>
              <p:cNvSpPr txBox="1">
                <a:spLocks noChangeArrowheads="1"/>
              </p:cNvSpPr>
              <p:nvPr/>
            </p:nvSpPr>
            <p:spPr bwMode="auto">
              <a:xfrm>
                <a:off x="404813" y="395288"/>
                <a:ext cx="5832475" cy="83793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192088" indent="-192088" eaLnBrk="0" hangingPunct="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 eaLnBrk="0" hangingPunct="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 eaLnBrk="0" hangingPunct="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 eaLnBrk="0" hangingPunct="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fr-FR" dirty="0"/>
                  <a:t>V. Jonction polarisée en direct.</a:t>
                </a:r>
              </a:p>
              <a:p>
                <a:pPr eaLnBrk="1" hangingPunct="1">
                  <a:spcBef>
                    <a:spcPct val="50000"/>
                  </a:spcBef>
                </a:pPr>
                <a:r>
                  <a:rPr lang="fr-FR" dirty="0"/>
                  <a:t>1. Description.</a:t>
                </a:r>
              </a:p>
              <a:p>
                <a:pPr eaLnBrk="1" hangingPunct="1">
                  <a:spcBef>
                    <a:spcPct val="50000"/>
                  </a:spcBef>
                  <a:buFontTx/>
                  <a:buChar char="•"/>
                </a:pPr>
                <a:r>
                  <a:rPr lang="fr-FR" dirty="0" err="1"/>
                  <a:t>V</a:t>
                </a:r>
                <a:r>
                  <a:rPr lang="fr-FR" baseline="-25000" dirty="0" err="1"/>
                  <a:t>bi</a:t>
                </a:r>
                <a:r>
                  <a:rPr lang="fr-FR" dirty="0"/>
                  <a:t> devient </a:t>
                </a:r>
                <a:r>
                  <a:rPr lang="fr-FR" dirty="0" err="1"/>
                  <a:t>V</a:t>
                </a:r>
                <a:r>
                  <a:rPr lang="fr-FR" baseline="-25000" dirty="0" err="1"/>
                  <a:t>bi</a:t>
                </a:r>
                <a:r>
                  <a:rPr lang="fr-FR" dirty="0"/>
                  <a:t>–V</a:t>
                </a:r>
              </a:p>
              <a:p>
                <a:pPr eaLnBrk="1" hangingPunct="1">
                  <a:spcBef>
                    <a:spcPct val="50000"/>
                  </a:spcBef>
                  <a:buFontTx/>
                  <a:buChar char="•"/>
                </a:pPr>
                <a:endParaRPr lang="fr-FR" dirty="0"/>
              </a:p>
              <a:p>
                <a:pPr eaLnBrk="1" hangingPunct="1">
                  <a:spcBef>
                    <a:spcPct val="50000"/>
                  </a:spcBef>
                  <a:buFontTx/>
                  <a:buChar char="•"/>
                </a:pPr>
                <a:endParaRPr lang="fr-FR" dirty="0"/>
              </a:p>
              <a:p>
                <a:pPr eaLnBrk="1" hangingPunct="1">
                  <a:spcBef>
                    <a:spcPct val="50000"/>
                  </a:spcBef>
                  <a:buFontTx/>
                  <a:buChar char="•"/>
                </a:pPr>
                <a:endParaRPr lang="fr-FR" dirty="0"/>
              </a:p>
              <a:p>
                <a:pPr eaLnBrk="1" hangingPunct="1">
                  <a:spcBef>
                    <a:spcPct val="50000"/>
                  </a:spcBef>
                  <a:buFontTx/>
                  <a:buChar char="•"/>
                </a:pPr>
                <a:endParaRPr lang="fr-FR" dirty="0"/>
              </a:p>
              <a:p>
                <a:pPr marL="0" indent="0" eaLnBrk="1" hangingPunct="1">
                  <a:spcBef>
                    <a:spcPct val="50000"/>
                  </a:spcBef>
                </a:pPr>
                <a14:m>
                  <m:oMath xmlns:m="http://schemas.openxmlformats.org/officeDocument/2006/math">
                    <m:r>
                      <a:rPr lang="fr-FR" i="1">
                        <a:latin typeface="Cambria Math" charset="0"/>
                        <a:cs typeface="Comic Sans MS"/>
                      </a:rPr>
                      <m:t>𝑾</m:t>
                    </m:r>
                    <m:r>
                      <a:rPr lang="fr-FR" i="1">
                        <a:latin typeface="Cambria Math" charset="0"/>
                        <a:cs typeface="Comic Sans MS"/>
                      </a:rPr>
                      <m:t>=</m:t>
                    </m:r>
                    <m:rad>
                      <m:radPr>
                        <m:degHide m:val="on"/>
                        <m:ctrlPr>
                          <a:rPr lang="fr-FR" i="1">
                            <a:latin typeface="Cambria Math" panose="02040503050406030204" pitchFamily="18" charset="0"/>
                            <a:cs typeface="Comic Sans MS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fr-FR" i="1">
                                <a:latin typeface="Cambria Math" panose="02040503050406030204" pitchFamily="18" charset="0"/>
                                <a:cs typeface="Comic Sans MS"/>
                              </a:rPr>
                            </m:ctrlPr>
                          </m:fPr>
                          <m:num>
                            <m:r>
                              <a:rPr lang="fr-FR" i="1">
                                <a:latin typeface="Cambria Math" charset="0"/>
                                <a:cs typeface="Comic Sans MS"/>
                              </a:rPr>
                              <m:t>𝟐</m:t>
                            </m:r>
                            <m:sSub>
                              <m:sSubPr>
                                <m:ctrlPr>
                                  <a:rPr lang="fr-FR" i="1">
                                    <a:latin typeface="Cambria Math" panose="02040503050406030204" pitchFamily="18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𝜺</m:t>
                                </m:r>
                              </m:e>
                              <m:sub>
                                <m:r>
                                  <a:rPr lang="fr-FR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𝟎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fr-FR" i="1">
                                    <a:latin typeface="Cambria Math" panose="02040503050406030204" pitchFamily="18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𝜺</m:t>
                                </m:r>
                              </m:e>
                              <m:sub>
                                <m:r>
                                  <a:rPr lang="fr-FR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𝒓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fr-FR" b="1" i="1" smtClean="0">
                                    <a:latin typeface="Cambria Math" panose="02040503050406030204" pitchFamily="18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  <a:cs typeface="Comic Sans MS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i="1">
                                        <a:latin typeface="Cambria Math" charset="0"/>
                                        <a:cs typeface="Comic Sans MS"/>
                                      </a:rPr>
                                      <m:t>𝑽</m:t>
                                    </m:r>
                                  </m:e>
                                  <m:sub>
                                    <m:r>
                                      <a:rPr lang="fr-FR" i="1">
                                        <a:latin typeface="Cambria Math" charset="0"/>
                                        <a:cs typeface="Comic Sans MS"/>
                                      </a:rPr>
                                      <m:t>𝒃𝒊</m:t>
                                    </m:r>
                                  </m:sub>
                                </m:sSub>
                                <m:r>
                                  <a:rPr lang="fr-FR" b="1" i="1" smtClean="0">
                                    <a:latin typeface="Cambria Math" charset="0"/>
                                    <a:cs typeface="Comic Sans MS"/>
                                  </a:rPr>
                                  <m:t>−</m:t>
                                </m:r>
                                <m:r>
                                  <a:rPr lang="fr-FR" b="1" i="1" smtClean="0">
                                    <a:latin typeface="Cambria Math" charset="0"/>
                                    <a:cs typeface="Comic Sans MS"/>
                                  </a:rPr>
                                  <m:t>𝑽</m:t>
                                </m:r>
                              </m:e>
                            </m:d>
                          </m:num>
                          <m:den>
                            <m:r>
                              <a:rPr lang="fr-FR" i="1">
                                <a:latin typeface="Cambria Math" charset="0"/>
                                <a:cs typeface="Comic Sans MS"/>
                              </a:rPr>
                              <m:t>𝒒</m:t>
                            </m:r>
                          </m:den>
                        </m:f>
                        <m:d>
                          <m:dPr>
                            <m:ctrlPr>
                              <a:rPr lang="fr-FR" i="1">
                                <a:latin typeface="Cambria Math" panose="02040503050406030204" pitchFamily="18" charset="0"/>
                                <a:cs typeface="Comic Sans MS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fr-FR" i="1">
                                    <a:latin typeface="Cambria Math" panose="02040503050406030204" pitchFamily="18" charset="0"/>
                                    <a:cs typeface="Comic Sans MS"/>
                                  </a:rPr>
                                </m:ctrlPr>
                              </m:fPr>
                              <m:num>
                                <m:r>
                                  <a:rPr lang="fr-FR" i="1">
                                    <a:latin typeface="Cambria Math" charset="0"/>
                                    <a:cs typeface="Comic Sans MS"/>
                                  </a:rPr>
                                  <m:t>𝟏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  <a:cs typeface="Comic Sans MS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i="1">
                                        <a:latin typeface="Cambria Math" charset="0"/>
                                        <a:cs typeface="Comic Sans MS"/>
                                      </a:rPr>
                                      <m:t>𝑵</m:t>
                                    </m:r>
                                  </m:e>
                                  <m:sub>
                                    <m:r>
                                      <a:rPr lang="fr-FR" i="1">
                                        <a:latin typeface="Cambria Math" charset="0"/>
                                        <a:cs typeface="Comic Sans MS"/>
                                      </a:rPr>
                                      <m:t>𝑨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fr-FR" i="1">
                                <a:latin typeface="Cambria Math" charset="0"/>
                                <a:cs typeface="Comic Sans MS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fr-FR" i="1">
                                    <a:latin typeface="Cambria Math" panose="02040503050406030204" pitchFamily="18" charset="0"/>
                                    <a:cs typeface="Comic Sans MS"/>
                                  </a:rPr>
                                </m:ctrlPr>
                              </m:fPr>
                              <m:num>
                                <m:r>
                                  <a:rPr lang="fr-FR" i="1">
                                    <a:latin typeface="Cambria Math" charset="0"/>
                                    <a:cs typeface="Comic Sans MS"/>
                                  </a:rPr>
                                  <m:t>𝟏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  <a:cs typeface="Comic Sans MS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i="1">
                                        <a:latin typeface="Cambria Math" charset="0"/>
                                        <a:cs typeface="Comic Sans MS"/>
                                      </a:rPr>
                                      <m:t>𝑵</m:t>
                                    </m:r>
                                  </m:e>
                                  <m:sub>
                                    <m:r>
                                      <a:rPr lang="fr-FR" i="1">
                                        <a:latin typeface="Cambria Math" charset="0"/>
                                        <a:cs typeface="Comic Sans MS"/>
                                      </a:rPr>
                                      <m:t>𝑫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</m:rad>
                  </m:oMath>
                </a14:m>
                <a:r>
                  <a:rPr lang="fr-FR" dirty="0"/>
                  <a:t>.</a:t>
                </a:r>
              </a:p>
              <a:p>
                <a:pPr eaLnBrk="1" hangingPunct="1">
                  <a:spcBef>
                    <a:spcPct val="50000"/>
                  </a:spcBef>
                  <a:buFontTx/>
                  <a:buChar char="•"/>
                </a:pPr>
                <a:r>
                  <a:rPr lang="fr-FR" dirty="0"/>
                  <a:t>Champ électrique diminue.</a:t>
                </a:r>
              </a:p>
              <a:p>
                <a:pPr eaLnBrk="1" hangingPunct="1">
                  <a:spcBef>
                    <a:spcPct val="50000"/>
                  </a:spcBef>
                  <a:buFontTx/>
                  <a:buChar char="•"/>
                </a:pPr>
                <a:r>
                  <a:rPr lang="fr-FR" dirty="0"/>
                  <a:t>Diffusion devient dominante.</a:t>
                </a:r>
              </a:p>
              <a:p>
                <a:pPr eaLnBrk="1" hangingPunct="1">
                  <a:spcBef>
                    <a:spcPct val="50000"/>
                  </a:spcBef>
                  <a:buFontTx/>
                  <a:buChar char="•"/>
                </a:pPr>
                <a:r>
                  <a:rPr lang="fr-FR" dirty="0"/>
                  <a:t>Courant du à la diffusion à travers la ZCE.</a:t>
                </a:r>
              </a:p>
              <a:p>
                <a:pPr eaLnBrk="1" hangingPunct="1">
                  <a:spcBef>
                    <a:spcPct val="50000"/>
                  </a:spcBef>
                  <a:buFontTx/>
                  <a:buChar char="•"/>
                </a:pPr>
                <a:r>
                  <a:rPr lang="fr-FR" dirty="0"/>
                  <a:t>Les électrons qui traversent la ZCE arrivent dans une région riche en trous </a:t>
                </a:r>
                <a:r>
                  <a:rPr lang="fr-FR" dirty="0">
                    <a:sym typeface="Symbol" charset="0"/>
                  </a:rPr>
                  <a:t></a:t>
                </a:r>
                <a:r>
                  <a:rPr lang="fr-FR" dirty="0"/>
                  <a:t> recombinaison. Le courant d</a:t>
                </a:r>
                <a:r>
                  <a:rPr lang="ja-JP" altLang="fr-FR" dirty="0"/>
                  <a:t>’</a:t>
                </a:r>
                <a:r>
                  <a:rPr lang="fr-FR" altLang="ja-JP" dirty="0"/>
                  <a:t>électrons se transforme en courant de trous.</a:t>
                </a:r>
              </a:p>
              <a:p>
                <a:pPr eaLnBrk="1" hangingPunct="1">
                  <a:spcBef>
                    <a:spcPct val="50000"/>
                  </a:spcBef>
                  <a:buFontTx/>
                  <a:buChar char="•"/>
                </a:pPr>
                <a:r>
                  <a:rPr lang="fr-FR" dirty="0"/>
                  <a:t>Les trous qui traversent la ZCE arrivent dans une région riche en électrons </a:t>
                </a:r>
                <a:r>
                  <a:rPr lang="fr-FR" dirty="0">
                    <a:sym typeface="Symbol" charset="0"/>
                  </a:rPr>
                  <a:t></a:t>
                </a:r>
                <a:r>
                  <a:rPr lang="fr-FR" dirty="0"/>
                  <a:t> recombinaison.</a:t>
                </a:r>
              </a:p>
              <a:p>
                <a:pPr eaLnBrk="1" hangingPunct="1">
                  <a:spcBef>
                    <a:spcPct val="50000"/>
                  </a:spcBef>
                  <a:buFontTx/>
                  <a:buChar char="•"/>
                </a:pPr>
                <a:r>
                  <a:rPr lang="fr-FR" dirty="0"/>
                  <a:t>Les zones où ont lieu ces recombinaisons de part et d</a:t>
                </a:r>
                <a:r>
                  <a:rPr lang="ja-JP" altLang="fr-FR" dirty="0"/>
                  <a:t>’</a:t>
                </a:r>
                <a:r>
                  <a:rPr lang="fr-FR" altLang="ja-JP" dirty="0"/>
                  <a:t>autre de la ZCE s</a:t>
                </a:r>
                <a:r>
                  <a:rPr lang="ja-JP" altLang="fr-FR" dirty="0"/>
                  <a:t>’</a:t>
                </a:r>
                <a:r>
                  <a:rPr lang="fr-FR" altLang="ja-JP" dirty="0"/>
                  <a:t>appellent zones quasi-neutres (ZQN). Le champ électrique y reste faible en comparaison des champs localisés dans la ZCE car il y a beaucoup des porteurs.</a:t>
                </a:r>
              </a:p>
              <a:p>
                <a:pPr eaLnBrk="1" hangingPunct="1">
                  <a:spcBef>
                    <a:spcPct val="50000"/>
                  </a:spcBef>
                  <a:buFontTx/>
                  <a:buChar char="•"/>
                </a:pPr>
                <a:r>
                  <a:rPr lang="fr-FR" dirty="0"/>
                  <a:t>Recombinaisons en ZCE. Dans un premier temps, nous négligeons car la ZCE est de faible taille devant les zones de recombinaison.</a:t>
                </a:r>
              </a:p>
              <a:p>
                <a:pPr eaLnBrk="1" hangingPunct="1">
                  <a:spcBef>
                    <a:spcPct val="50000"/>
                  </a:spcBef>
                  <a:buFontTx/>
                  <a:buChar char="•"/>
                </a:pPr>
                <a:r>
                  <a:rPr lang="fr-FR" dirty="0"/>
                  <a:t>Dans les ZQN et la ZCE, l</a:t>
                </a:r>
                <a:r>
                  <a:rPr lang="ja-JP" altLang="fr-FR" dirty="0"/>
                  <a:t>’</a:t>
                </a:r>
                <a:r>
                  <a:rPr lang="fr-FR" altLang="ja-JP" dirty="0"/>
                  <a:t>équilibre thermodynamique est rompu. np≠n</a:t>
                </a:r>
                <a:r>
                  <a:rPr lang="fr-FR" altLang="ja-JP" baseline="-25000" dirty="0"/>
                  <a:t>i</a:t>
                </a:r>
                <a:r>
                  <a:rPr lang="fr-FR" altLang="ja-JP" baseline="30000" dirty="0"/>
                  <a:t>2</a:t>
                </a:r>
                <a:r>
                  <a:rPr lang="fr-FR" altLang="ja-JP" dirty="0"/>
                  <a:t>. Le niveau de Fermi n</a:t>
                </a:r>
                <a:r>
                  <a:rPr lang="ja-JP" altLang="fr-FR" dirty="0"/>
                  <a:t>’</a:t>
                </a:r>
                <a:r>
                  <a:rPr lang="fr-FR" altLang="ja-JP" dirty="0"/>
                  <a:t>est plus défini. On peut définir 2 quasi niveaux de Fermi : </a:t>
                </a:r>
                <a:r>
                  <a:rPr lang="fr-FR" altLang="ja-JP" dirty="0" err="1"/>
                  <a:t>E</a:t>
                </a:r>
                <a:r>
                  <a:rPr lang="fr-FR" altLang="ja-JP" baseline="-25000" dirty="0" err="1"/>
                  <a:t>Fn</a:t>
                </a:r>
                <a:r>
                  <a:rPr lang="fr-FR" altLang="ja-JP" dirty="0"/>
                  <a:t> et </a:t>
                </a:r>
                <a:r>
                  <a:rPr lang="fr-FR" altLang="ja-JP" dirty="0" err="1"/>
                  <a:t>E</a:t>
                </a:r>
                <a:r>
                  <a:rPr lang="fr-FR" altLang="ja-JP" baseline="-25000" dirty="0" err="1"/>
                  <a:t>Fp</a:t>
                </a:r>
                <a:r>
                  <a:rPr lang="fr-FR" altLang="ja-JP" dirty="0"/>
                  <a:t> pour les électrons et les trous:</a:t>
                </a:r>
              </a:p>
              <a:p>
                <a:pPr marL="0" indent="0" eaLnBrk="1" hangingPunct="1">
                  <a:spcBef>
                    <a:spcPct val="50000"/>
                  </a:spcBef>
                  <a:tabLst>
                    <a:tab pos="703263" algn="l"/>
                  </a:tabLst>
                </a:pPr>
                <a:r>
                  <a:rPr lang="fr-FR" dirty="0"/>
                  <a:t>	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charset="0"/>
                      </a:rPr>
                      <m:t>𝒏</m:t>
                    </m:r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i="1">
                            <a:latin typeface="Cambria Math" charset="0"/>
                          </a:rPr>
                          <m:t>𝒙</m:t>
                        </m:r>
                      </m:e>
                    </m:d>
                    <m:r>
                      <a:rPr lang="fr-FR" i="1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charset="0"/>
                          </a:rPr>
                          <m:t>𝑵</m:t>
                        </m:r>
                      </m:e>
                      <m:sub>
                        <m:r>
                          <a:rPr lang="fr-FR" i="1">
                            <a:latin typeface="Cambria Math" charset="0"/>
                          </a:rPr>
                          <m:t>𝑪</m:t>
                        </m:r>
                      </m:sub>
                    </m:sSub>
                    <m:r>
                      <a:rPr lang="fr-FR" i="1">
                        <a:latin typeface="Cambria Math" charset="0"/>
                      </a:rPr>
                      <m:t>𝒆𝒙𝒑</m:t>
                    </m:r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latin typeface="Cambria Math" charset="0"/>
                                  </a:rPr>
                                  <m:t>𝑬</m:t>
                                </m:r>
                              </m:e>
                              <m:sub>
                                <m:r>
                                  <a:rPr lang="fr-FR" i="1">
                                    <a:latin typeface="Cambria Math" charset="0"/>
                                  </a:rPr>
                                  <m:t>𝑭</m:t>
                                </m:r>
                                <m:r>
                                  <a:rPr lang="fr-FR" b="1" i="1" smtClean="0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sub>
                            </m:sSub>
                            <m:r>
                              <a:rPr lang="fr-FR" i="1">
                                <a:latin typeface="Cambria Math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latin typeface="Cambria Math" charset="0"/>
                                  </a:rPr>
                                  <m:t>𝑬</m:t>
                                </m:r>
                              </m:e>
                              <m:sub>
                                <m:r>
                                  <a:rPr lang="fr-FR" i="1">
                                    <a:latin typeface="Cambria Math" charset="0"/>
                                  </a:rPr>
                                  <m:t>𝑪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i="1">
                                    <a:latin typeface="Cambria Math" charset="0"/>
                                  </a:rPr>
                                  <m:t>𝒙</m:t>
                                </m:r>
                              </m:e>
                            </m:d>
                          </m:num>
                          <m:den>
                            <m:sSub>
                              <m:sSub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latin typeface="Cambria Math" charset="0"/>
                                  </a:rPr>
                                  <m:t>𝒌</m:t>
                                </m:r>
                              </m:e>
                              <m:sub>
                                <m:r>
                                  <a:rPr lang="fr-FR" i="1">
                                    <a:latin typeface="Cambria Math" charset="0"/>
                                  </a:rPr>
                                  <m:t>𝑩</m:t>
                                </m:r>
                              </m:sub>
                            </m:sSub>
                            <m:r>
                              <a:rPr lang="fr-FR" i="1">
                                <a:latin typeface="Cambria Math" charset="0"/>
                              </a:rPr>
                              <m:t>𝑻</m:t>
                            </m:r>
                          </m:den>
                        </m:f>
                      </m:e>
                    </m:d>
                  </m:oMath>
                </a14:m>
                <a:r>
                  <a:rPr lang="fr-FR" dirty="0"/>
                  <a:t> et </a:t>
                </a:r>
                <a14:m>
                  <m:oMath xmlns:m="http://schemas.openxmlformats.org/officeDocument/2006/math">
                    <m:r>
                      <a:rPr lang="fr-FR" b="1" i="1" smtClean="0">
                        <a:latin typeface="Cambria Math" panose="02040503050406030204" pitchFamily="18" charset="0"/>
                      </a:rPr>
                      <m:t>𝒑</m:t>
                    </m:r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i="1">
                            <a:latin typeface="Cambria Math" charset="0"/>
                          </a:rPr>
                          <m:t>𝒙</m:t>
                        </m:r>
                      </m:e>
                    </m:d>
                    <m:r>
                      <a:rPr lang="fr-FR" i="1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charset="0"/>
                          </a:rPr>
                          <m:t>𝑵</m:t>
                        </m:r>
                      </m:e>
                      <m:sub>
                        <m:r>
                          <a:rPr lang="fr-FR" b="1" i="1" smtClean="0">
                            <a:latin typeface="Cambria Math" panose="02040503050406030204" pitchFamily="18" charset="0"/>
                          </a:rPr>
                          <m:t>𝑽</m:t>
                        </m:r>
                      </m:sub>
                    </m:sSub>
                    <m:r>
                      <a:rPr lang="fr-FR" i="1">
                        <a:latin typeface="Cambria Math" charset="0"/>
                      </a:rPr>
                      <m:t>𝒆𝒙𝒑</m:t>
                    </m:r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latin typeface="Cambria Math" charset="0"/>
                                  </a:rPr>
                                  <m:t>𝑬</m:t>
                                </m:r>
                              </m:e>
                              <m:sub>
                                <m:r>
                                  <a:rPr lang="fr-FR" b="1" i="1" smtClean="0">
                                    <a:latin typeface="Cambria Math" panose="02040503050406030204" pitchFamily="18" charset="0"/>
                                  </a:rPr>
                                  <m:t>𝑽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i="1">
                                    <a:latin typeface="Cambria Math" charset="0"/>
                                  </a:rPr>
                                  <m:t>𝒙</m:t>
                                </m:r>
                              </m:e>
                            </m:d>
                            <m:r>
                              <a:rPr lang="fr-FR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latin typeface="Cambria Math" charset="0"/>
                                  </a:rPr>
                                  <m:t>𝑬</m:t>
                                </m:r>
                              </m:e>
                              <m:sub>
                                <m:r>
                                  <a:rPr lang="fr-FR" i="1">
                                    <a:latin typeface="Cambria Math" charset="0"/>
                                  </a:rPr>
                                  <m:t>𝑭</m:t>
                                </m:r>
                                <m:r>
                                  <a:rPr lang="fr-FR" b="1" i="1" smtClean="0"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latin typeface="Cambria Math" charset="0"/>
                                  </a:rPr>
                                  <m:t>𝒌</m:t>
                                </m:r>
                              </m:e>
                              <m:sub>
                                <m:r>
                                  <a:rPr lang="fr-FR" i="1">
                                    <a:latin typeface="Cambria Math" charset="0"/>
                                  </a:rPr>
                                  <m:t>𝑩</m:t>
                                </m:r>
                              </m:sub>
                            </m:sSub>
                            <m:r>
                              <a:rPr lang="fr-FR" i="1">
                                <a:latin typeface="Cambria Math" charset="0"/>
                              </a:rPr>
                              <m:t>𝑻</m:t>
                            </m:r>
                          </m:den>
                        </m:f>
                      </m:e>
                    </m:d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33794" name="Text 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4813" y="395288"/>
                <a:ext cx="5832475" cy="8379345"/>
              </a:xfrm>
              <a:prstGeom prst="rect">
                <a:avLst/>
              </a:prstGeom>
              <a:blipFill>
                <a:blip r:embed="rId3"/>
                <a:stretch>
                  <a:fillRect l="-652" r="-1304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807" name="Rectangle 83"/>
          <p:cNvSpPr>
            <a:spLocks noChangeArrowheads="1"/>
          </p:cNvSpPr>
          <p:nvPr/>
        </p:nvSpPr>
        <p:spPr bwMode="auto">
          <a:xfrm>
            <a:off x="404813" y="2725965"/>
            <a:ext cx="2448124" cy="549891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endParaRPr lang="en-US"/>
          </a:p>
        </p:txBody>
      </p:sp>
      <p:pic>
        <p:nvPicPr>
          <p:cNvPr id="2" name="Image 1" descr="PN_plo_di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848" y="899592"/>
            <a:ext cx="4447186" cy="221169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D04671B1-74AF-324E-8D22-682BD3F376EB}" type="slidenum">
              <a:rPr lang="fr-FR" b="0">
                <a:latin typeface="Arial" charset="0"/>
              </a:rPr>
              <a:pPr eaLnBrk="1" hangingPunct="1"/>
              <a:t>12</a:t>
            </a:fld>
            <a:endParaRPr lang="fr-FR" b="0">
              <a:latin typeface="Arial" charset="0"/>
            </a:endParaRPr>
          </a:p>
        </p:txBody>
      </p:sp>
      <p:grpSp>
        <p:nvGrpSpPr>
          <p:cNvPr id="35843" name="Group 164"/>
          <p:cNvGrpSpPr>
            <a:grpSpLocks/>
          </p:cNvGrpSpPr>
          <p:nvPr/>
        </p:nvGrpSpPr>
        <p:grpSpPr bwMode="auto">
          <a:xfrm>
            <a:off x="908397" y="179388"/>
            <a:ext cx="4968875" cy="741363"/>
            <a:chOff x="889" y="166"/>
            <a:chExt cx="3130" cy="467"/>
          </a:xfrm>
        </p:grpSpPr>
        <p:sp>
          <p:nvSpPr>
            <p:cNvPr id="35897" name="Text Box 67"/>
            <p:cNvSpPr txBox="1">
              <a:spLocks noChangeArrowheads="1"/>
            </p:cNvSpPr>
            <p:nvPr/>
          </p:nvSpPr>
          <p:spPr bwMode="auto">
            <a:xfrm>
              <a:off x="3158" y="166"/>
              <a:ext cx="861" cy="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fr-FR" dirty="0"/>
                <a:t>Convention de signe. V&gt;0 si + sur zone P.</a:t>
              </a:r>
            </a:p>
          </p:txBody>
        </p:sp>
        <p:sp>
          <p:nvSpPr>
            <p:cNvPr id="35898" name="Rectangle 85"/>
            <p:cNvSpPr>
              <a:spLocks noChangeArrowheads="1"/>
            </p:cNvSpPr>
            <p:nvPr/>
          </p:nvSpPr>
          <p:spPr bwMode="auto">
            <a:xfrm>
              <a:off x="1298" y="204"/>
              <a:ext cx="771" cy="181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10800" rIns="90000" bIns="46800" anchor="ctr"/>
            <a:lstStyle/>
            <a:p>
              <a:pPr algn="ctr"/>
              <a:r>
                <a:rPr lang="en-US"/>
                <a:t>p</a:t>
              </a:r>
            </a:p>
          </p:txBody>
        </p:sp>
        <p:sp>
          <p:nvSpPr>
            <p:cNvPr id="35899" name="Rectangle 87"/>
            <p:cNvSpPr>
              <a:spLocks noChangeArrowheads="1"/>
            </p:cNvSpPr>
            <p:nvPr/>
          </p:nvSpPr>
          <p:spPr bwMode="auto">
            <a:xfrm>
              <a:off x="2069" y="204"/>
              <a:ext cx="771" cy="181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10800" rIns="90000" bIns="46800" anchor="ctr"/>
            <a:lstStyle/>
            <a:p>
              <a:pPr algn="ctr"/>
              <a:r>
                <a:rPr lang="en-US"/>
                <a:t>n</a:t>
              </a:r>
            </a:p>
          </p:txBody>
        </p:sp>
        <p:sp>
          <p:nvSpPr>
            <p:cNvPr id="35900" name="Line 88"/>
            <p:cNvSpPr>
              <a:spLocks noChangeShapeType="1"/>
            </p:cNvSpPr>
            <p:nvPr/>
          </p:nvSpPr>
          <p:spPr bwMode="auto">
            <a:xfrm flipH="1">
              <a:off x="1117" y="295"/>
              <a:ext cx="18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en-GB"/>
            </a:p>
          </p:txBody>
        </p:sp>
        <p:sp>
          <p:nvSpPr>
            <p:cNvPr id="35901" name="Line 89"/>
            <p:cNvSpPr>
              <a:spLocks noChangeShapeType="1"/>
            </p:cNvSpPr>
            <p:nvPr/>
          </p:nvSpPr>
          <p:spPr bwMode="auto">
            <a:xfrm>
              <a:off x="1117" y="295"/>
              <a:ext cx="0" cy="9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en-GB"/>
            </a:p>
          </p:txBody>
        </p:sp>
        <p:sp>
          <p:nvSpPr>
            <p:cNvPr id="35902" name="Oval 90"/>
            <p:cNvSpPr>
              <a:spLocks noChangeArrowheads="1"/>
            </p:cNvSpPr>
            <p:nvPr/>
          </p:nvSpPr>
          <p:spPr bwMode="auto">
            <a:xfrm>
              <a:off x="1071" y="385"/>
              <a:ext cx="91" cy="91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35903" name="Line 91"/>
            <p:cNvSpPr>
              <a:spLocks noChangeShapeType="1"/>
            </p:cNvSpPr>
            <p:nvPr/>
          </p:nvSpPr>
          <p:spPr bwMode="auto">
            <a:xfrm>
              <a:off x="1117" y="477"/>
              <a:ext cx="0" cy="9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en-GB"/>
            </a:p>
          </p:txBody>
        </p:sp>
        <p:sp>
          <p:nvSpPr>
            <p:cNvPr id="35904" name="Text Box 95"/>
            <p:cNvSpPr txBox="1">
              <a:spLocks noChangeArrowheads="1"/>
            </p:cNvSpPr>
            <p:nvPr/>
          </p:nvSpPr>
          <p:spPr bwMode="auto">
            <a:xfrm>
              <a:off x="889" y="340"/>
              <a:ext cx="31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/>
                <a:t>V</a:t>
              </a:r>
              <a:r>
                <a:rPr lang="en-US" baseline="-25000"/>
                <a:t>a</a:t>
              </a:r>
            </a:p>
          </p:txBody>
        </p:sp>
        <p:sp>
          <p:nvSpPr>
            <p:cNvPr id="35905" name="Line 96"/>
            <p:cNvSpPr>
              <a:spLocks noChangeShapeType="1"/>
            </p:cNvSpPr>
            <p:nvPr/>
          </p:nvSpPr>
          <p:spPr bwMode="auto">
            <a:xfrm flipH="1">
              <a:off x="2840" y="295"/>
              <a:ext cx="18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en-GB"/>
            </a:p>
          </p:txBody>
        </p:sp>
        <p:sp>
          <p:nvSpPr>
            <p:cNvPr id="35906" name="Line 97"/>
            <p:cNvSpPr>
              <a:spLocks noChangeShapeType="1"/>
            </p:cNvSpPr>
            <p:nvPr/>
          </p:nvSpPr>
          <p:spPr bwMode="auto">
            <a:xfrm>
              <a:off x="3022" y="295"/>
              <a:ext cx="0" cy="2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en-GB"/>
            </a:p>
          </p:txBody>
        </p:sp>
        <p:grpSp>
          <p:nvGrpSpPr>
            <p:cNvPr id="35907" name="Group 103"/>
            <p:cNvGrpSpPr>
              <a:grpSpLocks/>
            </p:cNvGrpSpPr>
            <p:nvPr/>
          </p:nvGrpSpPr>
          <p:grpSpPr bwMode="auto">
            <a:xfrm>
              <a:off x="1026" y="567"/>
              <a:ext cx="181" cy="66"/>
              <a:chOff x="1026" y="567"/>
              <a:chExt cx="181" cy="66"/>
            </a:xfrm>
          </p:grpSpPr>
          <p:sp>
            <p:nvSpPr>
              <p:cNvPr id="35913" name="Line 92"/>
              <p:cNvSpPr>
                <a:spLocks noChangeShapeType="1"/>
              </p:cNvSpPr>
              <p:nvPr/>
            </p:nvSpPr>
            <p:spPr bwMode="auto">
              <a:xfrm>
                <a:off x="1026" y="567"/>
                <a:ext cx="18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35914" name="Line 93"/>
              <p:cNvSpPr>
                <a:spLocks noChangeShapeType="1"/>
              </p:cNvSpPr>
              <p:nvPr/>
            </p:nvSpPr>
            <p:spPr bwMode="auto">
              <a:xfrm>
                <a:off x="1047" y="600"/>
                <a:ext cx="13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35915" name="Line 102"/>
              <p:cNvSpPr>
                <a:spLocks noChangeShapeType="1"/>
              </p:cNvSpPr>
              <p:nvPr/>
            </p:nvSpPr>
            <p:spPr bwMode="auto">
              <a:xfrm>
                <a:off x="1071" y="633"/>
                <a:ext cx="9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en-GB"/>
              </a:p>
            </p:txBody>
          </p:sp>
        </p:grpSp>
        <p:grpSp>
          <p:nvGrpSpPr>
            <p:cNvPr id="35908" name="Group 104"/>
            <p:cNvGrpSpPr>
              <a:grpSpLocks/>
            </p:cNvGrpSpPr>
            <p:nvPr/>
          </p:nvGrpSpPr>
          <p:grpSpPr bwMode="auto">
            <a:xfrm>
              <a:off x="2932" y="567"/>
              <a:ext cx="181" cy="66"/>
              <a:chOff x="1026" y="567"/>
              <a:chExt cx="181" cy="66"/>
            </a:xfrm>
          </p:grpSpPr>
          <p:sp>
            <p:nvSpPr>
              <p:cNvPr id="35910" name="Line 105"/>
              <p:cNvSpPr>
                <a:spLocks noChangeShapeType="1"/>
              </p:cNvSpPr>
              <p:nvPr/>
            </p:nvSpPr>
            <p:spPr bwMode="auto">
              <a:xfrm>
                <a:off x="1026" y="567"/>
                <a:ext cx="18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35911" name="Line 106"/>
              <p:cNvSpPr>
                <a:spLocks noChangeShapeType="1"/>
              </p:cNvSpPr>
              <p:nvPr/>
            </p:nvSpPr>
            <p:spPr bwMode="auto">
              <a:xfrm>
                <a:off x="1047" y="600"/>
                <a:ext cx="13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35912" name="Line 107"/>
              <p:cNvSpPr>
                <a:spLocks noChangeShapeType="1"/>
              </p:cNvSpPr>
              <p:nvPr/>
            </p:nvSpPr>
            <p:spPr bwMode="auto">
              <a:xfrm>
                <a:off x="1071" y="633"/>
                <a:ext cx="9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en-GB"/>
              </a:p>
            </p:txBody>
          </p:sp>
        </p:grpSp>
        <p:sp>
          <p:nvSpPr>
            <p:cNvPr id="35909" name="Text Box 108"/>
            <p:cNvSpPr txBox="1">
              <a:spLocks noChangeArrowheads="1"/>
            </p:cNvSpPr>
            <p:nvPr/>
          </p:nvSpPr>
          <p:spPr bwMode="auto">
            <a:xfrm>
              <a:off x="1616" y="431"/>
              <a:ext cx="36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/>
                <a:t>(a)</a:t>
              </a:r>
            </a:p>
          </p:txBody>
        </p:sp>
      </p:grpSp>
      <p:sp>
        <p:nvSpPr>
          <p:cNvPr id="35844" name="Text Box 109"/>
          <p:cNvSpPr txBox="1">
            <a:spLocks noChangeArrowheads="1"/>
          </p:cNvSpPr>
          <p:nvPr/>
        </p:nvSpPr>
        <p:spPr bwMode="auto">
          <a:xfrm>
            <a:off x="549275" y="4270499"/>
            <a:ext cx="59753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dirty="0"/>
              <a:t>Jonction PN polarisée en direct : (a) Convention de signe, (b) Potentiel interne, (c) Structure de bandes.</a:t>
            </a:r>
          </a:p>
        </p:txBody>
      </p:sp>
      <p:grpSp>
        <p:nvGrpSpPr>
          <p:cNvPr id="35845" name="Group 174"/>
          <p:cNvGrpSpPr>
            <a:grpSpLocks/>
          </p:cNvGrpSpPr>
          <p:nvPr/>
        </p:nvGrpSpPr>
        <p:grpSpPr bwMode="auto">
          <a:xfrm>
            <a:off x="261513" y="4770884"/>
            <a:ext cx="6119815" cy="4265612"/>
            <a:chOff x="708" y="3005"/>
            <a:chExt cx="3855" cy="2687"/>
          </a:xfrm>
        </p:grpSpPr>
        <p:sp>
          <p:nvSpPr>
            <p:cNvPr id="35846" name="Text Box 111"/>
            <p:cNvSpPr txBox="1">
              <a:spLocks noChangeArrowheads="1"/>
            </p:cNvSpPr>
            <p:nvPr/>
          </p:nvSpPr>
          <p:spPr bwMode="auto">
            <a:xfrm>
              <a:off x="979" y="3589"/>
              <a:ext cx="1316" cy="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fr-FR" dirty="0"/>
                <a:t>Profil de porteurs minoritaires dans le cas où les couches sont épaisses: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fr-FR" dirty="0" err="1"/>
                <a:t>d</a:t>
              </a:r>
              <a:r>
                <a:rPr lang="fr-FR" baseline="-25000" dirty="0" err="1"/>
                <a:t>n</a:t>
              </a:r>
              <a:r>
                <a:rPr lang="fr-FR" dirty="0"/>
                <a:t> &gt;&gt; </a:t>
              </a:r>
              <a:r>
                <a:rPr lang="fr-FR" dirty="0" err="1"/>
                <a:t>L</a:t>
              </a:r>
              <a:r>
                <a:rPr lang="fr-FR" baseline="-25000" dirty="0" err="1"/>
                <a:t>p</a:t>
              </a:r>
              <a:r>
                <a:rPr lang="fr-FR" dirty="0"/>
                <a:t>, </a:t>
              </a:r>
              <a:r>
                <a:rPr lang="fr-FR" dirty="0" err="1"/>
                <a:t>d</a:t>
              </a:r>
              <a:r>
                <a:rPr lang="fr-FR" baseline="-25000" dirty="0" err="1"/>
                <a:t>p</a:t>
              </a:r>
              <a:r>
                <a:rPr lang="fr-FR" dirty="0"/>
                <a:t> &gt;&gt; L</a:t>
              </a:r>
              <a:r>
                <a:rPr lang="fr-FR" baseline="-25000" dirty="0"/>
                <a:t>n</a:t>
              </a:r>
            </a:p>
          </p:txBody>
        </p:sp>
        <p:grpSp>
          <p:nvGrpSpPr>
            <p:cNvPr id="35847" name="Group 173"/>
            <p:cNvGrpSpPr>
              <a:grpSpLocks/>
            </p:cNvGrpSpPr>
            <p:nvPr/>
          </p:nvGrpSpPr>
          <p:grpSpPr bwMode="auto">
            <a:xfrm>
              <a:off x="708" y="3005"/>
              <a:ext cx="3855" cy="2687"/>
              <a:chOff x="708" y="3005"/>
              <a:chExt cx="3855" cy="2687"/>
            </a:xfrm>
          </p:grpSpPr>
          <p:sp>
            <p:nvSpPr>
              <p:cNvPr id="35848" name="Text Box 143"/>
              <p:cNvSpPr txBox="1">
                <a:spLocks noChangeArrowheads="1"/>
              </p:cNvSpPr>
              <p:nvPr/>
            </p:nvSpPr>
            <p:spPr bwMode="auto">
              <a:xfrm>
                <a:off x="2205" y="3005"/>
                <a:ext cx="1770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 eaLnBrk="0" hangingPunct="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 eaLnBrk="0" hangingPunct="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 eaLnBrk="0" hangingPunct="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fr-FR"/>
                  <a:t>Concentration (log, cm</a:t>
                </a:r>
                <a:r>
                  <a:rPr lang="fr-FR" baseline="30000"/>
                  <a:t>-3</a:t>
                </a:r>
                <a:r>
                  <a:rPr lang="fr-FR"/>
                  <a:t>)</a:t>
                </a:r>
              </a:p>
            </p:txBody>
          </p:sp>
          <p:sp>
            <p:nvSpPr>
              <p:cNvPr id="35849" name="Line 113"/>
              <p:cNvSpPr>
                <a:spLocks noChangeShapeType="1"/>
              </p:cNvSpPr>
              <p:nvPr/>
            </p:nvSpPr>
            <p:spPr bwMode="auto">
              <a:xfrm>
                <a:off x="844" y="5499"/>
                <a:ext cx="371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850" name="Line 114"/>
              <p:cNvSpPr>
                <a:spLocks noChangeShapeType="1"/>
              </p:cNvSpPr>
              <p:nvPr/>
            </p:nvSpPr>
            <p:spPr bwMode="auto">
              <a:xfrm flipH="1">
                <a:off x="1344" y="3459"/>
                <a:ext cx="108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851" name="Line 115"/>
              <p:cNvSpPr>
                <a:spLocks noChangeShapeType="1"/>
              </p:cNvSpPr>
              <p:nvPr/>
            </p:nvSpPr>
            <p:spPr bwMode="auto">
              <a:xfrm flipH="1">
                <a:off x="2887" y="3822"/>
                <a:ext cx="108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852" name="Text Box 116"/>
              <p:cNvSpPr txBox="1">
                <a:spLocks noChangeArrowheads="1"/>
              </p:cNvSpPr>
              <p:nvPr/>
            </p:nvSpPr>
            <p:spPr bwMode="auto">
              <a:xfrm>
                <a:off x="3747" y="3595"/>
                <a:ext cx="273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 eaLnBrk="0" hangingPunct="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 eaLnBrk="0" hangingPunct="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 eaLnBrk="0" hangingPunct="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fr-FR"/>
                  <a:t>n</a:t>
                </a:r>
                <a:r>
                  <a:rPr lang="fr-FR" baseline="-25000"/>
                  <a:t>n0</a:t>
                </a:r>
              </a:p>
            </p:txBody>
          </p:sp>
          <p:sp>
            <p:nvSpPr>
              <p:cNvPr id="35853" name="Text Box 117"/>
              <p:cNvSpPr txBox="1">
                <a:spLocks noChangeArrowheads="1"/>
              </p:cNvSpPr>
              <p:nvPr/>
            </p:nvSpPr>
            <p:spPr bwMode="auto">
              <a:xfrm>
                <a:off x="2795" y="5500"/>
                <a:ext cx="318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 eaLnBrk="0" hangingPunct="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 eaLnBrk="0" hangingPunct="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 eaLnBrk="0" hangingPunct="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fr-FR"/>
                  <a:t>x</a:t>
                </a:r>
                <a:r>
                  <a:rPr lang="fr-FR" baseline="-25000"/>
                  <a:t>n</a:t>
                </a:r>
                <a:endParaRPr lang="fr-FR"/>
              </a:p>
            </p:txBody>
          </p:sp>
          <p:grpSp>
            <p:nvGrpSpPr>
              <p:cNvPr id="35854" name="Group 118"/>
              <p:cNvGrpSpPr>
                <a:grpSpLocks/>
              </p:cNvGrpSpPr>
              <p:nvPr/>
            </p:nvGrpSpPr>
            <p:grpSpPr bwMode="auto">
              <a:xfrm>
                <a:off x="2296" y="3232"/>
                <a:ext cx="590" cy="2460"/>
                <a:chOff x="1933" y="1020"/>
                <a:chExt cx="590" cy="2460"/>
              </a:xfrm>
            </p:grpSpPr>
            <p:sp>
              <p:nvSpPr>
                <p:cNvPr id="35874" name="Line 119"/>
                <p:cNvSpPr>
                  <a:spLocks noChangeShapeType="1"/>
                </p:cNvSpPr>
                <p:nvPr/>
              </p:nvSpPr>
              <p:spPr bwMode="auto">
                <a:xfrm rot="-5400000">
                  <a:off x="1071" y="2154"/>
                  <a:ext cx="226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5875" name="Text Box 120"/>
                <p:cNvSpPr txBox="1">
                  <a:spLocks noChangeArrowheads="1"/>
                </p:cNvSpPr>
                <p:nvPr/>
              </p:nvSpPr>
              <p:spPr bwMode="auto">
                <a:xfrm>
                  <a:off x="1933" y="3288"/>
                  <a:ext cx="408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1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1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1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1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1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fr-FR"/>
                    <a:t>-x</a:t>
                  </a:r>
                  <a:r>
                    <a:rPr lang="fr-FR" baseline="-25000"/>
                    <a:t>p</a:t>
                  </a:r>
                  <a:endParaRPr lang="fr-FR"/>
                </a:p>
              </p:txBody>
            </p:sp>
            <p:sp>
              <p:nvSpPr>
                <p:cNvPr id="35876" name="Line 121"/>
                <p:cNvSpPr>
                  <a:spLocks noChangeShapeType="1"/>
                </p:cNvSpPr>
                <p:nvPr/>
              </p:nvSpPr>
              <p:spPr bwMode="auto">
                <a:xfrm rot="-5400000">
                  <a:off x="1412" y="2177"/>
                  <a:ext cx="222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5877" name="Line 122"/>
                <p:cNvSpPr>
                  <a:spLocks noChangeShapeType="1"/>
                </p:cNvSpPr>
                <p:nvPr/>
              </p:nvSpPr>
              <p:spPr bwMode="auto">
                <a:xfrm rot="-5400000">
                  <a:off x="958" y="2177"/>
                  <a:ext cx="222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5878" name="Line 123"/>
                <p:cNvSpPr>
                  <a:spLocks noChangeShapeType="1"/>
                </p:cNvSpPr>
                <p:nvPr/>
              </p:nvSpPr>
              <p:spPr bwMode="auto">
                <a:xfrm>
                  <a:off x="2160" y="3061"/>
                  <a:ext cx="91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5879" name="Line 124"/>
                <p:cNvSpPr>
                  <a:spLocks noChangeShapeType="1"/>
                </p:cNvSpPr>
                <p:nvPr/>
              </p:nvSpPr>
              <p:spPr bwMode="auto">
                <a:xfrm>
                  <a:off x="2160" y="2835"/>
                  <a:ext cx="91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5880" name="Line 125"/>
                <p:cNvSpPr>
                  <a:spLocks noChangeShapeType="1"/>
                </p:cNvSpPr>
                <p:nvPr/>
              </p:nvSpPr>
              <p:spPr bwMode="auto">
                <a:xfrm>
                  <a:off x="2160" y="2608"/>
                  <a:ext cx="91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5881" name="Line 126"/>
                <p:cNvSpPr>
                  <a:spLocks noChangeShapeType="1"/>
                </p:cNvSpPr>
                <p:nvPr/>
              </p:nvSpPr>
              <p:spPr bwMode="auto">
                <a:xfrm>
                  <a:off x="2160" y="2381"/>
                  <a:ext cx="91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5882" name="Line 127"/>
                <p:cNvSpPr>
                  <a:spLocks noChangeShapeType="1"/>
                </p:cNvSpPr>
                <p:nvPr/>
              </p:nvSpPr>
              <p:spPr bwMode="auto">
                <a:xfrm>
                  <a:off x="2160" y="2154"/>
                  <a:ext cx="91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5883" name="Line 128"/>
                <p:cNvSpPr>
                  <a:spLocks noChangeShapeType="1"/>
                </p:cNvSpPr>
                <p:nvPr/>
              </p:nvSpPr>
              <p:spPr bwMode="auto">
                <a:xfrm>
                  <a:off x="2160" y="1927"/>
                  <a:ext cx="91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5884" name="Line 129"/>
                <p:cNvSpPr>
                  <a:spLocks noChangeShapeType="1"/>
                </p:cNvSpPr>
                <p:nvPr/>
              </p:nvSpPr>
              <p:spPr bwMode="auto">
                <a:xfrm>
                  <a:off x="2160" y="1701"/>
                  <a:ext cx="91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5885" name="Text Box 130"/>
                <p:cNvSpPr txBox="1">
                  <a:spLocks noChangeArrowheads="1"/>
                </p:cNvSpPr>
                <p:nvPr/>
              </p:nvSpPr>
              <p:spPr bwMode="auto">
                <a:xfrm>
                  <a:off x="2206" y="1610"/>
                  <a:ext cx="272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1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1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1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1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1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fr-FR"/>
                    <a:t>14</a:t>
                  </a:r>
                </a:p>
              </p:txBody>
            </p:sp>
            <p:sp>
              <p:nvSpPr>
                <p:cNvPr id="35886" name="Text Box 131"/>
                <p:cNvSpPr txBox="1">
                  <a:spLocks noChangeArrowheads="1"/>
                </p:cNvSpPr>
                <p:nvPr/>
              </p:nvSpPr>
              <p:spPr bwMode="auto">
                <a:xfrm>
                  <a:off x="2205" y="1826"/>
                  <a:ext cx="272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1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1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1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1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1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fr-FR"/>
                    <a:t>12</a:t>
                  </a:r>
                </a:p>
              </p:txBody>
            </p:sp>
            <p:sp>
              <p:nvSpPr>
                <p:cNvPr id="35887" name="Text Box 132"/>
                <p:cNvSpPr txBox="1">
                  <a:spLocks noChangeArrowheads="1"/>
                </p:cNvSpPr>
                <p:nvPr/>
              </p:nvSpPr>
              <p:spPr bwMode="auto">
                <a:xfrm>
                  <a:off x="2205" y="2053"/>
                  <a:ext cx="272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1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1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1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1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1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fr-FR"/>
                    <a:t>10</a:t>
                  </a:r>
                </a:p>
              </p:txBody>
            </p:sp>
            <p:sp>
              <p:nvSpPr>
                <p:cNvPr id="35888" name="Text Box 133"/>
                <p:cNvSpPr txBox="1">
                  <a:spLocks noChangeArrowheads="1"/>
                </p:cNvSpPr>
                <p:nvPr/>
              </p:nvSpPr>
              <p:spPr bwMode="auto">
                <a:xfrm>
                  <a:off x="2205" y="2280"/>
                  <a:ext cx="272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1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1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1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1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1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fr-FR"/>
                    <a:t>8</a:t>
                  </a:r>
                </a:p>
              </p:txBody>
            </p:sp>
            <p:sp>
              <p:nvSpPr>
                <p:cNvPr id="35889" name="Text Box 134"/>
                <p:cNvSpPr txBox="1">
                  <a:spLocks noChangeArrowheads="1"/>
                </p:cNvSpPr>
                <p:nvPr/>
              </p:nvSpPr>
              <p:spPr bwMode="auto">
                <a:xfrm>
                  <a:off x="2205" y="2507"/>
                  <a:ext cx="272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1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1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1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1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1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fr-FR"/>
                    <a:t>6</a:t>
                  </a:r>
                </a:p>
              </p:txBody>
            </p:sp>
            <p:sp>
              <p:nvSpPr>
                <p:cNvPr id="35890" name="Text Box 135"/>
                <p:cNvSpPr txBox="1">
                  <a:spLocks noChangeArrowheads="1"/>
                </p:cNvSpPr>
                <p:nvPr/>
              </p:nvSpPr>
              <p:spPr bwMode="auto">
                <a:xfrm>
                  <a:off x="2205" y="2744"/>
                  <a:ext cx="272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1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1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1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1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1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fr-FR"/>
                    <a:t>4</a:t>
                  </a:r>
                </a:p>
              </p:txBody>
            </p:sp>
            <p:sp>
              <p:nvSpPr>
                <p:cNvPr id="35891" name="Text Box 136"/>
                <p:cNvSpPr txBox="1">
                  <a:spLocks noChangeArrowheads="1"/>
                </p:cNvSpPr>
                <p:nvPr/>
              </p:nvSpPr>
              <p:spPr bwMode="auto">
                <a:xfrm>
                  <a:off x="2205" y="2960"/>
                  <a:ext cx="272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1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1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1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1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1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fr-FR"/>
                    <a:t>2</a:t>
                  </a:r>
                </a:p>
              </p:txBody>
            </p:sp>
            <p:sp>
              <p:nvSpPr>
                <p:cNvPr id="35892" name="Line 137"/>
                <p:cNvSpPr>
                  <a:spLocks noChangeShapeType="1"/>
                </p:cNvSpPr>
                <p:nvPr/>
              </p:nvSpPr>
              <p:spPr bwMode="auto">
                <a:xfrm>
                  <a:off x="2160" y="1474"/>
                  <a:ext cx="91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5893" name="Line 138"/>
                <p:cNvSpPr>
                  <a:spLocks noChangeShapeType="1"/>
                </p:cNvSpPr>
                <p:nvPr/>
              </p:nvSpPr>
              <p:spPr bwMode="auto">
                <a:xfrm>
                  <a:off x="2160" y="1247"/>
                  <a:ext cx="91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5894" name="Text Box 139"/>
                <p:cNvSpPr txBox="1">
                  <a:spLocks noChangeArrowheads="1"/>
                </p:cNvSpPr>
                <p:nvPr/>
              </p:nvSpPr>
              <p:spPr bwMode="auto">
                <a:xfrm>
                  <a:off x="2206" y="1156"/>
                  <a:ext cx="272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1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1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1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1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1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fr-FR"/>
                    <a:t>18</a:t>
                  </a:r>
                </a:p>
              </p:txBody>
            </p:sp>
            <p:sp>
              <p:nvSpPr>
                <p:cNvPr id="35895" name="Text Box 140"/>
                <p:cNvSpPr txBox="1">
                  <a:spLocks noChangeArrowheads="1"/>
                </p:cNvSpPr>
                <p:nvPr/>
              </p:nvSpPr>
              <p:spPr bwMode="auto">
                <a:xfrm>
                  <a:off x="2205" y="1372"/>
                  <a:ext cx="272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1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1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1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1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1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fr-FR"/>
                    <a:t>16</a:t>
                  </a:r>
                </a:p>
              </p:txBody>
            </p:sp>
            <p:sp>
              <p:nvSpPr>
                <p:cNvPr id="35896" name="Text Box 141"/>
                <p:cNvSpPr txBox="1">
                  <a:spLocks noChangeArrowheads="1"/>
                </p:cNvSpPr>
                <p:nvPr/>
              </p:nvSpPr>
              <p:spPr bwMode="auto">
                <a:xfrm>
                  <a:off x="2115" y="3288"/>
                  <a:ext cx="318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1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1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1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1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1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fr-FR"/>
                    <a:t>0</a:t>
                  </a:r>
                </a:p>
              </p:txBody>
            </p:sp>
          </p:grpSp>
          <p:sp>
            <p:nvSpPr>
              <p:cNvPr id="35855" name="Text Box 142"/>
              <p:cNvSpPr txBox="1">
                <a:spLocks noChangeArrowheads="1"/>
              </p:cNvSpPr>
              <p:nvPr/>
            </p:nvSpPr>
            <p:spPr bwMode="auto">
              <a:xfrm>
                <a:off x="1344" y="3222"/>
                <a:ext cx="273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 eaLnBrk="0" hangingPunct="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 eaLnBrk="0" hangingPunct="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 eaLnBrk="0" hangingPunct="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fr-FR"/>
                  <a:t>p</a:t>
                </a:r>
                <a:r>
                  <a:rPr lang="fr-FR" baseline="-25000"/>
                  <a:t>p0</a:t>
                </a:r>
              </a:p>
            </p:txBody>
          </p:sp>
          <p:sp>
            <p:nvSpPr>
              <p:cNvPr id="35856" name="Line 144"/>
              <p:cNvSpPr>
                <a:spLocks noChangeShapeType="1"/>
              </p:cNvSpPr>
              <p:nvPr/>
            </p:nvSpPr>
            <p:spPr bwMode="auto">
              <a:xfrm flipH="1">
                <a:off x="1344" y="5273"/>
                <a:ext cx="108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857" name="Text Box 145"/>
              <p:cNvSpPr txBox="1">
                <a:spLocks noChangeArrowheads="1"/>
              </p:cNvSpPr>
              <p:nvPr/>
            </p:nvSpPr>
            <p:spPr bwMode="auto">
              <a:xfrm>
                <a:off x="1296" y="5036"/>
                <a:ext cx="273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 eaLnBrk="0" hangingPunct="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 eaLnBrk="0" hangingPunct="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 eaLnBrk="0" hangingPunct="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fr-FR"/>
                  <a:t>n</a:t>
                </a:r>
                <a:r>
                  <a:rPr lang="fr-FR" baseline="-25000"/>
                  <a:t>p0</a:t>
                </a:r>
              </a:p>
            </p:txBody>
          </p:sp>
          <p:sp>
            <p:nvSpPr>
              <p:cNvPr id="35858" name="Line 146"/>
              <p:cNvSpPr>
                <a:spLocks noChangeShapeType="1"/>
              </p:cNvSpPr>
              <p:nvPr/>
            </p:nvSpPr>
            <p:spPr bwMode="auto">
              <a:xfrm flipH="1">
                <a:off x="2886" y="4911"/>
                <a:ext cx="108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859" name="Text Box 147"/>
              <p:cNvSpPr txBox="1">
                <a:spLocks noChangeArrowheads="1"/>
              </p:cNvSpPr>
              <p:nvPr/>
            </p:nvSpPr>
            <p:spPr bwMode="auto">
              <a:xfrm>
                <a:off x="3746" y="4684"/>
                <a:ext cx="273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 eaLnBrk="0" hangingPunct="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 eaLnBrk="0" hangingPunct="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 eaLnBrk="0" hangingPunct="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fr-FR"/>
                  <a:t>p</a:t>
                </a:r>
                <a:r>
                  <a:rPr lang="fr-FR" baseline="-25000"/>
                  <a:t>n0</a:t>
                </a:r>
              </a:p>
            </p:txBody>
          </p:sp>
          <p:sp>
            <p:nvSpPr>
              <p:cNvPr id="35860" name="Line 150"/>
              <p:cNvSpPr>
                <a:spLocks noChangeShapeType="1"/>
              </p:cNvSpPr>
              <p:nvPr/>
            </p:nvSpPr>
            <p:spPr bwMode="auto">
              <a:xfrm flipV="1">
                <a:off x="4321" y="4321"/>
                <a:ext cx="0" cy="117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861" name="Line 151"/>
              <p:cNvSpPr>
                <a:spLocks noChangeShapeType="1"/>
              </p:cNvSpPr>
              <p:nvPr/>
            </p:nvSpPr>
            <p:spPr bwMode="auto">
              <a:xfrm flipV="1">
                <a:off x="940" y="3550"/>
                <a:ext cx="0" cy="19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862" name="Text Box 152"/>
              <p:cNvSpPr txBox="1">
                <a:spLocks noChangeArrowheads="1"/>
              </p:cNvSpPr>
              <p:nvPr/>
            </p:nvSpPr>
            <p:spPr bwMode="auto">
              <a:xfrm>
                <a:off x="4131" y="5500"/>
                <a:ext cx="432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 eaLnBrk="0" hangingPunct="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 eaLnBrk="0" hangingPunct="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 eaLnBrk="0" hangingPunct="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fr-FR"/>
                  <a:t>x</a:t>
                </a:r>
                <a:r>
                  <a:rPr lang="fr-FR" baseline="-25000"/>
                  <a:t>n</a:t>
                </a:r>
                <a:r>
                  <a:rPr lang="fr-FR"/>
                  <a:t>+d</a:t>
                </a:r>
                <a:r>
                  <a:rPr lang="fr-FR" baseline="-25000"/>
                  <a:t>n</a:t>
                </a:r>
                <a:endParaRPr lang="fr-FR"/>
              </a:p>
            </p:txBody>
          </p:sp>
          <p:sp>
            <p:nvSpPr>
              <p:cNvPr id="35863" name="Text Box 153"/>
              <p:cNvSpPr txBox="1">
                <a:spLocks noChangeArrowheads="1"/>
              </p:cNvSpPr>
              <p:nvPr/>
            </p:nvSpPr>
            <p:spPr bwMode="auto">
              <a:xfrm>
                <a:off x="708" y="5500"/>
                <a:ext cx="480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 eaLnBrk="0" hangingPunct="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 eaLnBrk="0" hangingPunct="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 eaLnBrk="0" hangingPunct="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fr-FR" dirty="0"/>
                  <a:t>-</a:t>
                </a:r>
                <a:r>
                  <a:rPr lang="fr-FR" dirty="0" err="1"/>
                  <a:t>x</a:t>
                </a:r>
                <a:r>
                  <a:rPr lang="fr-FR" baseline="-25000" dirty="0" err="1"/>
                  <a:t>p</a:t>
                </a:r>
                <a:r>
                  <a:rPr lang="fr-FR" dirty="0" err="1"/>
                  <a:t>-d</a:t>
                </a:r>
                <a:r>
                  <a:rPr lang="fr-FR" baseline="-25000" dirty="0" err="1"/>
                  <a:t>p</a:t>
                </a:r>
                <a:endParaRPr lang="fr-FR" dirty="0"/>
              </a:p>
            </p:txBody>
          </p:sp>
          <p:sp>
            <p:nvSpPr>
              <p:cNvPr id="35864" name="Line 154"/>
              <p:cNvSpPr>
                <a:spLocks noChangeShapeType="1"/>
              </p:cNvSpPr>
              <p:nvPr/>
            </p:nvSpPr>
            <p:spPr bwMode="auto">
              <a:xfrm>
                <a:off x="2886" y="3913"/>
                <a:ext cx="858" cy="88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865" name="Line 155"/>
              <p:cNvSpPr>
                <a:spLocks noChangeShapeType="1"/>
              </p:cNvSpPr>
              <p:nvPr/>
            </p:nvSpPr>
            <p:spPr bwMode="auto">
              <a:xfrm flipH="1">
                <a:off x="1536" y="4230"/>
                <a:ext cx="896" cy="95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872" name="Freeform 171"/>
              <p:cNvSpPr>
                <a:spLocks/>
              </p:cNvSpPr>
              <p:nvPr/>
            </p:nvSpPr>
            <p:spPr bwMode="auto">
              <a:xfrm>
                <a:off x="1248" y="5184"/>
                <a:ext cx="288" cy="96"/>
              </a:xfrm>
              <a:custGeom>
                <a:avLst/>
                <a:gdLst>
                  <a:gd name="T0" fmla="*/ 1 w 1088"/>
                  <a:gd name="T1" fmla="*/ 0 h 1049"/>
                  <a:gd name="T2" fmla="*/ 1 w 1088"/>
                  <a:gd name="T3" fmla="*/ 0 h 1049"/>
                  <a:gd name="T4" fmla="*/ 1 w 1088"/>
                  <a:gd name="T5" fmla="*/ 0 h 1049"/>
                  <a:gd name="T6" fmla="*/ 1 w 1088"/>
                  <a:gd name="T7" fmla="*/ 0 h 1049"/>
                  <a:gd name="T8" fmla="*/ 0 w 1088"/>
                  <a:gd name="T9" fmla="*/ 0 h 1049"/>
                  <a:gd name="T10" fmla="*/ 0 w 1088"/>
                  <a:gd name="T11" fmla="*/ 0 h 104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88"/>
                  <a:gd name="T19" fmla="*/ 0 h 1049"/>
                  <a:gd name="T20" fmla="*/ 1088 w 1088"/>
                  <a:gd name="T21" fmla="*/ 1049 h 104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88" h="1049">
                    <a:moveTo>
                      <a:pt x="1088" y="0"/>
                    </a:moveTo>
                    <a:cubicBezTo>
                      <a:pt x="1088" y="0"/>
                      <a:pt x="945" y="315"/>
                      <a:pt x="861" y="452"/>
                    </a:cubicBezTo>
                    <a:cubicBezTo>
                      <a:pt x="770" y="585"/>
                      <a:pt x="699" y="702"/>
                      <a:pt x="587" y="822"/>
                    </a:cubicBezTo>
                    <a:cubicBezTo>
                      <a:pt x="475" y="942"/>
                      <a:pt x="422" y="953"/>
                      <a:pt x="331" y="994"/>
                    </a:cubicBezTo>
                    <a:cubicBezTo>
                      <a:pt x="269" y="1025"/>
                      <a:pt x="222" y="1027"/>
                      <a:pt x="171" y="1038"/>
                    </a:cubicBezTo>
                    <a:cubicBezTo>
                      <a:pt x="120" y="1049"/>
                      <a:pt x="36" y="1042"/>
                      <a:pt x="0" y="1043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873" name="Freeform 172"/>
              <p:cNvSpPr>
                <a:spLocks/>
              </p:cNvSpPr>
              <p:nvPr/>
            </p:nvSpPr>
            <p:spPr bwMode="auto">
              <a:xfrm flipH="1">
                <a:off x="3744" y="4800"/>
                <a:ext cx="288" cy="96"/>
              </a:xfrm>
              <a:custGeom>
                <a:avLst/>
                <a:gdLst>
                  <a:gd name="T0" fmla="*/ 1 w 1088"/>
                  <a:gd name="T1" fmla="*/ 0 h 1049"/>
                  <a:gd name="T2" fmla="*/ 1 w 1088"/>
                  <a:gd name="T3" fmla="*/ 0 h 1049"/>
                  <a:gd name="T4" fmla="*/ 1 w 1088"/>
                  <a:gd name="T5" fmla="*/ 0 h 1049"/>
                  <a:gd name="T6" fmla="*/ 1 w 1088"/>
                  <a:gd name="T7" fmla="*/ 0 h 1049"/>
                  <a:gd name="T8" fmla="*/ 0 w 1088"/>
                  <a:gd name="T9" fmla="*/ 0 h 1049"/>
                  <a:gd name="T10" fmla="*/ 0 w 1088"/>
                  <a:gd name="T11" fmla="*/ 0 h 104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88"/>
                  <a:gd name="T19" fmla="*/ 0 h 1049"/>
                  <a:gd name="T20" fmla="*/ 1088 w 1088"/>
                  <a:gd name="T21" fmla="*/ 1049 h 104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88" h="1049">
                    <a:moveTo>
                      <a:pt x="1088" y="0"/>
                    </a:moveTo>
                    <a:cubicBezTo>
                      <a:pt x="1088" y="0"/>
                      <a:pt x="945" y="315"/>
                      <a:pt x="861" y="452"/>
                    </a:cubicBezTo>
                    <a:cubicBezTo>
                      <a:pt x="770" y="585"/>
                      <a:pt x="699" y="702"/>
                      <a:pt x="587" y="822"/>
                    </a:cubicBezTo>
                    <a:cubicBezTo>
                      <a:pt x="475" y="942"/>
                      <a:pt x="422" y="953"/>
                      <a:pt x="331" y="994"/>
                    </a:cubicBezTo>
                    <a:cubicBezTo>
                      <a:pt x="269" y="1025"/>
                      <a:pt x="222" y="1027"/>
                      <a:pt x="171" y="1038"/>
                    </a:cubicBezTo>
                    <a:cubicBezTo>
                      <a:pt x="120" y="1049"/>
                      <a:pt x="36" y="1042"/>
                      <a:pt x="0" y="1043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4" name="Grouper 3"/>
          <p:cNvGrpSpPr/>
          <p:nvPr/>
        </p:nvGrpSpPr>
        <p:grpSpPr>
          <a:xfrm>
            <a:off x="1124619" y="1187624"/>
            <a:ext cx="4391025" cy="2736304"/>
            <a:chOff x="1124619" y="1187624"/>
            <a:chExt cx="4391025" cy="2736304"/>
          </a:xfrm>
        </p:grpSpPr>
        <p:pic>
          <p:nvPicPr>
            <p:cNvPr id="3" name="Image 2" descr="PN_plo_dir_capa_diff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2776" y="1187624"/>
              <a:ext cx="3812400" cy="1907901"/>
            </a:xfrm>
            <a:prstGeom prst="rect">
              <a:avLst/>
            </a:prstGeom>
          </p:spPr>
        </p:pic>
        <p:grpSp>
          <p:nvGrpSpPr>
            <p:cNvPr id="2" name="Grouper 1"/>
            <p:cNvGrpSpPr/>
            <p:nvPr/>
          </p:nvGrpSpPr>
          <p:grpSpPr>
            <a:xfrm>
              <a:off x="1124619" y="1619672"/>
              <a:ext cx="4391025" cy="2304256"/>
              <a:chOff x="1124619" y="1619672"/>
              <a:chExt cx="4391025" cy="2304256"/>
            </a:xfrm>
          </p:grpSpPr>
          <p:sp>
            <p:nvSpPr>
              <p:cNvPr id="35917" name="Text Box 59"/>
              <p:cNvSpPr txBox="1">
                <a:spLocks noChangeArrowheads="1"/>
              </p:cNvSpPr>
              <p:nvPr/>
            </p:nvSpPr>
            <p:spPr bwMode="auto">
              <a:xfrm>
                <a:off x="3356992" y="3193677"/>
                <a:ext cx="1944688" cy="7302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 eaLnBrk="0" hangingPunct="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 eaLnBrk="0" hangingPunct="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 eaLnBrk="0" hangingPunct="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fr-FR" dirty="0"/>
                  <a:t>Zone de diffusion et de recombinaison des trous</a:t>
                </a:r>
              </a:p>
            </p:txBody>
          </p:sp>
          <p:sp>
            <p:nvSpPr>
              <p:cNvPr id="35918" name="Text Box 60"/>
              <p:cNvSpPr txBox="1">
                <a:spLocks noChangeArrowheads="1"/>
              </p:cNvSpPr>
              <p:nvPr/>
            </p:nvSpPr>
            <p:spPr bwMode="auto">
              <a:xfrm>
                <a:off x="1124619" y="3193677"/>
                <a:ext cx="1944688" cy="7302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 eaLnBrk="0" hangingPunct="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 eaLnBrk="0" hangingPunct="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 eaLnBrk="0" hangingPunct="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fr-FR" dirty="0"/>
                  <a:t>Zone de diffusion et de recombinaison des électrons</a:t>
                </a:r>
              </a:p>
            </p:txBody>
          </p:sp>
          <p:sp>
            <p:nvSpPr>
              <p:cNvPr id="35927" name="Line 71"/>
              <p:cNvSpPr>
                <a:spLocks noChangeShapeType="1"/>
              </p:cNvSpPr>
              <p:nvPr/>
            </p:nvSpPr>
            <p:spPr bwMode="auto">
              <a:xfrm flipH="1" flipV="1">
                <a:off x="2852936" y="1619672"/>
                <a:ext cx="471" cy="17640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square" lIns="90000" tIns="46800" rIns="90000" bIns="46800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35928" name="Line 72"/>
              <p:cNvSpPr>
                <a:spLocks noChangeShapeType="1"/>
              </p:cNvSpPr>
              <p:nvPr/>
            </p:nvSpPr>
            <p:spPr bwMode="auto">
              <a:xfrm flipH="1" flipV="1">
                <a:off x="3645024" y="2915816"/>
                <a:ext cx="0" cy="2880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square" lIns="90000" tIns="46800" rIns="90000" bIns="46800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35929" name="Text Box 73"/>
              <p:cNvSpPr txBox="1">
                <a:spLocks noChangeArrowheads="1"/>
              </p:cNvSpPr>
              <p:nvPr/>
            </p:nvSpPr>
            <p:spPr bwMode="auto">
              <a:xfrm>
                <a:off x="1124619" y="2617414"/>
                <a:ext cx="1295400" cy="30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 eaLnBrk="0" hangingPunct="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 eaLnBrk="0" hangingPunct="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 eaLnBrk="0" hangingPunct="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fr-FR" dirty="0"/>
                  <a:t>Zone neutre</a:t>
                </a:r>
              </a:p>
            </p:txBody>
          </p:sp>
          <p:sp>
            <p:nvSpPr>
              <p:cNvPr id="35930" name="Text Box 74"/>
              <p:cNvSpPr txBox="1">
                <a:spLocks noChangeArrowheads="1"/>
              </p:cNvSpPr>
              <p:nvPr/>
            </p:nvSpPr>
            <p:spPr bwMode="auto">
              <a:xfrm>
                <a:off x="4220244" y="2617414"/>
                <a:ext cx="1295400" cy="30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 eaLnBrk="0" hangingPunct="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 eaLnBrk="0" hangingPunct="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 eaLnBrk="0" hangingPunct="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fr-FR" dirty="0"/>
                  <a:t>Zone neutre</a:t>
                </a:r>
              </a:p>
            </p:txBody>
          </p:sp>
        </p:grp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3121BE3D-D1B1-F941-948C-9798490C8A61}" type="slidenum">
              <a:rPr lang="fr-FR" b="0">
                <a:latin typeface="Arial" charset="0"/>
              </a:rPr>
              <a:pPr eaLnBrk="1" hangingPunct="1"/>
              <a:t>13</a:t>
            </a:fld>
            <a:endParaRPr lang="fr-FR" b="0">
              <a:latin typeface="Arial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7890" name="Text Box 65"/>
              <p:cNvSpPr txBox="1">
                <a:spLocks noChangeArrowheads="1"/>
              </p:cNvSpPr>
              <p:nvPr/>
            </p:nvSpPr>
            <p:spPr bwMode="auto">
              <a:xfrm>
                <a:off x="476250" y="468313"/>
                <a:ext cx="5832475" cy="72598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 marL="190500" indent="-190500" eaLnBrk="0" hangingPunct="0">
                  <a:tabLst>
                    <a:tab pos="3048000" algn="l"/>
                  </a:tabLs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tabLst>
                    <a:tab pos="3048000" algn="l"/>
                  </a:tabLs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 eaLnBrk="0" hangingPunct="0">
                  <a:tabLst>
                    <a:tab pos="3048000" algn="l"/>
                  </a:tabLs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 eaLnBrk="0" hangingPunct="0">
                  <a:tabLst>
                    <a:tab pos="3048000" algn="l"/>
                  </a:tabLs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 eaLnBrk="0" hangingPunct="0">
                  <a:tabLst>
                    <a:tab pos="3048000" algn="l"/>
                  </a:tabLs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048000" algn="l"/>
                  </a:tabLs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048000" algn="l"/>
                  </a:tabLs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048000" algn="l"/>
                  </a:tabLs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048000" algn="l"/>
                  </a:tabLs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fr-FR" dirty="0"/>
                  <a:t>2. Calcul du courant de diffusion.</a:t>
                </a:r>
              </a:p>
              <a:p>
                <a:pPr eaLnBrk="1" hangingPunct="1">
                  <a:spcBef>
                    <a:spcPct val="50000"/>
                  </a:spcBef>
                  <a:buFontTx/>
                  <a:buChar char="•"/>
                </a:pPr>
                <a:r>
                  <a:rPr lang="fr-FR" dirty="0" err="1"/>
                  <a:t>J</a:t>
                </a:r>
                <a:r>
                  <a:rPr lang="fr-FR" baseline="-25000" dirty="0" err="1"/>
                  <a:t>Diff</a:t>
                </a:r>
                <a:r>
                  <a:rPr lang="fr-FR" dirty="0"/>
                  <a:t> est le courant du à la diffusion des porteurs à travers la ZCE puis à leur recombinaison. </a:t>
                </a:r>
                <a:r>
                  <a:rPr lang="fr-FR" dirty="0" err="1"/>
                  <a:t>J</a:t>
                </a:r>
                <a:r>
                  <a:rPr lang="fr-FR" baseline="-25000" dirty="0" err="1"/>
                  <a:t>Diff</a:t>
                </a:r>
                <a:r>
                  <a:rPr lang="fr-FR" dirty="0"/>
                  <a:t> = </a:t>
                </a:r>
                <a:r>
                  <a:rPr lang="fr-FR" dirty="0" err="1"/>
                  <a:t>J</a:t>
                </a:r>
                <a:r>
                  <a:rPr lang="fr-FR" baseline="-25000" dirty="0" err="1"/>
                  <a:t>n</a:t>
                </a:r>
                <a:r>
                  <a:rPr lang="fr-FR" dirty="0"/>
                  <a:t> + </a:t>
                </a:r>
                <a:r>
                  <a:rPr lang="fr-FR" dirty="0" err="1"/>
                  <a:t>J</a:t>
                </a:r>
                <a:r>
                  <a:rPr lang="fr-FR" baseline="-25000" dirty="0" err="1"/>
                  <a:t>p</a:t>
                </a:r>
                <a:r>
                  <a:rPr lang="fr-FR" dirty="0"/>
                  <a:t>. </a:t>
                </a:r>
              </a:p>
              <a:p>
                <a:pPr eaLnBrk="1" hangingPunct="1">
                  <a:spcBef>
                    <a:spcPct val="50000"/>
                  </a:spcBef>
                </a:pPr>
                <a:r>
                  <a:rPr lang="fr-FR" dirty="0"/>
                  <a:t>a) Hypothèse de quasi équilibre.</a:t>
                </a:r>
              </a:p>
              <a:p>
                <a:pPr eaLnBrk="1" hangingPunct="1">
                  <a:spcBef>
                    <a:spcPct val="50000"/>
                  </a:spcBef>
                  <a:buFontTx/>
                  <a:buChar char="•"/>
                </a:pPr>
                <a:r>
                  <a:rPr lang="fr-FR" dirty="0" err="1"/>
                  <a:t>E</a:t>
                </a:r>
                <a:r>
                  <a:rPr lang="fr-FR" baseline="-25000" dirty="0" err="1"/>
                  <a:t>Fn</a:t>
                </a:r>
                <a:r>
                  <a:rPr lang="fr-FR" dirty="0"/>
                  <a:t> et </a:t>
                </a:r>
                <a:r>
                  <a:rPr lang="fr-FR" dirty="0" err="1"/>
                  <a:t>E</a:t>
                </a:r>
                <a:r>
                  <a:rPr lang="fr-FR" baseline="-25000" dirty="0" err="1"/>
                  <a:t>Fp</a:t>
                </a:r>
                <a:r>
                  <a:rPr lang="fr-FR" dirty="0"/>
                  <a:t> sont quasi-plats dans la ZCE. Cela revient à ignorer les recombinaisons en ZCE: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charset="0"/>
                      </a:rPr>
                      <m:t>𝒏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fr-FR" dirty="0"/>
                  <a:t> reste égal à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b>
                        <m:r>
                          <a:rPr lang="fr-FR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  <m:sup>
                        <m:r>
                          <a:rPr lang="fr-FR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  <m:r>
                      <a:rPr lang="fr-FR" i="1">
                        <a:latin typeface="Cambria Math" charset="0"/>
                      </a:rPr>
                      <m:t>𝒆𝒙𝒑</m:t>
                    </m:r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latin typeface="Cambria Math" charset="0"/>
                                  </a:rPr>
                                  <m:t>𝑬</m:t>
                                </m:r>
                              </m:e>
                              <m:sub>
                                <m:r>
                                  <a:rPr lang="fr-FR" i="1">
                                    <a:latin typeface="Cambria Math" charset="0"/>
                                  </a:rPr>
                                  <m:t>𝑭</m:t>
                                </m:r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sub>
                            </m:sSub>
                            <m:r>
                              <a:rPr lang="fr-FR" i="1">
                                <a:latin typeface="Cambria Math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fr-FR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b="1" i="1" smtClean="0">
                                    <a:latin typeface="Cambria Math" panose="02040503050406030204" pitchFamily="18" charset="0"/>
                                  </a:rPr>
                                  <m:t>𝑬</m:t>
                                </m:r>
                              </m:e>
                              <m:sub>
                                <m:r>
                                  <a:rPr lang="fr-FR" b="1" i="1" smtClean="0">
                                    <a:latin typeface="Cambria Math" panose="02040503050406030204" pitchFamily="18" charset="0"/>
                                  </a:rPr>
                                  <m:t>𝑭𝒑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latin typeface="Cambria Math" charset="0"/>
                                  </a:rPr>
                                  <m:t>𝒌</m:t>
                                </m:r>
                              </m:e>
                              <m:sub>
                                <m:r>
                                  <a:rPr lang="fr-FR" i="1">
                                    <a:latin typeface="Cambria Math" charset="0"/>
                                  </a:rPr>
                                  <m:t>𝑩</m:t>
                                </m:r>
                              </m:sub>
                            </m:sSub>
                            <m:r>
                              <a:rPr lang="fr-FR" i="1">
                                <a:latin typeface="Cambria Math" charset="0"/>
                              </a:rPr>
                              <m:t>𝑻</m:t>
                            </m:r>
                          </m:den>
                        </m:f>
                      </m:e>
                    </m:d>
                  </m:oMath>
                </a14:m>
                <a:endParaRPr lang="fr-FR" dirty="0"/>
              </a:p>
              <a:p>
                <a:pPr eaLnBrk="1" hangingPunct="1">
                  <a:spcBef>
                    <a:spcPct val="50000"/>
                  </a:spcBef>
                  <a:buFontTx/>
                  <a:buChar char="•"/>
                  <a:tabLst/>
                </a:pPr>
                <a:r>
                  <a:rPr lang="fr-FR" dirty="0" err="1"/>
                  <a:t>E</a:t>
                </a:r>
                <a:r>
                  <a:rPr lang="fr-FR" baseline="-25000" dirty="0" err="1"/>
                  <a:t>Fn</a:t>
                </a:r>
                <a:r>
                  <a:rPr lang="fr-FR" dirty="0"/>
                  <a:t> et </a:t>
                </a:r>
                <a:r>
                  <a:rPr lang="fr-FR" dirty="0" err="1"/>
                  <a:t>E</a:t>
                </a:r>
                <a:r>
                  <a:rPr lang="fr-FR" baseline="-25000" dirty="0" err="1"/>
                  <a:t>Fp</a:t>
                </a:r>
                <a:r>
                  <a:rPr lang="fr-FR" dirty="0"/>
                  <a:t> varient essentiellement dans les ZQN</a:t>
                </a:r>
                <a:r>
                  <a:rPr lang="fr-FR" altLang="ja-JP" dirty="0"/>
                  <a:t>:	</a:t>
                </a:r>
                <a:r>
                  <a:rPr lang="fr-FR" dirty="0">
                    <a:ea typeface="Cambria Math" charset="0"/>
                    <a:cs typeface="Cambria Math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𝑱</m:t>
                            </m:r>
                          </m:e>
                          <m:sub>
                            <m:r>
                              <a:rPr lang="fr-FR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𝒏</m:t>
                            </m:r>
                          </m:sub>
                        </m:sSub>
                      </m:e>
                    </m:acc>
                    <m:r>
                      <a:rPr lang="fr-FR" i="1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r>
                      <a:rPr lang="fr-FR" i="1">
                        <a:latin typeface="Cambria Math" charset="0"/>
                        <a:ea typeface="Cambria Math" charset="0"/>
                        <a:cs typeface="Cambria Math" charset="0"/>
                      </a:rPr>
                      <m:t>𝒏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𝝁</m:t>
                        </m:r>
                      </m:e>
                      <m:sub>
                        <m:r>
                          <a:rPr lang="fr-FR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𝒏</m:t>
                        </m:r>
                      </m:sub>
                    </m:sSub>
                    <m:acc>
                      <m:accPr>
                        <m:chr m:val="⃗"/>
                        <m:ctrlPr>
                          <a:rPr lang="fr-FR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accPr>
                      <m:e>
                        <m:r>
                          <a:rPr lang="fr-FR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𝛁</m:t>
                        </m:r>
                      </m:e>
                    </m:acc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𝑬</m:t>
                        </m:r>
                      </m:e>
                      <m:sub>
                        <m:r>
                          <a:rPr lang="fr-FR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𝑭𝒏</m:t>
                        </m:r>
                      </m:sub>
                    </m:sSub>
                  </m:oMath>
                </a14:m>
                <a:r>
                  <a:rPr lang="fr-FR" dirty="0"/>
                  <a:t> et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𝑱</m:t>
                            </m:r>
                          </m:e>
                          <m:sub>
                            <m:r>
                              <a:rPr lang="fr-FR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𝒑</m:t>
                            </m:r>
                          </m:sub>
                        </m:sSub>
                      </m:e>
                    </m:acc>
                    <m:r>
                      <a:rPr lang="fr-FR" i="1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r>
                      <a:rPr lang="fr-FR" i="1">
                        <a:latin typeface="Cambria Math" charset="0"/>
                        <a:ea typeface="Cambria Math" charset="0"/>
                        <a:cs typeface="Cambria Math" charset="0"/>
                      </a:rPr>
                      <m:t>𝒑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𝝁</m:t>
                        </m:r>
                      </m:e>
                      <m:sub>
                        <m:r>
                          <a:rPr lang="fr-FR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𝒑</m:t>
                        </m:r>
                      </m:sub>
                    </m:sSub>
                    <m:acc>
                      <m:accPr>
                        <m:chr m:val="⃗"/>
                        <m:ctrlPr>
                          <a:rPr lang="fr-FR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accPr>
                      <m:e>
                        <m:r>
                          <a:rPr lang="fr-FR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𝛁</m:t>
                        </m:r>
                      </m:e>
                    </m:acc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𝑬</m:t>
                        </m:r>
                      </m:e>
                      <m:sub>
                        <m:r>
                          <a:rPr lang="fr-FR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𝑭𝒑</m:t>
                        </m:r>
                      </m:sub>
                    </m:sSub>
                  </m:oMath>
                </a14:m>
                <a:r>
                  <a:rPr lang="fr-FR" dirty="0"/>
                  <a:t>. </a:t>
                </a:r>
                <a:r>
                  <a:rPr lang="fr-FR" altLang="ja-JP" dirty="0"/>
                  <a:t>Ainsi </a:t>
                </a:r>
                <a:r>
                  <a:rPr lang="fr-FR" altLang="ja-JP" dirty="0" err="1"/>
                  <a:t>dE</a:t>
                </a:r>
                <a:r>
                  <a:rPr lang="fr-FR" altLang="ja-JP" baseline="-25000" dirty="0" err="1"/>
                  <a:t>Fn</a:t>
                </a:r>
                <a:r>
                  <a:rPr lang="fr-FR" altLang="ja-JP" dirty="0"/>
                  <a:t>/dx est grand là où n(x) est petit </a:t>
                </a:r>
                <a:r>
                  <a:rPr lang="fr-FR" altLang="ja-JP" dirty="0" err="1"/>
                  <a:t>cad</a:t>
                </a:r>
                <a:r>
                  <a:rPr lang="fr-FR" altLang="ja-JP" dirty="0"/>
                  <a:t> dans ZQN dopée P. Idem pour </a:t>
                </a:r>
                <a:r>
                  <a:rPr lang="fr-FR" altLang="ja-JP" dirty="0" err="1"/>
                  <a:t>dE</a:t>
                </a:r>
                <a:r>
                  <a:rPr lang="fr-FR" altLang="ja-JP" baseline="-25000" dirty="0" err="1"/>
                  <a:t>Fp</a:t>
                </a:r>
                <a:r>
                  <a:rPr lang="fr-FR" altLang="ja-JP" dirty="0"/>
                  <a:t>/dx.</a:t>
                </a:r>
              </a:p>
              <a:p>
                <a:pPr eaLnBrk="1" hangingPunct="1">
                  <a:spcBef>
                    <a:spcPct val="50000"/>
                  </a:spcBef>
                  <a:buFontTx/>
                  <a:buChar char="•"/>
                  <a:tabLst/>
                </a:pPr>
                <a:r>
                  <a:rPr lang="fr-FR" dirty="0"/>
                  <a:t>La ZCE est petite devant les ZQN.</a:t>
                </a:r>
              </a:p>
              <a:p>
                <a:pPr eaLnBrk="1" hangingPunct="1">
                  <a:spcBef>
                    <a:spcPct val="50000"/>
                  </a:spcBef>
                </a:pPr>
                <a:endParaRPr lang="fr-FR" dirty="0"/>
              </a:p>
              <a:p>
                <a:pPr eaLnBrk="1" hangingPunct="1">
                  <a:spcBef>
                    <a:spcPct val="50000"/>
                  </a:spcBef>
                </a:pPr>
                <a:r>
                  <a:rPr lang="fr-FR" dirty="0"/>
                  <a:t>b) Hypothèse de faible injection.</a:t>
                </a:r>
              </a:p>
              <a:p>
                <a:pPr eaLnBrk="1" hangingPunct="1">
                  <a:spcBef>
                    <a:spcPct val="50000"/>
                  </a:spcBef>
                  <a:buFontTx/>
                  <a:buChar char="•"/>
                </a:pPr>
                <a:r>
                  <a:rPr lang="fr-FR" dirty="0"/>
                  <a:t>La densité de porteurs minoritaires (électrons en zone P et trous en zone N) reste faible devant celle des porteurs majoritaires.</a:t>
                </a:r>
              </a:p>
              <a:p>
                <a:pPr eaLnBrk="1" hangingPunct="1">
                  <a:spcBef>
                    <a:spcPct val="50000"/>
                  </a:spcBef>
                  <a:buFontTx/>
                  <a:buChar char="•"/>
                </a:pPr>
                <a:r>
                  <a:rPr lang="fr-FR" dirty="0"/>
                  <a:t>Hypothèse violée en premier dans la zone la moins dopée : moins de porteurs majoritaires et diffusion de porteurs minoritaires en grande quantité en provenance de la zone fortement dopée.</a:t>
                </a:r>
              </a:p>
              <a:p>
                <a:pPr eaLnBrk="1" hangingPunct="1">
                  <a:spcBef>
                    <a:spcPct val="50000"/>
                  </a:spcBef>
                  <a:buFontTx/>
                  <a:buChar char="•"/>
                </a:pPr>
                <a:r>
                  <a:rPr lang="fr-FR" dirty="0"/>
                  <a:t>Ainsi le courant de conduction des minoritaires (</a:t>
                </a:r>
                <a14:m>
                  <m:oMath xmlns:m="http://schemas.openxmlformats.org/officeDocument/2006/math">
                    <m:r>
                      <a:rPr lang="fr-FR" b="1" i="1" smtClean="0">
                        <a:latin typeface="Cambria Math" charset="0"/>
                      </a:rPr>
                      <m:t>𝒒</m:t>
                    </m:r>
                    <m:sSub>
                      <m:sSubPr>
                        <m:ctrlPr>
                          <a:rPr lang="fr-FR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1" i="1" smtClean="0">
                            <a:latin typeface="Cambria Math" charset="0"/>
                          </a:rPr>
                          <m:t>𝒏</m:t>
                        </m:r>
                      </m:e>
                      <m:sub>
                        <m:r>
                          <a:rPr lang="fr-FR" b="1" i="1" smtClean="0">
                            <a:latin typeface="Cambria Math" charset="0"/>
                          </a:rPr>
                          <m:t>𝒑</m:t>
                        </m:r>
                      </m:sub>
                    </m:sSub>
                    <m:sSub>
                      <m:sSubPr>
                        <m:ctrlPr>
                          <a:rPr lang="fr-FR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1" i="1" smtClean="0">
                            <a:latin typeface="Cambria Math" charset="0"/>
                          </a:rPr>
                          <m:t>µ</m:t>
                        </m:r>
                      </m:e>
                      <m:sub>
                        <m:r>
                          <a:rPr lang="fr-FR" b="1" i="1" smtClean="0">
                            <a:latin typeface="Cambria Math" charset="0"/>
                          </a:rPr>
                          <m:t>𝒏</m:t>
                        </m:r>
                      </m:sub>
                    </m:sSub>
                    <m:sSub>
                      <m:sSubPr>
                        <m:ctrlPr>
                          <a:rPr lang="fr-FR" b="1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fr-FR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𝓔</m:t>
                        </m:r>
                      </m:e>
                      <m:sub>
                        <m:r>
                          <a:rPr lang="fr-FR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𝒆𝒍𝒆𝒄</m:t>
                        </m:r>
                      </m:sub>
                    </m:sSub>
                  </m:oMath>
                </a14:m>
                <a:r>
                  <a:rPr lang="fr-FR" dirty="0"/>
                  <a:t>) reste faible devant le courant de diffusion (qui se transforme dans la ZQN en courant de conduction des majoritaires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charset="0"/>
                      </a:rPr>
                      <m:t>𝒒</m:t>
                    </m:r>
                    <m:r>
                      <a:rPr lang="fr-FR" b="1" i="1" smtClean="0">
                        <a:latin typeface="Cambria Math" charset="0"/>
                      </a:rPr>
                      <m:t>𝒑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charset="0"/>
                          </a:rPr>
                          <m:t>µ</m:t>
                        </m:r>
                      </m:e>
                      <m:sub>
                        <m:r>
                          <a:rPr lang="fr-FR" b="1" i="1" smtClean="0">
                            <a:latin typeface="Cambria Math" charset="0"/>
                          </a:rPr>
                          <m:t>𝒑</m:t>
                        </m:r>
                      </m:sub>
                    </m:sSub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𝓔</m:t>
                        </m:r>
                      </m:e>
                      <m:sub>
                        <m:r>
                          <a:rPr lang="fr-FR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𝒆𝒍𝒆𝒄</m:t>
                        </m:r>
                      </m:sub>
                    </m:sSub>
                  </m:oMath>
                </a14:m>
                <a:r>
                  <a:rPr lang="fr-FR" dirty="0"/>
                  <a:t>).</a:t>
                </a:r>
              </a:p>
              <a:p>
                <a:pPr eaLnBrk="1" hangingPunct="1">
                  <a:spcBef>
                    <a:spcPct val="50000"/>
                  </a:spcBef>
                </a:pPr>
                <a:endParaRPr lang="fr-FR" dirty="0"/>
              </a:p>
              <a:p>
                <a:pPr eaLnBrk="1" hangingPunct="1">
                  <a:spcBef>
                    <a:spcPct val="50000"/>
                  </a:spcBef>
                </a:pPr>
                <a:r>
                  <a:rPr lang="fr-FR" u="sng" dirty="0"/>
                  <a:t>Remarque</a:t>
                </a:r>
                <a:r>
                  <a:rPr lang="fr-FR" dirty="0"/>
                  <a:t> : le champ électrique change de signe quelque part dans la ZQN. On supposera que c’est en bord de ZCE.</a:t>
                </a:r>
                <a:endParaRPr lang="en-US" dirty="0"/>
              </a:p>
            </p:txBody>
          </p:sp>
        </mc:Choice>
        <mc:Fallback>
          <p:sp>
            <p:nvSpPr>
              <p:cNvPr id="37890" name="Text 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6250" y="468313"/>
                <a:ext cx="5832475" cy="7259874"/>
              </a:xfrm>
              <a:prstGeom prst="rect">
                <a:avLst/>
              </a:prstGeom>
              <a:blipFill>
                <a:blip r:embed="rId3"/>
                <a:stretch>
                  <a:fillRect l="-652" r="-1304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98BCCFB1-74B3-AC45-B0CE-FE7A8B20943A}" type="slidenum">
              <a:rPr lang="fr-FR" b="0">
                <a:latin typeface="Arial" charset="0"/>
              </a:rPr>
              <a:pPr eaLnBrk="1" hangingPunct="1"/>
              <a:t>14</a:t>
            </a:fld>
            <a:endParaRPr lang="fr-FR" b="0">
              <a:latin typeface="Arial" charset="0"/>
            </a:endParaRPr>
          </a:p>
        </p:txBody>
      </p:sp>
      <p:sp>
        <p:nvSpPr>
          <p:cNvPr id="39938" name="Text Box 4"/>
          <p:cNvSpPr txBox="1">
            <a:spLocks noChangeArrowheads="1"/>
          </p:cNvSpPr>
          <p:nvPr/>
        </p:nvSpPr>
        <p:spPr bwMode="auto">
          <a:xfrm>
            <a:off x="404813" y="304800"/>
            <a:ext cx="54737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4122738" algn="l"/>
              </a:tabLs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4122738" algn="l"/>
              </a:tabLs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tabLst>
                <a:tab pos="4122738" algn="l"/>
              </a:tabLs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tabLst>
                <a:tab pos="4122738" algn="l"/>
              </a:tabLs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tabLst>
                <a:tab pos="4122738" algn="l"/>
              </a:tabLs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122738" algn="l"/>
              </a:tabLs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122738" algn="l"/>
              </a:tabLs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122738" algn="l"/>
              </a:tabLs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122738" algn="l"/>
              </a:tabLs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dirty="0"/>
              <a:t>c) Détermination du profil de densité des porteurs minoritaires.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970" name="Text Box 37"/>
              <p:cNvSpPr txBox="1">
                <a:spLocks noChangeArrowheads="1"/>
              </p:cNvSpPr>
              <p:nvPr/>
            </p:nvSpPr>
            <p:spPr bwMode="auto">
              <a:xfrm>
                <a:off x="646088" y="971550"/>
                <a:ext cx="5303192" cy="126887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 eaLnBrk="0" hangingPunct="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 eaLnBrk="0" hangingPunct="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 eaLnBrk="0" hangingPunct="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Char char="•"/>
                </a:pPr>
                <a:r>
                  <a:rPr lang="fr-FR" dirty="0"/>
                  <a:t>Equations de départ dans chacune des ZQN : continuité.</a:t>
                </a:r>
              </a:p>
              <a:p>
                <a:pPr algn="ctr" eaLnBrk="1" hangingPunct="1"/>
                <a:endParaRPr lang="fr-FR" dirty="0"/>
              </a:p>
              <a:p>
                <a:pPr algn="ctr" eaLnBrk="1" hangingPunct="1"/>
                <a14:m>
                  <m:oMath xmlns:m="http://schemas.openxmlformats.org/officeDocument/2006/math"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</m:num>
                      <m:den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</m:t>
                        </m:r>
                      </m:den>
                    </m:f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𝛁</m:t>
                        </m:r>
                      </m:e>
                    </m:acc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𝒋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</m:e>
                    </m:acc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𝑮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fr-FR" dirty="0"/>
                  <a:t> et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</m:t>
                        </m:r>
                      </m:num>
                      <m:den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</m:t>
                        </m:r>
                      </m:den>
                    </m:f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𝛁</m:t>
                        </m:r>
                      </m:e>
                    </m:acc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𝒋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𝒑</m:t>
                            </m:r>
                          </m:sub>
                        </m:sSub>
                      </m:e>
                    </m:acc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𝑮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</m:t>
                        </m:r>
                      </m:sub>
                    </m:sSub>
                  </m:oMath>
                </a14:m>
                <a:endParaRPr lang="fr-FR" dirty="0"/>
              </a:p>
              <a:p>
                <a:pPr algn="ctr" eaLnBrk="1" hangingPunct="1"/>
                <a:endParaRPr lang="fr-FR" dirty="0"/>
              </a:p>
              <a:p>
                <a:pPr algn="ctr" eaLnBrk="1" hangingPunct="1"/>
                <a:r>
                  <a:rPr lang="fr-FR" dirty="0"/>
                  <a:t>Cas particulier : ∂/∂</a:t>
                </a:r>
                <a:r>
                  <a:rPr lang="fr-FR" dirty="0" err="1"/>
                  <a:t>t</a:t>
                </a:r>
                <a:r>
                  <a:rPr lang="fr-FR" dirty="0"/>
                  <a:t> = 0.</a:t>
                </a:r>
              </a:p>
            </p:txBody>
          </p:sp>
        </mc:Choice>
        <mc:Fallback xmlns="">
          <p:sp>
            <p:nvSpPr>
              <p:cNvPr id="39970" name="Text 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6088" y="971550"/>
                <a:ext cx="5303192" cy="1268874"/>
              </a:xfrm>
              <a:prstGeom prst="rect">
                <a:avLst/>
              </a:prstGeom>
              <a:blipFill>
                <a:blip r:embed="rId3"/>
                <a:stretch>
                  <a:fillRect t="-3960" b="-2970"/>
                </a:stretch>
              </a:blipFill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966" name="Text Box 38"/>
              <p:cNvSpPr txBox="1">
                <a:spLocks noChangeArrowheads="1"/>
              </p:cNvSpPr>
              <p:nvPr/>
            </p:nvSpPr>
            <p:spPr bwMode="auto">
              <a:xfrm>
                <a:off x="765175" y="2411413"/>
                <a:ext cx="5111750" cy="1720599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 eaLnBrk="0" hangingPunct="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 eaLnBrk="0" hangingPunct="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 eaLnBrk="0" hangingPunct="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buFontTx/>
                  <a:buChar char="•"/>
                </a:pPr>
                <a:r>
                  <a:rPr lang="fr-FR" dirty="0"/>
                  <a:t>Recombinaisons:</a:t>
                </a:r>
              </a:p>
              <a:p>
                <a:pPr algn="ctr" eaLnBrk="1" hangingPunct="1"/>
                <a:r>
                  <a:rPr lang="fr-FR" i="1" dirty="0">
                    <a:latin typeface="Cambria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fr-FR" i="1" baseline="-25000" dirty="0">
                    <a:latin typeface="Cambria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fr-FR" i="1" dirty="0">
                    <a:latin typeface="Cambria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-n</a:t>
                </a:r>
                <a:r>
                  <a:rPr lang="fr-FR" i="1" baseline="-25000" dirty="0">
                    <a:latin typeface="Cambria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p0</a:t>
                </a:r>
                <a:r>
                  <a:rPr lang="fr-FR" i="1" dirty="0">
                    <a:latin typeface="Cambria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&lt;&lt; p</a:t>
                </a:r>
                <a:r>
                  <a:rPr lang="fr-FR" i="1" baseline="-25000" dirty="0">
                    <a:latin typeface="Cambria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p0</a:t>
                </a:r>
                <a:r>
                  <a:rPr lang="fr-FR" i="1" dirty="0">
                    <a:latin typeface="Cambria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fr-FR" i="1" dirty="0">
                    <a:latin typeface="Comic Sans MS" panose="030F0902030302020204" pitchFamily="66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et </a:t>
                </a:r>
                <a:r>
                  <a:rPr lang="fr-FR" i="1" dirty="0">
                    <a:latin typeface="Cambria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p</a:t>
                </a:r>
                <a:r>
                  <a:rPr lang="fr-FR" i="1" baseline="-25000" dirty="0">
                    <a:latin typeface="Cambria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fr-FR" i="1" dirty="0">
                    <a:latin typeface="Cambria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-p</a:t>
                </a:r>
                <a:r>
                  <a:rPr lang="fr-FR" i="1" baseline="-25000" dirty="0">
                    <a:latin typeface="Cambria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n0</a:t>
                </a:r>
                <a:r>
                  <a:rPr lang="fr-FR" i="1" dirty="0">
                    <a:latin typeface="Cambria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&lt;&lt; n</a:t>
                </a:r>
                <a:r>
                  <a:rPr lang="fr-FR" i="1" baseline="-25000" dirty="0">
                    <a:latin typeface="Cambria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n0</a:t>
                </a:r>
                <a:endParaRPr lang="fr-FR" i="1" dirty="0">
                  <a:latin typeface="Cambria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ctr" eaLnBrk="1" hangingPunct="1"/>
                <a:endParaRPr lang="fr-FR" dirty="0">
                  <a:sym typeface="Symbol" charset="0"/>
                </a:endParaRPr>
              </a:p>
              <a:p>
                <a:pPr algn="ctr" eaLnBrk="1" hangingPunct="1"/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1" i="1" smtClean="0"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  <m:sub>
                        <m:r>
                          <a:rPr lang="fr-FR" i="1">
                            <a:latin typeface="Cambria Math" charset="0"/>
                          </a:rPr>
                          <m:t>𝒏</m:t>
                        </m:r>
                      </m:sub>
                    </m:sSub>
                    <m:r>
                      <a:rPr lang="fr-FR" i="1">
                        <a:latin typeface="Cambria Math" charset="0"/>
                      </a:rPr>
                      <m:t>−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1" i="1" smtClean="0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fr-FR" i="1">
                            <a:latin typeface="Cambria Math" charset="0"/>
                          </a:rPr>
                          <m:t>𝒏</m:t>
                        </m:r>
                      </m:sub>
                    </m:sSub>
                    <m:r>
                      <a:rPr lang="fr-FR" i="1">
                        <a:latin typeface="Cambria Math" charset="0"/>
                      </a:rPr>
                      <m:t>=</m:t>
                    </m:r>
                    <m:r>
                      <a:rPr lang="fr-FR" b="1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i="1">
                            <a:latin typeface="Cambria Math" charset="0"/>
                          </a:rPr>
                          <m:t>𝒏</m:t>
                        </m:r>
                        <m:r>
                          <a:rPr lang="fr-FR" i="1">
                            <a:latin typeface="Cambria Math" charset="0"/>
                          </a:rPr>
                          <m:t>−</m:t>
                        </m:r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fr-FR" b="1" i="1" smtClean="0">
                                <a:latin typeface="Cambria Math" panose="02040503050406030204" pitchFamily="18" charset="0"/>
                              </a:rPr>
                              <m:t>𝒑</m:t>
                            </m:r>
                            <m:r>
                              <a:rPr lang="fr-FR" i="1">
                                <a:latin typeface="Cambria Math" charset="0"/>
                              </a:rPr>
                              <m:t>𝟎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𝝉</m:t>
                            </m:r>
                          </m:e>
                          <m:sub>
                            <m:r>
                              <a:rPr lang="fr-FR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𝒏</m:t>
                            </m:r>
                          </m:sub>
                        </m:sSub>
                      </m:den>
                    </m:f>
                    <m:r>
                      <a:rPr lang="fr-FR" i="1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</m:oMath>
                </a14:m>
                <a:r>
                  <a:rPr lang="fr-FR" baseline="-25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1" i="1" smtClean="0"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  <m:sub>
                        <m:r>
                          <a:rPr lang="fr-FR" i="1">
                            <a:latin typeface="Cambria Math" charset="0"/>
                          </a:rPr>
                          <m:t>𝒑</m:t>
                        </m:r>
                      </m:sub>
                    </m:sSub>
                    <m:r>
                      <a:rPr lang="fr-FR" i="1">
                        <a:latin typeface="Cambria Math" charset="0"/>
                      </a:rPr>
                      <m:t>−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1" i="1" smtClean="0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fr-FR" i="1">
                            <a:latin typeface="Cambria Math" charset="0"/>
                          </a:rPr>
                          <m:t>𝒑</m:t>
                        </m:r>
                      </m:sub>
                    </m:sSub>
                    <m:r>
                      <a:rPr lang="fr-FR" i="1">
                        <a:latin typeface="Cambria Math" charset="0"/>
                      </a:rPr>
                      <m:t>=</m:t>
                    </m:r>
                    <m:r>
                      <a:rPr lang="fr-FR" b="1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i="1">
                            <a:latin typeface="Cambria Math" charset="0"/>
                          </a:rPr>
                          <m:t>𝒑</m:t>
                        </m:r>
                        <m:r>
                          <a:rPr lang="fr-FR" i="1">
                            <a:latin typeface="Cambria Math" charset="0"/>
                          </a:rPr>
                          <m:t>−</m:t>
                        </m:r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fr-FR" b="1" i="1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fr-FR" i="1">
                                <a:latin typeface="Cambria Math" charset="0"/>
                              </a:rPr>
                              <m:t>𝟎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𝝉</m:t>
                            </m:r>
                          </m:e>
                          <m:sub>
                            <m:r>
                              <a:rPr lang="fr-FR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𝒑</m:t>
                            </m:r>
                          </m:sub>
                        </m:sSub>
                      </m:den>
                    </m:f>
                  </m:oMath>
                </a14:m>
                <a:endParaRPr lang="fr-FR" dirty="0">
                  <a:sym typeface="Symbol" charset="0"/>
                </a:endParaRPr>
              </a:p>
              <a:p>
                <a:pPr algn="ctr" eaLnBrk="1" hangingPunct="1"/>
                <a:endParaRPr lang="fr-FR" dirty="0">
                  <a:sym typeface="Symbol" charset="0"/>
                </a:endParaRPr>
              </a:p>
              <a:p>
                <a:pPr algn="ctr" eaLnBrk="1" hangingPunct="1"/>
                <a:r>
                  <a:rPr lang="fr-FR" i="1" dirty="0">
                    <a:sym typeface="Symbol" charset="0"/>
                  </a:rPr>
                  <a:t></a:t>
                </a:r>
                <a:r>
                  <a:rPr lang="fr-FR" i="1" baseline="-25000" dirty="0">
                    <a:sym typeface="Symbol" charset="0"/>
                  </a:rPr>
                  <a:t>n</a:t>
                </a:r>
                <a:r>
                  <a:rPr lang="fr-FR" dirty="0">
                    <a:sym typeface="Symbol" charset="0"/>
                  </a:rPr>
                  <a:t> et </a:t>
                </a:r>
                <a:r>
                  <a:rPr lang="fr-FR" i="1" dirty="0">
                    <a:sym typeface="Symbol" charset="0"/>
                  </a:rPr>
                  <a:t></a:t>
                </a:r>
                <a:r>
                  <a:rPr lang="fr-FR" i="1" baseline="-25000" dirty="0">
                    <a:sym typeface="Symbol" charset="0"/>
                  </a:rPr>
                  <a:t>p</a:t>
                </a:r>
                <a:r>
                  <a:rPr lang="fr-FR" dirty="0">
                    <a:sym typeface="Symbol" charset="0"/>
                  </a:rPr>
                  <a:t> contiennent l</a:t>
                </a:r>
                <a:r>
                  <a:rPr lang="ja-JP" altLang="fr-FR">
                    <a:sym typeface="Symbol" charset="0"/>
                  </a:rPr>
                  <a:t>’</a:t>
                </a:r>
                <a:r>
                  <a:rPr lang="fr-FR" altLang="ja-JP" dirty="0">
                    <a:sym typeface="Symbol" charset="0"/>
                  </a:rPr>
                  <a:t>information sur le mécanisme de recombinaison (voir paragraphe 5).</a:t>
                </a:r>
                <a:endParaRPr lang="fr-FR" dirty="0">
                  <a:sym typeface="Symbol" charset="0"/>
                </a:endParaRPr>
              </a:p>
            </p:txBody>
          </p:sp>
        </mc:Choice>
        <mc:Fallback xmlns="">
          <p:sp>
            <p:nvSpPr>
              <p:cNvPr id="39966" name="Text 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5175" y="2411413"/>
                <a:ext cx="5111750" cy="1720599"/>
              </a:xfrm>
              <a:prstGeom prst="rect">
                <a:avLst/>
              </a:prstGeom>
              <a:blipFill>
                <a:blip r:embed="rId4"/>
                <a:stretch>
                  <a:fillRect t="-2190" b="-2190"/>
                </a:stretch>
              </a:blipFill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941" name="Text Box 39"/>
          <p:cNvSpPr txBox="1">
            <a:spLocks noChangeArrowheads="1"/>
          </p:cNvSpPr>
          <p:nvPr/>
        </p:nvSpPr>
        <p:spPr bwMode="auto">
          <a:xfrm>
            <a:off x="836613" y="5122863"/>
            <a:ext cx="55451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buFontTx/>
              <a:buChar char="•"/>
            </a:pPr>
            <a:r>
              <a:rPr lang="fr-FR"/>
              <a:t>Courants de diffusion (hypothèse b).</a:t>
            </a:r>
          </a:p>
        </p:txBody>
      </p:sp>
      <p:cxnSp>
        <p:nvCxnSpPr>
          <p:cNvPr id="39943" name="AutoShape 41"/>
          <p:cNvCxnSpPr>
            <a:cxnSpLocks noChangeShapeType="1"/>
            <a:stCxn id="39966" idx="2"/>
            <a:endCxn id="39962" idx="0"/>
          </p:cNvCxnSpPr>
          <p:nvPr/>
        </p:nvCxnSpPr>
        <p:spPr bwMode="auto">
          <a:xfrm>
            <a:off x="3321050" y="4132012"/>
            <a:ext cx="0" cy="320926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9944" name="Text Box 51"/>
          <p:cNvSpPr txBox="1">
            <a:spLocks noChangeArrowheads="1"/>
          </p:cNvSpPr>
          <p:nvPr/>
        </p:nvSpPr>
        <p:spPr bwMode="auto">
          <a:xfrm>
            <a:off x="836613" y="7219950"/>
            <a:ext cx="55451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buFontTx/>
              <a:buChar char="•"/>
            </a:pPr>
            <a:r>
              <a:rPr lang="fr-FR"/>
              <a:t>Solution générale à 1 dimension.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946" name="Rectangle 53"/>
              <p:cNvSpPr>
                <a:spLocks noChangeArrowheads="1"/>
              </p:cNvSpPr>
              <p:nvPr/>
            </p:nvSpPr>
            <p:spPr bwMode="auto">
              <a:xfrm>
                <a:off x="1411287" y="7596188"/>
                <a:ext cx="3889378" cy="1296987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𝒑</m:t>
                          </m:r>
                        </m:sub>
                      </m:sSub>
                      <m:r>
                        <a:rPr lang="fr-FR" b="1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fr-FR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  <m:sub>
                          <m:sSub>
                            <m:sSubPr>
                              <m:ctrlPr>
                                <a:rPr lang="fr-FR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1" i="1" smtClean="0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fr-FR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sub>
                      </m:sSub>
                      <m:r>
                        <a:rPr lang="fr-FR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fr-FR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b="1" i="1" smtClean="0">
                          <a:latin typeface="Cambria Math" panose="02040503050406030204" pitchFamily="18" charset="0"/>
                        </a:rPr>
                        <m:t>𝒆𝒙𝒑</m:t>
                      </m:r>
                      <m:d>
                        <m:dPr>
                          <m:ctrlPr>
                            <a:rPr lang="fr-FR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fr-FR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fr-FR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b="1" i="1" smtClean="0">
                                      <a:latin typeface="Cambria Math" panose="02040503050406030204" pitchFamily="18" charset="0"/>
                                    </a:rPr>
                                    <m:t>𝑳</m:t>
                                  </m:r>
                                </m:e>
                                <m:sub>
                                  <m:r>
                                    <a:rPr lang="fr-FR" b="1" i="1" smtClean="0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fr-FR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b="1" i="1" smtClean="0"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fr-FR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i="1">
                          <a:latin typeface="Cambria Math" panose="02040503050406030204" pitchFamily="18" charset="0"/>
                        </a:rPr>
                        <m:t>𝒆𝒙𝒑</m:t>
                      </m:r>
                      <m:d>
                        <m:d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𝑳</m:t>
                                  </m:r>
                                </m:e>
                                <m:sub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fr-FR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  <m:r>
                        <a:rPr lang="fr-FR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fr-FR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fr-F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b="1" i="1" smtClean="0"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fr-FR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i="1">
                          <a:latin typeface="Cambria Math" panose="02040503050406030204" pitchFamily="18" charset="0"/>
                        </a:rPr>
                        <m:t>𝒆𝒙𝒑</m:t>
                      </m:r>
                      <m:d>
                        <m:d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𝑳</m:t>
                                  </m:r>
                                </m:e>
                                <m:sub>
                                  <m:r>
                                    <a:rPr lang="fr-FR" b="1" i="1" smtClean="0">
                                      <a:latin typeface="Cambria Math" panose="02040503050406030204" pitchFamily="18" charset="0"/>
                                    </a:rPr>
                                    <m:t>𝒑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fr-F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b="1" i="1" smtClean="0">
                          <a:latin typeface="Cambria Math" panose="02040503050406030204" pitchFamily="18" charset="0"/>
                        </a:rPr>
                        <m:t>𝑫</m:t>
                      </m:r>
                      <m:r>
                        <a:rPr lang="fr-FR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i="1">
                          <a:latin typeface="Cambria Math" panose="02040503050406030204" pitchFamily="18" charset="0"/>
                        </a:rPr>
                        <m:t>𝒆𝒙𝒑</m:t>
                      </m:r>
                      <m:d>
                        <m:d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𝑳</m:t>
                                  </m:r>
                                </m:e>
                                <m:sub>
                                  <m:r>
                                    <a:rPr lang="fr-FR" b="1" i="1" smtClean="0">
                                      <a:latin typeface="Cambria Math" panose="02040503050406030204" pitchFamily="18" charset="0"/>
                                    </a:rPr>
                                    <m:t>𝒑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946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11287" y="7596188"/>
                <a:ext cx="3889378" cy="12969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962" name="Rectangle 40"/>
              <p:cNvSpPr>
                <a:spLocks noChangeArrowheads="1"/>
              </p:cNvSpPr>
              <p:nvPr/>
            </p:nvSpPr>
            <p:spPr bwMode="auto">
              <a:xfrm>
                <a:off x="1628775" y="4452938"/>
                <a:ext cx="3384550" cy="576262"/>
              </a:xfrm>
              <a:prstGeom prst="rect">
                <a:avLst/>
              </a:prstGeom>
              <a:noFill/>
              <a:ln w="127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𝛁</m:t>
                        </m:r>
                      </m:e>
                    </m:acc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𝒋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</m:e>
                    </m:acc>
                    <m:r>
                      <a:rPr lang="fr-FR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i="1">
                            <a:latin typeface="Cambria Math" charset="0"/>
                          </a:rPr>
                          <m:t>𝒏</m:t>
                        </m:r>
                        <m:r>
                          <a:rPr lang="fr-FR" i="1">
                            <a:latin typeface="Cambria Math" charset="0"/>
                          </a:rPr>
                          <m:t>−</m:t>
                        </m:r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𝒑</m:t>
                            </m:r>
                            <m:r>
                              <a:rPr lang="fr-FR" i="1">
                                <a:latin typeface="Cambria Math" charset="0"/>
                              </a:rPr>
                              <m:t>𝟎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𝝉</m:t>
                            </m:r>
                          </m:e>
                          <m:sub>
                            <m:r>
                              <a:rPr lang="fr-FR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𝒏</m:t>
                            </m:r>
                          </m:sub>
                        </m:sSub>
                      </m:den>
                    </m:f>
                  </m:oMath>
                </a14:m>
                <a:r>
                  <a:rPr lang="fr-FR" dirty="0"/>
                  <a:t> et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𝛁</m:t>
                        </m:r>
                      </m:e>
                    </m:acc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𝒋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𝒑</m:t>
                            </m:r>
                          </m:sub>
                        </m:sSub>
                      </m:e>
                    </m:acc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i="1">
                            <a:latin typeface="Cambria Math" charset="0"/>
                          </a:rPr>
                          <m:t>𝒑</m:t>
                        </m:r>
                        <m:r>
                          <a:rPr lang="fr-FR" i="1">
                            <a:latin typeface="Cambria Math" charset="0"/>
                          </a:rPr>
                          <m:t>−</m:t>
                        </m:r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fr-FR" i="1">
                                <a:latin typeface="Cambria Math" charset="0"/>
                              </a:rPr>
                              <m:t>𝟎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𝝉</m:t>
                            </m:r>
                          </m:e>
                          <m:sub>
                            <m:r>
                              <a:rPr lang="fr-FR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𝒑</m:t>
                            </m:r>
                          </m:sub>
                        </m:sSub>
                      </m:den>
                    </m:f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39962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28775" y="4452938"/>
                <a:ext cx="3384550" cy="57626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27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951" name="Rectangle 42"/>
              <p:cNvSpPr>
                <a:spLocks noChangeArrowheads="1"/>
              </p:cNvSpPr>
              <p:nvPr/>
            </p:nvSpPr>
            <p:spPr bwMode="auto">
              <a:xfrm>
                <a:off x="1412876" y="5435600"/>
                <a:ext cx="3887788" cy="576263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𝑱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</m:e>
                    </m:acc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𝒒</m:t>
                    </m:r>
                    <m:acc>
                      <m:accPr>
                        <m:chr m:val="⃗"/>
                        <m:ctrlP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𝒋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</m:e>
                    </m:acc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=+</m:t>
                    </m:r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𝒒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𝑫</m:t>
                        </m:r>
                      </m:e>
                      <m:sub>
                        <m:r>
                          <a:rPr lang="fr-FR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𝒏</m:t>
                        </m:r>
                      </m:sub>
                    </m:sSub>
                    <m:acc>
                      <m:accPr>
                        <m:chr m:val="⃗"/>
                        <m:ctrlPr>
                          <a:rPr lang="fr-FR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accPr>
                      <m:e>
                        <m:r>
                          <a:rPr lang="fr-FR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𝛁</m:t>
                        </m:r>
                      </m:e>
                    </m:acc>
                    <m:r>
                      <a:rPr lang="fr-FR" i="1"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𝒏</m:t>
                    </m:r>
                  </m:oMath>
                </a14:m>
                <a:r>
                  <a:rPr lang="fr-FR" dirty="0"/>
                  <a:t> et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𝑱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𝒑</m:t>
                            </m:r>
                          </m:sub>
                        </m:sSub>
                      </m:e>
                    </m:acc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𝒒</m:t>
                    </m:r>
                    <m:acc>
                      <m:accPr>
                        <m:chr m:val="⃗"/>
                        <m:ctrlP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𝒋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𝒑</m:t>
                            </m:r>
                          </m:sub>
                        </m:sSub>
                      </m:e>
                    </m:acc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𝒒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𝑫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𝒑</m:t>
                        </m:r>
                      </m:sub>
                    </m:sSub>
                    <m:acc>
                      <m:accPr>
                        <m:chr m:val="⃗"/>
                        <m:ctrlPr>
                          <a:rPr lang="fr-FR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accPr>
                      <m:e>
                        <m:r>
                          <a:rPr lang="fr-FR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𝛁</m:t>
                        </m:r>
                      </m:e>
                    </m:acc>
                    <m:r>
                      <a:rPr lang="fr-FR" i="1"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𝒑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39951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12876" y="5435600"/>
                <a:ext cx="3887788" cy="57626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952" name="Rectangle 45"/>
              <p:cNvSpPr>
                <a:spLocks noChangeArrowheads="1"/>
              </p:cNvSpPr>
              <p:nvPr/>
            </p:nvSpPr>
            <p:spPr bwMode="auto">
              <a:xfrm>
                <a:off x="1773239" y="6227763"/>
                <a:ext cx="3165475" cy="9366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𝒑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i="1">
                            <a:latin typeface="Cambria Math" charset="0"/>
                          </a:rPr>
                          <m:t>𝒏</m:t>
                        </m:r>
                        <m:r>
                          <a:rPr lang="fr-FR" i="1">
                            <a:latin typeface="Cambria Math" charset="0"/>
                          </a:rPr>
                          <m:t>−</m:t>
                        </m:r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𝒑</m:t>
                            </m:r>
                            <m:r>
                              <a:rPr lang="fr-FR" i="1">
                                <a:latin typeface="Cambria Math" charset="0"/>
                              </a:rPr>
                              <m:t>𝟎</m:t>
                            </m:r>
                          </m:sub>
                        </m:sSub>
                      </m:num>
                      <m:den>
                        <m:sSubSup>
                          <m:sSubSupPr>
                            <m:ctrlPr>
                              <a:rPr lang="fr-FR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Sup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  <m:t>𝑳</m:t>
                            </m:r>
                          </m:e>
                          <m:sub>
                            <m:r>
                              <a:rPr lang="fr-FR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𝒏</m:t>
                            </m:r>
                          </m:sub>
                          <m:sup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  <m:t>𝟐</m:t>
                            </m:r>
                          </m:sup>
                        </m:sSubSup>
                      </m:den>
                    </m:f>
                  </m:oMath>
                </a14:m>
                <a:r>
                  <a:rPr lang="fr-FR" dirty="0"/>
                  <a:t>	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i="1">
                            <a:latin typeface="Cambria Math" charset="0"/>
                          </a:rPr>
                          <m:t>𝒑</m:t>
                        </m:r>
                        <m:r>
                          <a:rPr lang="fr-FR" i="1">
                            <a:latin typeface="Cambria Math" charset="0"/>
                          </a:rPr>
                          <m:t>−</m:t>
                        </m:r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fr-FR" i="1">
                                <a:latin typeface="Cambria Math" charset="0"/>
                              </a:rPr>
                              <m:t>𝟎</m:t>
                            </m:r>
                          </m:sub>
                        </m:sSub>
                      </m:num>
                      <m:den>
                        <m:sSubSup>
                          <m:sSubSupPr>
                            <m:ctrlPr>
                              <a:rPr lang="fr-FR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Sup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  <m:t>𝑳</m:t>
                            </m:r>
                          </m:e>
                          <m:sub>
                            <m:r>
                              <a:rPr lang="fr-FR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𝒑</m:t>
                            </m:r>
                          </m:sub>
                          <m:sup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  <m:t>𝟐</m:t>
                            </m:r>
                          </m:sup>
                        </m:sSubSup>
                      </m:den>
                    </m:f>
                  </m:oMath>
                </a14:m>
                <a:endParaRPr lang="fr-FR" dirty="0"/>
              </a:p>
              <a:p>
                <a:pPr algn="ctr"/>
                <a:endParaRPr lang="fr-FR" dirty="0"/>
              </a:p>
              <a:p>
                <a:pPr algn="ctr">
                  <a:tabLst>
                    <a:tab pos="1951038" algn="l"/>
                  </a:tabLst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fr-FR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Sup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𝑳</m:t>
                        </m:r>
                      </m:e>
                      <m:sub>
                        <m:r>
                          <a:rPr lang="fr-FR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𝒏</m:t>
                        </m:r>
                      </m:sub>
                      <m:sup>
                        <m:r>
                          <a:rPr lang="fr-FR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𝟐</m:t>
                        </m:r>
                      </m:sup>
                    </m:sSubSup>
                    <m:r>
                      <a:rPr lang="fr-FR" i="1"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=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𝑫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𝒏</m:t>
                        </m:r>
                      </m:sub>
                    </m:sSub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𝝉</m:t>
                        </m:r>
                      </m:e>
                      <m:sub>
                        <m:r>
                          <a:rPr lang="fr-FR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fr-FR" dirty="0"/>
                  <a:t>	</a:t>
                </a:r>
                <a:r>
                  <a:rPr lang="fr-FR" dirty="0">
                    <a:ea typeface="Cambria Math" charset="0"/>
                    <a:cs typeface="Cambria Math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Sup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𝑳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𝒑</m:t>
                        </m:r>
                      </m:sub>
                      <m:sup>
                        <m:r>
                          <a:rPr lang="fr-FR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𝟐</m:t>
                        </m:r>
                      </m:sup>
                    </m:sSubSup>
                    <m:r>
                      <a:rPr lang="fr-FR" i="1"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=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𝑫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𝒑</m:t>
                        </m:r>
                      </m:sub>
                    </m:sSub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𝝉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𝒑</m:t>
                        </m:r>
                      </m:sub>
                    </m:sSub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39952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73239" y="6227763"/>
                <a:ext cx="3165475" cy="93662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953" name="AutoShape 46"/>
          <p:cNvCxnSpPr>
            <a:cxnSpLocks noChangeShapeType="1"/>
            <a:stCxn id="39951" idx="2"/>
            <a:endCxn id="39952" idx="0"/>
          </p:cNvCxnSpPr>
          <p:nvPr/>
        </p:nvCxnSpPr>
        <p:spPr bwMode="auto">
          <a:xfrm flipH="1">
            <a:off x="3355976" y="6011863"/>
            <a:ext cx="1588" cy="2159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1802C90A-958E-6D47-82C2-F6B28BC7CB94}" type="slidenum">
              <a:rPr lang="fr-FR" b="0">
                <a:latin typeface="Arial" charset="0"/>
              </a:rPr>
              <a:pPr eaLnBrk="1" hangingPunct="1"/>
              <a:t>15</a:t>
            </a:fld>
            <a:endParaRPr lang="fr-FR" b="0"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986" name="Text Box 1032"/>
              <p:cNvSpPr txBox="1">
                <a:spLocks noChangeArrowheads="1"/>
              </p:cNvSpPr>
              <p:nvPr/>
            </p:nvSpPr>
            <p:spPr bwMode="auto">
              <a:xfrm>
                <a:off x="836613" y="2112963"/>
                <a:ext cx="4679950" cy="14834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tabLst>
                    <a:tab pos="711200" algn="l"/>
                  </a:tabLs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tabLst>
                    <a:tab pos="711200" algn="l"/>
                  </a:tabLs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 eaLnBrk="0" hangingPunct="0">
                  <a:tabLst>
                    <a:tab pos="711200" algn="l"/>
                  </a:tabLs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 eaLnBrk="0" hangingPunct="0">
                  <a:tabLst>
                    <a:tab pos="711200" algn="l"/>
                  </a:tabLs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 eaLnBrk="0" hangingPunct="0">
                  <a:tabLst>
                    <a:tab pos="711200" algn="l"/>
                  </a:tabLs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11200" algn="l"/>
                  </a:tabLs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11200" algn="l"/>
                  </a:tabLs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11200" algn="l"/>
                  </a:tabLs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11200" algn="l"/>
                  </a:tabLs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buFontTx/>
                  <a:buChar char="•"/>
                </a:pPr>
                <a:r>
                  <a:rPr lang="fr-FR" dirty="0"/>
                  <a:t>Solution</a:t>
                </a:r>
              </a:p>
              <a:p>
                <a:pPr eaLnBrk="1" hangingPunct="1"/>
                <a:endParaRPr lang="fr-FR" dirty="0"/>
              </a:p>
              <a:p>
                <a:pPr eaLnBrk="1" hangingPunct="1">
                  <a:buFontTx/>
                  <a:buChar char="•"/>
                </a:pPr>
                <a:r>
                  <a:rPr lang="fr-FR" dirty="0"/>
                  <a:t>x&lt;-</a:t>
                </a:r>
                <a:r>
                  <a:rPr lang="fr-FR" dirty="0" err="1"/>
                  <a:t>x</a:t>
                </a:r>
                <a:r>
                  <a:rPr lang="fr-FR" baseline="-25000" dirty="0" err="1"/>
                  <a:t>p</a:t>
                </a:r>
                <a:r>
                  <a:rPr lang="fr-FR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charset="0"/>
                          </a:rPr>
                          <m:t>𝒏</m:t>
                        </m:r>
                      </m:e>
                      <m:sub>
                        <m:r>
                          <a:rPr lang="fr-FR" i="1">
                            <a:latin typeface="Cambria Math" charset="0"/>
                          </a:rPr>
                          <m:t>𝒑</m:t>
                        </m:r>
                      </m:sub>
                    </m:sSub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1" i="1" smtClean="0">
                            <a:latin typeface="Cambria Math" charset="0"/>
                          </a:rPr>
                          <m:t>𝒙</m:t>
                        </m:r>
                      </m:e>
                    </m:d>
                    <m:r>
                      <a:rPr lang="fr-FR" i="1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fr-FR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1" i="1" smtClean="0">
                            <a:latin typeface="Cambria Math" charset="0"/>
                          </a:rPr>
                          <m:t>𝒏</m:t>
                        </m:r>
                      </m:e>
                      <m:sub>
                        <m:r>
                          <a:rPr lang="fr-FR" b="1" i="1" smtClean="0">
                            <a:latin typeface="Cambria Math" charset="0"/>
                          </a:rPr>
                          <m:t>𝒑</m:t>
                        </m:r>
                        <m:r>
                          <a:rPr lang="fr-FR" b="1" i="1" smtClean="0">
                            <a:latin typeface="Cambria Math" charset="0"/>
                          </a:rPr>
                          <m:t>𝟎</m:t>
                        </m:r>
                      </m:sub>
                    </m:sSub>
                    <m:r>
                      <a:rPr lang="fr-FR" b="1" i="1" smtClean="0">
                        <a:latin typeface="Cambria Math" charset="0"/>
                      </a:rPr>
                      <m:t>+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charset="0"/>
                          </a:rPr>
                          <m:t>𝒏</m:t>
                        </m:r>
                      </m:e>
                      <m:sub>
                        <m:r>
                          <a:rPr lang="fr-FR" i="1">
                            <a:latin typeface="Cambria Math" charset="0"/>
                          </a:rPr>
                          <m:t>𝒑</m:t>
                        </m:r>
                        <m:r>
                          <a:rPr lang="fr-FR" i="1">
                            <a:latin typeface="Cambria Math" charset="0"/>
                          </a:rPr>
                          <m:t>𝟎</m:t>
                        </m:r>
                      </m:sub>
                    </m:sSub>
                    <m:d>
                      <m:dPr>
                        <m:ctrlPr>
                          <a:rPr lang="fr-FR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i="1">
                            <a:latin typeface="Cambria Math" charset="0"/>
                          </a:rPr>
                          <m:t>𝒆𝒙𝒑</m:t>
                        </m:r>
                        <m:f>
                          <m:fPr>
                            <m:ctrlPr>
                              <a:rPr lang="bg-BG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i="1">
                                <a:latin typeface="Cambria Math" charset="0"/>
                              </a:rPr>
                              <m:t>𝒒𝑽</m:t>
                            </m:r>
                          </m:num>
                          <m:den>
                            <m:r>
                              <a:rPr lang="fr-FR" i="1">
                                <a:latin typeface="Cambria Math" charset="0"/>
                              </a:rPr>
                              <m:t>𝒌𝑻</m:t>
                            </m:r>
                          </m:den>
                        </m:f>
                        <m:r>
                          <a:rPr lang="fr-FR" b="1" i="1" smtClean="0">
                            <a:latin typeface="Cambria Math" charset="0"/>
                          </a:rPr>
                          <m:t>−</m:t>
                        </m:r>
                        <m:r>
                          <a:rPr lang="fr-FR" b="1" i="1" smtClean="0">
                            <a:latin typeface="Cambria Math" charset="0"/>
                          </a:rPr>
                          <m:t>𝟏</m:t>
                        </m:r>
                      </m:e>
                    </m:d>
                    <m:r>
                      <a:rPr lang="fr-FR" b="1" i="1" smtClean="0">
                        <a:latin typeface="Cambria Math" charset="0"/>
                      </a:rPr>
                      <m:t>𝒆𝒙𝒑</m:t>
                    </m:r>
                    <m:d>
                      <m:dPr>
                        <m:ctrlPr>
                          <a:rPr lang="fr-FR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fr-FR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b="1" i="1" smtClean="0">
                                <a:latin typeface="Cambria Math" charset="0"/>
                              </a:rPr>
                              <m:t>𝒙</m:t>
                            </m:r>
                            <m:r>
                              <a:rPr lang="fr-FR" b="1" i="1" smtClean="0">
                                <a:latin typeface="Cambria Math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fr-FR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b="1" i="1" smtClean="0">
                                    <a:latin typeface="Cambria Math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fr-FR" b="1" i="1" smtClean="0">
                                    <a:latin typeface="Cambria Math" charset="0"/>
                                  </a:rPr>
                                  <m:t>𝒑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fr-FR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b="1" i="1" smtClean="0">
                                    <a:latin typeface="Cambria Math" charset="0"/>
                                  </a:rPr>
                                  <m:t>𝑳</m:t>
                                </m:r>
                              </m:e>
                              <m:sub>
                                <m:r>
                                  <a:rPr lang="fr-FR" b="1" i="1" smtClean="0">
                                    <a:latin typeface="Cambria Math" charset="0"/>
                                  </a:rPr>
                                  <m:t>𝒏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endParaRPr lang="fr-FR" dirty="0"/>
              </a:p>
              <a:p>
                <a:pPr eaLnBrk="1" hangingPunct="1"/>
                <a:endParaRPr lang="fr-FR" dirty="0"/>
              </a:p>
              <a:p>
                <a:pPr eaLnBrk="1" hangingPunct="1">
                  <a:buFontTx/>
                  <a:buChar char="•"/>
                </a:pPr>
                <a:r>
                  <a:rPr lang="fr-FR" dirty="0"/>
                  <a:t>x&gt;</a:t>
                </a:r>
                <a:r>
                  <a:rPr lang="fr-FR" dirty="0" err="1"/>
                  <a:t>x</a:t>
                </a:r>
                <a:r>
                  <a:rPr lang="fr-FR" baseline="-25000" dirty="0" err="1"/>
                  <a:t>n</a:t>
                </a:r>
                <a:r>
                  <a:rPr lang="fr-FR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charset="0"/>
                          </a:rPr>
                          <m:t>𝒑</m:t>
                        </m:r>
                      </m:e>
                      <m:sub>
                        <m:r>
                          <a:rPr lang="fr-FR" i="1">
                            <a:latin typeface="Cambria Math" charset="0"/>
                          </a:rPr>
                          <m:t>𝒏</m:t>
                        </m:r>
                      </m:sub>
                    </m:sSub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1" i="1" smtClean="0">
                            <a:latin typeface="Cambria Math" charset="0"/>
                          </a:rPr>
                          <m:t>𝒙</m:t>
                        </m:r>
                      </m:e>
                    </m:d>
                    <m:r>
                      <a:rPr lang="fr-FR" i="1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charset="0"/>
                          </a:rPr>
                          <m:t>𝒑</m:t>
                        </m:r>
                      </m:e>
                      <m:sub>
                        <m:r>
                          <a:rPr lang="fr-FR" i="1">
                            <a:latin typeface="Cambria Math" charset="0"/>
                          </a:rPr>
                          <m:t>𝒏</m:t>
                        </m:r>
                        <m:r>
                          <a:rPr lang="fr-FR" i="1">
                            <a:latin typeface="Cambria Math" charset="0"/>
                          </a:rPr>
                          <m:t>𝟎</m:t>
                        </m:r>
                      </m:sub>
                    </m:sSub>
                    <m:r>
                      <a:rPr lang="fr-FR" b="1" i="1" smtClean="0">
                        <a:latin typeface="Cambria Math" charset="0"/>
                      </a:rPr>
                      <m:t>+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charset="0"/>
                          </a:rPr>
                          <m:t>𝒑</m:t>
                        </m:r>
                      </m:e>
                      <m:sub>
                        <m:r>
                          <a:rPr lang="fr-FR" i="1">
                            <a:latin typeface="Cambria Math" charset="0"/>
                          </a:rPr>
                          <m:t>𝒏</m:t>
                        </m:r>
                        <m:r>
                          <a:rPr lang="fr-FR" i="1">
                            <a:latin typeface="Cambria Math" charset="0"/>
                          </a:rPr>
                          <m:t>𝟎</m:t>
                        </m:r>
                      </m:sub>
                    </m:sSub>
                    <m:d>
                      <m:dPr>
                        <m:ctrlPr>
                          <a:rPr lang="is-I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i="1">
                            <a:latin typeface="Cambria Math" charset="0"/>
                          </a:rPr>
                          <m:t>𝒆𝒙𝒑</m:t>
                        </m:r>
                        <m:f>
                          <m:fPr>
                            <m:ctrlPr>
                              <a:rPr lang="bg-BG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i="1">
                                <a:latin typeface="Cambria Math" charset="0"/>
                              </a:rPr>
                              <m:t>𝒒𝑽</m:t>
                            </m:r>
                          </m:num>
                          <m:den>
                            <m:r>
                              <a:rPr lang="fr-FR" i="1">
                                <a:latin typeface="Cambria Math" charset="0"/>
                              </a:rPr>
                              <m:t>𝒌𝑻</m:t>
                            </m:r>
                          </m:den>
                        </m:f>
                        <m:r>
                          <a:rPr lang="fr-FR" b="1" i="1" smtClean="0">
                            <a:latin typeface="Cambria Math" charset="0"/>
                          </a:rPr>
                          <m:t>−</m:t>
                        </m:r>
                        <m:r>
                          <a:rPr lang="fr-FR" b="1" i="1" smtClean="0">
                            <a:latin typeface="Cambria Math" charset="0"/>
                          </a:rPr>
                          <m:t>𝟏</m:t>
                        </m:r>
                      </m:e>
                    </m:d>
                    <m:r>
                      <a:rPr lang="fr-FR" i="1">
                        <a:latin typeface="Cambria Math" charset="0"/>
                      </a:rPr>
                      <m:t>𝒆𝒙𝒑</m:t>
                    </m:r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latin typeface="Cambria Math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fr-FR" b="1" i="1" smtClean="0">
                                    <a:latin typeface="Cambria Math" charset="0"/>
                                  </a:rPr>
                                  <m:t>𝒏</m:t>
                                </m:r>
                              </m:sub>
                            </m:sSub>
                            <m:r>
                              <a:rPr lang="fr-FR" b="1" i="1" smtClean="0">
                                <a:latin typeface="Cambria Math" charset="0"/>
                              </a:rPr>
                              <m:t>−</m:t>
                            </m:r>
                            <m:r>
                              <a:rPr lang="fr-FR" b="1" i="1" smtClean="0">
                                <a:latin typeface="Cambria Math" charset="0"/>
                              </a:rPr>
                              <m:t>𝒙</m:t>
                            </m:r>
                          </m:num>
                          <m:den>
                            <m:sSub>
                              <m:sSub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latin typeface="Cambria Math" charset="0"/>
                                  </a:rPr>
                                  <m:t>𝑳</m:t>
                                </m:r>
                              </m:e>
                              <m:sub>
                                <m:r>
                                  <a:rPr lang="fr-FR" b="1" i="1" smtClean="0">
                                    <a:latin typeface="Cambria Math" charset="0"/>
                                  </a:rPr>
                                  <m:t>𝒑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endParaRPr lang="fr-FR" baseline="-25000" dirty="0"/>
              </a:p>
            </p:txBody>
          </p:sp>
        </mc:Choice>
        <mc:Fallback xmlns="">
          <p:sp>
            <p:nvSpPr>
              <p:cNvPr id="41986" name="Text Box 10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6613" y="2112963"/>
                <a:ext cx="4679950" cy="1483419"/>
              </a:xfrm>
              <a:prstGeom prst="rect">
                <a:avLst/>
              </a:prstGeom>
              <a:blipFill>
                <a:blip r:embed="rId3"/>
                <a:stretch>
                  <a:fillRect l="-813" t="-2542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035" name="Rectangle 1036"/>
          <p:cNvSpPr>
            <a:spLocks noChangeArrowheads="1"/>
          </p:cNvSpPr>
          <p:nvPr/>
        </p:nvSpPr>
        <p:spPr bwMode="auto">
          <a:xfrm>
            <a:off x="765174" y="2433638"/>
            <a:ext cx="5187951" cy="1223962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88" name="Text Box 1037"/>
          <p:cNvSpPr txBox="1">
            <a:spLocks noChangeArrowheads="1"/>
          </p:cNvSpPr>
          <p:nvPr/>
        </p:nvSpPr>
        <p:spPr bwMode="auto">
          <a:xfrm>
            <a:off x="476250" y="8093075"/>
            <a:ext cx="56896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7800" indent="-177800" eaLnBrk="0" hangingPunct="0">
              <a:tabLst>
                <a:tab pos="711200" algn="l"/>
              </a:tabLs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711200" algn="l"/>
              </a:tabLs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tabLst>
                <a:tab pos="711200" algn="l"/>
              </a:tabLs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tabLst>
                <a:tab pos="711200" algn="l"/>
              </a:tabLs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tabLst>
                <a:tab pos="711200" algn="l"/>
              </a:tabLs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1200" algn="l"/>
              </a:tabLs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1200" algn="l"/>
              </a:tabLs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1200" algn="l"/>
              </a:tabLs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1200" algn="l"/>
              </a:tabLs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lvl="1" algn="ctr" eaLnBrk="1" hangingPunct="1">
              <a:buFontTx/>
              <a:buChar char="•"/>
            </a:pPr>
            <a:r>
              <a:rPr lang="fr-FR" dirty="0"/>
              <a:t>Vérification de l</a:t>
            </a:r>
            <a:r>
              <a:rPr lang="ja-JP" altLang="fr-FR" dirty="0"/>
              <a:t>’</a:t>
            </a:r>
            <a:r>
              <a:rPr lang="fr-FR" altLang="ja-JP" dirty="0"/>
              <a:t>hypothèse de faible injection.</a:t>
            </a:r>
          </a:p>
          <a:p>
            <a:pPr eaLnBrk="1" hangingPunct="1">
              <a:buFont typeface="Wingdings" charset="0"/>
              <a:buChar char="è"/>
            </a:pPr>
            <a:r>
              <a:rPr lang="fr-FR" dirty="0"/>
              <a:t>N</a:t>
            </a:r>
            <a:r>
              <a:rPr lang="fr-FR" baseline="-25000" dirty="0"/>
              <a:t>D</a:t>
            </a:r>
            <a:r>
              <a:rPr lang="fr-FR" dirty="0"/>
              <a:t> = 10</a:t>
            </a:r>
            <a:r>
              <a:rPr lang="fr-FR" baseline="30000" dirty="0"/>
              <a:t>15</a:t>
            </a:r>
            <a:r>
              <a:rPr lang="fr-FR" dirty="0"/>
              <a:t> cm</a:t>
            </a:r>
            <a:r>
              <a:rPr lang="fr-FR" baseline="30000" dirty="0"/>
              <a:t>-3</a:t>
            </a:r>
            <a:r>
              <a:rPr lang="fr-FR" dirty="0"/>
              <a:t>, N</a:t>
            </a:r>
            <a:r>
              <a:rPr lang="fr-FR" baseline="-25000" dirty="0"/>
              <a:t>A</a:t>
            </a:r>
            <a:r>
              <a:rPr lang="fr-FR" dirty="0"/>
              <a:t> = 10</a:t>
            </a:r>
            <a:r>
              <a:rPr lang="fr-FR" baseline="30000" dirty="0"/>
              <a:t>18</a:t>
            </a:r>
            <a:r>
              <a:rPr lang="fr-FR" dirty="0"/>
              <a:t> cm</a:t>
            </a:r>
            <a:r>
              <a:rPr lang="fr-FR" baseline="30000" dirty="0"/>
              <a:t>-3</a:t>
            </a:r>
            <a:endParaRPr lang="fr-FR" dirty="0"/>
          </a:p>
          <a:p>
            <a:pPr eaLnBrk="1" hangingPunct="1">
              <a:buFont typeface="Wingdings" charset="0"/>
              <a:buChar char="è"/>
            </a:pPr>
            <a:r>
              <a:rPr lang="fr-FR" dirty="0"/>
              <a:t>Pour V=+0.5V, </a:t>
            </a:r>
            <a:r>
              <a:rPr lang="fr-FR" dirty="0" err="1"/>
              <a:t>n</a:t>
            </a:r>
            <a:r>
              <a:rPr lang="fr-FR" baseline="-25000" dirty="0" err="1"/>
              <a:t>p</a:t>
            </a:r>
            <a:r>
              <a:rPr lang="fr-FR" dirty="0"/>
              <a:t>(-</a:t>
            </a:r>
            <a:r>
              <a:rPr lang="fr-FR" dirty="0" err="1"/>
              <a:t>x</a:t>
            </a:r>
            <a:r>
              <a:rPr lang="fr-FR" baseline="-25000" dirty="0" err="1"/>
              <a:t>p</a:t>
            </a:r>
            <a:r>
              <a:rPr lang="fr-FR" dirty="0"/>
              <a:t>) = 10</a:t>
            </a:r>
            <a:r>
              <a:rPr lang="fr-FR" baseline="30000" dirty="0"/>
              <a:t>11</a:t>
            </a:r>
            <a:r>
              <a:rPr lang="fr-FR" dirty="0"/>
              <a:t> cm</a:t>
            </a:r>
            <a:r>
              <a:rPr lang="fr-FR" baseline="30000" dirty="0"/>
              <a:t>-3</a:t>
            </a:r>
            <a:r>
              <a:rPr lang="fr-FR" dirty="0"/>
              <a:t>, </a:t>
            </a:r>
            <a:r>
              <a:rPr lang="fr-FR" dirty="0" err="1"/>
              <a:t>p</a:t>
            </a:r>
            <a:r>
              <a:rPr lang="fr-FR" baseline="-25000" dirty="0" err="1"/>
              <a:t>n</a:t>
            </a:r>
            <a:r>
              <a:rPr lang="fr-FR" dirty="0"/>
              <a:t>(-</a:t>
            </a:r>
            <a:r>
              <a:rPr lang="fr-FR" dirty="0" err="1"/>
              <a:t>x</a:t>
            </a:r>
            <a:r>
              <a:rPr lang="fr-FR" baseline="-25000" dirty="0" err="1"/>
              <a:t>n</a:t>
            </a:r>
            <a:r>
              <a:rPr lang="fr-FR" dirty="0"/>
              <a:t>) = 10</a:t>
            </a:r>
            <a:r>
              <a:rPr lang="fr-FR" baseline="30000" dirty="0"/>
              <a:t>14</a:t>
            </a:r>
            <a:r>
              <a:rPr lang="fr-FR" dirty="0"/>
              <a:t> cm</a:t>
            </a:r>
            <a:r>
              <a:rPr lang="fr-FR" baseline="30000" dirty="0"/>
              <a:t>-3</a:t>
            </a:r>
            <a:endParaRPr lang="fr-FR" dirty="0"/>
          </a:p>
          <a:p>
            <a:pPr eaLnBrk="1" hangingPunct="1">
              <a:buFont typeface="Wingdings" charset="0"/>
              <a:buChar char="è"/>
            </a:pPr>
            <a:r>
              <a:rPr lang="fr-FR" dirty="0" err="1"/>
              <a:t>p</a:t>
            </a:r>
            <a:r>
              <a:rPr lang="fr-FR" baseline="-25000" dirty="0" err="1"/>
              <a:t>n</a:t>
            </a:r>
            <a:r>
              <a:rPr lang="fr-FR" dirty="0"/>
              <a:t>(-</a:t>
            </a:r>
            <a:r>
              <a:rPr lang="fr-FR" dirty="0" err="1"/>
              <a:t>x</a:t>
            </a:r>
            <a:r>
              <a:rPr lang="fr-FR" baseline="-25000" dirty="0" err="1"/>
              <a:t>n</a:t>
            </a:r>
            <a:r>
              <a:rPr lang="fr-FR" dirty="0"/>
              <a:t>) s </a:t>
            </a:r>
            <a:r>
              <a:rPr lang="ja-JP" altLang="fr-FR" dirty="0"/>
              <a:t>’</a:t>
            </a:r>
            <a:r>
              <a:rPr lang="fr-FR" altLang="ja-JP" dirty="0"/>
              <a:t>approche de N</a:t>
            </a:r>
            <a:r>
              <a:rPr lang="fr-FR" altLang="ja-JP" baseline="-25000" dirty="0"/>
              <a:t>D</a:t>
            </a:r>
            <a:r>
              <a:rPr lang="fr-FR" altLang="ja-JP" dirty="0"/>
              <a:t>.</a:t>
            </a:r>
            <a:endParaRPr lang="fr-FR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989" name="Text Box 1056"/>
              <p:cNvSpPr txBox="1">
                <a:spLocks noChangeArrowheads="1"/>
              </p:cNvSpPr>
              <p:nvPr/>
            </p:nvSpPr>
            <p:spPr bwMode="auto">
              <a:xfrm>
                <a:off x="404813" y="179388"/>
                <a:ext cx="5688012" cy="21859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tabLst>
                    <a:tab pos="711200" algn="l"/>
                  </a:tabLs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tabLst>
                    <a:tab pos="711200" algn="l"/>
                  </a:tabLs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 eaLnBrk="0" hangingPunct="0">
                  <a:tabLst>
                    <a:tab pos="711200" algn="l"/>
                  </a:tabLs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 eaLnBrk="0" hangingPunct="0">
                  <a:tabLst>
                    <a:tab pos="711200" algn="l"/>
                  </a:tabLs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 eaLnBrk="0" hangingPunct="0">
                  <a:tabLst>
                    <a:tab pos="711200" algn="l"/>
                  </a:tabLs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11200" algn="l"/>
                  </a:tabLs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11200" algn="l"/>
                  </a:tabLs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11200" algn="l"/>
                  </a:tabLs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11200" algn="l"/>
                  </a:tabLs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buFontTx/>
                  <a:buChar char="•"/>
                </a:pPr>
                <a:r>
                  <a:rPr lang="fr-FR" dirty="0"/>
                  <a:t>Conditions limites en bord de ZCE (hypothèse a).</a:t>
                </a:r>
              </a:p>
              <a:p>
                <a:pPr algn="ctr" eaLnBrk="1" hangingPunct="1">
                  <a:buFontTx/>
                  <a:buChar char="•"/>
                </a:pPr>
                <a:endParaRPr lang="fr-FR" dirty="0"/>
              </a:p>
              <a:p>
                <a:pPr eaLnBrk="1" hangingPunct="1">
                  <a:buFontTx/>
                  <a:buChar char="•"/>
                </a:pPr>
                <a:r>
                  <a:rPr lang="fr-FR" i="1" dirty="0">
                    <a:latin typeface="Cambria" panose="02040503050406030204" pitchFamily="18" charset="0"/>
                    <a:cs typeface="Times New Roman" panose="02020603050405020304" pitchFamily="18" charset="0"/>
                  </a:rPr>
                  <a:t>x </a:t>
                </a:r>
                <a:r>
                  <a:rPr lang="fr-FR" dirty="0">
                    <a:latin typeface="Cambria" panose="020405030504060302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fr-FR" i="1" dirty="0">
                    <a:latin typeface="Cambria" panose="020405030504060302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fr-FR" i="1" dirty="0" err="1">
                    <a:latin typeface="Cambria" panose="020405030504060302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fr-FR" i="1" baseline="-25000" dirty="0" err="1">
                    <a:latin typeface="Cambria" panose="020405030504060302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fr-FR" i="1" baseline="-25000" dirty="0">
                    <a:latin typeface="Cambria" panose="020405030504060302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fr-FR" i="1" dirty="0">
                    <a:latin typeface="Cambria" panose="020405030504060302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fr-FR" i="1" baseline="-25000" dirty="0">
                    <a:latin typeface="Cambria" panose="020405030504060302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fr-FR" i="1" dirty="0">
                    <a:latin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dirty="0">
                    <a:latin typeface="Cambria" panose="02040503050406030204" pitchFamily="18" charset="0"/>
                    <a:cs typeface="Times New Roman" panose="02020603050405020304" pitchFamily="18" charset="0"/>
                    <a:sym typeface="Symbol" charset="0"/>
                  </a:rPr>
                  <a:t></a:t>
                </a:r>
                <a:r>
                  <a:rPr lang="fr-FR" i="1" dirty="0">
                    <a:latin typeface="Cambria" panose="02040503050406030204" pitchFamily="18" charset="0"/>
                    <a:cs typeface="Times New Roman" panose="02020603050405020304" pitchFamily="18" charset="0"/>
                  </a:rPr>
                  <a:t> p</a:t>
                </a:r>
                <a:r>
                  <a:rPr lang="fr-FR" i="1" baseline="-25000" dirty="0">
                    <a:latin typeface="Cambria" panose="02040503050406030204" pitchFamily="18" charset="0"/>
                    <a:cs typeface="Times New Roman" panose="02020603050405020304" pitchFamily="18" charset="0"/>
                  </a:rPr>
                  <a:t>p0</a:t>
                </a:r>
                <a:r>
                  <a:rPr lang="fr-FR" i="1" dirty="0">
                    <a:latin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dirty="0">
                    <a:latin typeface="Cambria" panose="02040503050406030204" pitchFamily="18" charset="0"/>
                    <a:cs typeface="Times New Roman" panose="02020603050405020304" pitchFamily="18" charset="0"/>
                    <a:sym typeface="Symbol" charset="0"/>
                  </a:rPr>
                  <a:t></a:t>
                </a:r>
                <a:r>
                  <a:rPr lang="fr-FR" i="1" dirty="0">
                    <a:latin typeface="Cambria" panose="02040503050406030204" pitchFamily="18" charset="0"/>
                    <a:cs typeface="Times New Roman" panose="02020603050405020304" pitchFamily="18" charset="0"/>
                  </a:rPr>
                  <a:t> N</a:t>
                </a:r>
                <a:r>
                  <a:rPr lang="fr-FR" i="1" baseline="-25000" dirty="0">
                    <a:latin typeface="Cambria" panose="020405030504060302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fr-FR" dirty="0"/>
                  <a:t> 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1" i="1" smtClean="0">
                            <a:latin typeface="Cambria Math" charset="0"/>
                          </a:rPr>
                          <m:t>𝒏</m:t>
                        </m:r>
                      </m:e>
                      <m:sub>
                        <m:r>
                          <a:rPr lang="fr-FR" b="1" i="1" smtClean="0">
                            <a:latin typeface="Cambria Math" charset="0"/>
                          </a:rPr>
                          <m:t>𝒑</m:t>
                        </m:r>
                      </m:sub>
                    </m:sSub>
                    <m:d>
                      <m:dPr>
                        <m:ctrlPr>
                          <a:rPr lang="fr-FR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1" i="1" smtClean="0">
                            <a:latin typeface="Cambria Math" charset="0"/>
                          </a:rPr>
                          <m:t>−</m:t>
                        </m:r>
                        <m:sSub>
                          <m:sSubPr>
                            <m:ctrlPr>
                              <a:rPr lang="fr-FR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1" i="1" smtClean="0">
                                <a:latin typeface="Cambria Math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fr-FR" b="1" i="1" smtClean="0">
                                <a:latin typeface="Cambria Math" charset="0"/>
                              </a:rPr>
                              <m:t>𝒑</m:t>
                            </m:r>
                          </m:sub>
                        </m:sSub>
                      </m:e>
                    </m:d>
                    <m:r>
                      <a:rPr lang="fr-FR" b="1" i="1" smtClean="0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fr-FR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1" i="1" smtClean="0">
                            <a:latin typeface="Cambria Math" charset="0"/>
                          </a:rPr>
                          <m:t>𝒏</m:t>
                        </m:r>
                      </m:e>
                      <m:sub>
                        <m:r>
                          <a:rPr lang="fr-FR" b="1" i="1" smtClean="0">
                            <a:latin typeface="Cambria Math" charset="0"/>
                          </a:rPr>
                          <m:t>𝒑</m:t>
                        </m:r>
                        <m:r>
                          <a:rPr lang="fr-FR" b="1" i="1" smtClean="0">
                            <a:latin typeface="Cambria Math" charset="0"/>
                          </a:rPr>
                          <m:t>𝟎</m:t>
                        </m:r>
                      </m:sub>
                    </m:sSub>
                    <m:r>
                      <a:rPr lang="fr-FR" b="1" i="1" smtClean="0">
                        <a:latin typeface="Cambria Math" charset="0"/>
                      </a:rPr>
                      <m:t>𝒆𝒙𝒑</m:t>
                    </m:r>
                    <m:d>
                      <m:dPr>
                        <m:ctrlPr>
                          <a:rPr lang="fr-FR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bg-BG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b="1" i="1" smtClean="0">
                                <a:latin typeface="Cambria Math" charset="0"/>
                              </a:rPr>
                              <m:t>𝒒𝑽</m:t>
                            </m:r>
                          </m:num>
                          <m:den>
                            <m:r>
                              <a:rPr lang="fr-FR" b="1" i="1" smtClean="0">
                                <a:latin typeface="Cambria Math" charset="0"/>
                              </a:rPr>
                              <m:t>𝒌𝑻</m:t>
                            </m:r>
                          </m:den>
                        </m:f>
                      </m:e>
                    </m:d>
                    <m:r>
                      <a:rPr lang="fr-FR" b="1" i="1" smtClean="0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bg-BG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fr-FR" b="1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b="1" i="1" smtClean="0">
                                <a:latin typeface="Cambria Math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fr-FR" b="1" i="1" smtClean="0">
                                <a:latin typeface="Cambria Math" charset="0"/>
                              </a:rPr>
                              <m:t>𝒊</m:t>
                            </m:r>
                          </m:sub>
                          <m:sup>
                            <m:r>
                              <a:rPr lang="fr-FR" b="1" i="1" smtClean="0">
                                <a:latin typeface="Cambria Math" charset="0"/>
                              </a:rPr>
                              <m:t>𝟐</m:t>
                            </m:r>
                          </m:sup>
                        </m:sSubSup>
                      </m:num>
                      <m:den>
                        <m:sSub>
                          <m:sSubPr>
                            <m:ctrlPr>
                              <a:rPr lang="fr-FR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1" i="1" smtClean="0">
                                <a:latin typeface="Cambria Math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fr-FR" b="1" i="1" smtClean="0">
                                <a:latin typeface="Cambria Math" charset="0"/>
                              </a:rPr>
                              <m:t>𝒑</m:t>
                            </m:r>
                            <m:r>
                              <a:rPr lang="fr-FR" b="1" i="1" smtClean="0">
                                <a:latin typeface="Cambria Math" charset="0"/>
                              </a:rPr>
                              <m:t>𝟎</m:t>
                            </m:r>
                          </m:sub>
                        </m:sSub>
                      </m:den>
                    </m:f>
                    <m:r>
                      <a:rPr lang="fr-FR" i="1">
                        <a:latin typeface="Cambria Math" charset="0"/>
                      </a:rPr>
                      <m:t>𝒆𝒙𝒑</m:t>
                    </m:r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bg-BG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i="1">
                                <a:latin typeface="Cambria Math" charset="0"/>
                              </a:rPr>
                              <m:t>𝒒𝑽</m:t>
                            </m:r>
                          </m:num>
                          <m:den>
                            <m:r>
                              <a:rPr lang="fr-FR" i="1">
                                <a:latin typeface="Cambria Math" charset="0"/>
                              </a:rPr>
                              <m:t>𝒌𝑻</m:t>
                            </m:r>
                          </m:den>
                        </m:f>
                      </m:e>
                    </m:d>
                  </m:oMath>
                </a14:m>
                <a:endParaRPr lang="fr-FR" baseline="-25000" dirty="0"/>
              </a:p>
              <a:p>
                <a:pPr eaLnBrk="1" hangingPunct="1"/>
                <a:endParaRPr lang="fr-FR" dirty="0"/>
              </a:p>
              <a:p>
                <a:pPr eaLnBrk="1" hangingPunct="1">
                  <a:buFontTx/>
                  <a:buChar char="•"/>
                </a:pPr>
                <a:r>
                  <a:rPr lang="fr-FR" i="1" dirty="0">
                    <a:latin typeface="Cambria" panose="02040503050406030204" pitchFamily="18" charset="0"/>
                  </a:rPr>
                  <a:t>x </a:t>
                </a:r>
                <a:r>
                  <a:rPr lang="fr-FR" dirty="0">
                    <a:latin typeface="Cambria" panose="02040503050406030204" pitchFamily="18" charset="0"/>
                  </a:rPr>
                  <a:t>= </a:t>
                </a:r>
                <a:r>
                  <a:rPr lang="fr-FR" i="1" dirty="0" err="1">
                    <a:latin typeface="Cambria" panose="02040503050406030204" pitchFamily="18" charset="0"/>
                  </a:rPr>
                  <a:t>x</a:t>
                </a:r>
                <a:r>
                  <a:rPr lang="fr-FR" i="1" baseline="-25000" dirty="0" err="1">
                    <a:latin typeface="Cambria" panose="02040503050406030204" pitchFamily="18" charset="0"/>
                  </a:rPr>
                  <a:t>n</a:t>
                </a:r>
                <a:r>
                  <a:rPr lang="fr-FR" dirty="0"/>
                  <a:t>	</a:t>
                </a:r>
                <a:r>
                  <a:rPr lang="fr-FR" i="1" dirty="0" err="1">
                    <a:latin typeface="Cambria" panose="02040503050406030204" pitchFamily="18" charset="0"/>
                  </a:rPr>
                  <a:t>n</a:t>
                </a:r>
                <a:r>
                  <a:rPr lang="fr-FR" i="1" baseline="-25000" dirty="0" err="1">
                    <a:latin typeface="Cambria" panose="02040503050406030204" pitchFamily="18" charset="0"/>
                  </a:rPr>
                  <a:t>n</a:t>
                </a:r>
                <a:r>
                  <a:rPr lang="fr-FR" dirty="0"/>
                  <a:t> </a:t>
                </a:r>
                <a:r>
                  <a:rPr lang="fr-FR" dirty="0">
                    <a:sym typeface="Symbol" charset="0"/>
                  </a:rPr>
                  <a:t></a:t>
                </a:r>
                <a:r>
                  <a:rPr lang="fr-FR" dirty="0"/>
                  <a:t> </a:t>
                </a:r>
                <a:r>
                  <a:rPr lang="fr-FR" i="1" dirty="0">
                    <a:latin typeface="Cambria" panose="02040503050406030204" pitchFamily="18" charset="0"/>
                  </a:rPr>
                  <a:t>n</a:t>
                </a:r>
                <a:r>
                  <a:rPr lang="fr-FR" i="1" baseline="-25000" dirty="0">
                    <a:latin typeface="Cambria" panose="02040503050406030204" pitchFamily="18" charset="0"/>
                  </a:rPr>
                  <a:t>n0</a:t>
                </a:r>
                <a:r>
                  <a:rPr lang="fr-FR" dirty="0"/>
                  <a:t> </a:t>
                </a:r>
                <a:r>
                  <a:rPr lang="fr-FR" dirty="0">
                    <a:sym typeface="Symbol" charset="0"/>
                  </a:rPr>
                  <a:t></a:t>
                </a:r>
                <a:r>
                  <a:rPr lang="fr-FR" dirty="0"/>
                  <a:t> </a:t>
                </a:r>
                <a:r>
                  <a:rPr lang="fr-FR" i="1" dirty="0">
                    <a:latin typeface="Cambria" panose="02040503050406030204" pitchFamily="18" charset="0"/>
                  </a:rPr>
                  <a:t>N</a:t>
                </a:r>
                <a:r>
                  <a:rPr lang="fr-FR" i="1" baseline="-25000" dirty="0">
                    <a:latin typeface="Cambria" panose="02040503050406030204" pitchFamily="18" charset="0"/>
                  </a:rPr>
                  <a:t>D</a:t>
                </a:r>
                <a:r>
                  <a:rPr lang="fr-FR" dirty="0"/>
                  <a:t> 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1" i="1" smtClean="0">
                            <a:latin typeface="Cambria Math" charset="0"/>
                          </a:rPr>
                          <m:t>𝒑</m:t>
                        </m:r>
                      </m:e>
                      <m:sub>
                        <m:r>
                          <a:rPr lang="fr-FR" b="1" i="1" smtClean="0">
                            <a:latin typeface="Cambria Math" charset="0"/>
                          </a:rPr>
                          <m:t>𝒏</m:t>
                        </m:r>
                      </m:sub>
                    </m:sSub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fr-FR" b="1" i="1" smtClean="0">
                                <a:latin typeface="Cambria Math" charset="0"/>
                              </a:rPr>
                              <m:t>𝒏</m:t>
                            </m:r>
                          </m:sub>
                        </m:sSub>
                      </m:e>
                    </m:d>
                    <m:r>
                      <a:rPr lang="fr-FR" i="1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fr-FR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1" i="1" smtClean="0">
                            <a:latin typeface="Cambria Math" charset="0"/>
                          </a:rPr>
                          <m:t>𝒑</m:t>
                        </m:r>
                      </m:e>
                      <m:sub>
                        <m:r>
                          <a:rPr lang="fr-FR" b="1" i="1" smtClean="0">
                            <a:latin typeface="Cambria Math" charset="0"/>
                          </a:rPr>
                          <m:t>𝒏</m:t>
                        </m:r>
                        <m:r>
                          <a:rPr lang="fr-FR" b="1" i="1" smtClean="0">
                            <a:latin typeface="Cambria Math" charset="0"/>
                          </a:rPr>
                          <m:t>𝟎</m:t>
                        </m:r>
                      </m:sub>
                    </m:sSub>
                    <m:r>
                      <a:rPr lang="fr-FR" i="1">
                        <a:latin typeface="Cambria Math" charset="0"/>
                      </a:rPr>
                      <m:t>𝒆𝒙𝒑</m:t>
                    </m:r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bg-BG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i="1">
                                <a:latin typeface="Cambria Math" charset="0"/>
                              </a:rPr>
                              <m:t>𝒒𝑽</m:t>
                            </m:r>
                          </m:num>
                          <m:den>
                            <m:r>
                              <a:rPr lang="fr-FR" i="1">
                                <a:latin typeface="Cambria Math" charset="0"/>
                              </a:rPr>
                              <m:t>𝒌𝑻</m:t>
                            </m:r>
                          </m:den>
                        </m:f>
                      </m:e>
                    </m:d>
                    <m:r>
                      <a:rPr lang="fr-FR" i="1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bg-BG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i="1">
                                <a:latin typeface="Cambria Math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fr-FR" i="1">
                                <a:latin typeface="Cambria Math" charset="0"/>
                              </a:rPr>
                              <m:t>𝒊</m:t>
                            </m:r>
                          </m:sub>
                          <m:sup>
                            <m:r>
                              <a:rPr lang="fr-FR" i="1">
                                <a:latin typeface="Cambria Math" charset="0"/>
                              </a:rPr>
                              <m:t>𝟐</m:t>
                            </m:r>
                          </m:sup>
                        </m:sSubSup>
                      </m:num>
                      <m:den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1" i="1" smtClean="0">
                                <a:latin typeface="Cambria Math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fr-FR" b="1" i="1" smtClean="0">
                                <a:latin typeface="Cambria Math" charset="0"/>
                              </a:rPr>
                              <m:t>𝒏</m:t>
                            </m:r>
                            <m:r>
                              <a:rPr lang="fr-FR" i="1">
                                <a:latin typeface="Cambria Math" charset="0"/>
                              </a:rPr>
                              <m:t>𝟎</m:t>
                            </m:r>
                          </m:sub>
                        </m:sSub>
                      </m:den>
                    </m:f>
                    <m:r>
                      <a:rPr lang="fr-FR" i="1">
                        <a:latin typeface="Cambria Math" charset="0"/>
                      </a:rPr>
                      <m:t>𝒆𝒙𝒑</m:t>
                    </m:r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bg-BG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i="1">
                                <a:latin typeface="Cambria Math" charset="0"/>
                              </a:rPr>
                              <m:t>𝒒𝑽</m:t>
                            </m:r>
                          </m:num>
                          <m:den>
                            <m:r>
                              <a:rPr lang="fr-FR" i="1">
                                <a:latin typeface="Cambria Math" charset="0"/>
                              </a:rPr>
                              <m:t>𝒌𝑻</m:t>
                            </m:r>
                          </m:den>
                        </m:f>
                      </m:e>
                    </m:d>
                  </m:oMath>
                </a14:m>
                <a:endParaRPr lang="fr-FR" dirty="0"/>
              </a:p>
              <a:p>
                <a:pPr eaLnBrk="1" hangingPunct="1"/>
                <a:endParaRPr lang="fr-FR" dirty="0"/>
              </a:p>
              <a:p>
                <a:pPr eaLnBrk="1" hangingPunct="1">
                  <a:buFontTx/>
                  <a:buChar char="•"/>
                </a:pPr>
                <a:r>
                  <a:rPr lang="fr-FR" dirty="0"/>
                  <a:t>À l</a:t>
                </a:r>
                <a:r>
                  <a:rPr lang="ja-JP" altLang="fr-FR" dirty="0"/>
                  <a:t>’</a:t>
                </a:r>
                <a:r>
                  <a:rPr lang="fr-FR" altLang="ja-JP" dirty="0">
                    <a:sym typeface="Symbol" charset="0"/>
                  </a:rPr>
                  <a:t>	</a:t>
                </a:r>
                <a:r>
                  <a:rPr lang="fr-FR" altLang="ja-JP" i="1" dirty="0" err="1">
                    <a:latin typeface="Cambria" panose="02040503050406030204" pitchFamily="18" charset="0"/>
                  </a:rPr>
                  <a:t>p</a:t>
                </a:r>
                <a:r>
                  <a:rPr lang="fr-FR" altLang="ja-JP" i="1" baseline="-25000" dirty="0" err="1">
                    <a:latin typeface="Cambria" panose="02040503050406030204" pitchFamily="18" charset="0"/>
                  </a:rPr>
                  <a:t>n</a:t>
                </a:r>
                <a:r>
                  <a:rPr lang="fr-FR" altLang="ja-JP" dirty="0"/>
                  <a:t> - </a:t>
                </a:r>
                <a:r>
                  <a:rPr lang="fr-FR" altLang="ja-JP" i="1" dirty="0">
                    <a:latin typeface="Cambria" panose="02040503050406030204" pitchFamily="18" charset="0"/>
                  </a:rPr>
                  <a:t>p</a:t>
                </a:r>
                <a:r>
                  <a:rPr lang="fr-FR" altLang="ja-JP" i="1" baseline="-25000" dirty="0">
                    <a:latin typeface="Cambria" panose="02040503050406030204" pitchFamily="18" charset="0"/>
                  </a:rPr>
                  <a:t>n0</a:t>
                </a:r>
                <a:r>
                  <a:rPr lang="fr-FR" altLang="ja-JP" dirty="0"/>
                  <a:t> = </a:t>
                </a:r>
                <a:r>
                  <a:rPr lang="fr-FR" altLang="ja-JP" i="1" dirty="0" err="1">
                    <a:latin typeface="Cambria" panose="02040503050406030204" pitchFamily="18" charset="0"/>
                  </a:rPr>
                  <a:t>n</a:t>
                </a:r>
                <a:r>
                  <a:rPr lang="fr-FR" altLang="ja-JP" i="1" baseline="-25000" dirty="0" err="1">
                    <a:latin typeface="Cambria" panose="02040503050406030204" pitchFamily="18" charset="0"/>
                  </a:rPr>
                  <a:t>p</a:t>
                </a:r>
                <a:r>
                  <a:rPr lang="fr-FR" altLang="ja-JP" dirty="0"/>
                  <a:t> - </a:t>
                </a:r>
                <a:r>
                  <a:rPr lang="fr-FR" altLang="ja-JP" i="1" dirty="0">
                    <a:latin typeface="Cambria" panose="02040503050406030204" pitchFamily="18" charset="0"/>
                  </a:rPr>
                  <a:t>n</a:t>
                </a:r>
                <a:r>
                  <a:rPr lang="fr-FR" altLang="ja-JP" i="1" baseline="-25000" dirty="0">
                    <a:latin typeface="Cambria" panose="02040503050406030204" pitchFamily="18" charset="0"/>
                  </a:rPr>
                  <a:t>p0</a:t>
                </a:r>
                <a:r>
                  <a:rPr lang="fr-FR" altLang="ja-JP" dirty="0"/>
                  <a:t> = </a:t>
                </a:r>
                <a:r>
                  <a:rPr lang="fr-FR" altLang="ja-JP" dirty="0">
                    <a:latin typeface="Cambria" panose="02040503050406030204" pitchFamily="18" charset="0"/>
                  </a:rPr>
                  <a:t>0</a:t>
                </a:r>
                <a:r>
                  <a:rPr lang="fr-FR" altLang="ja-JP" dirty="0"/>
                  <a:t>.</a:t>
                </a:r>
              </a:p>
              <a:p>
                <a:pPr eaLnBrk="1" hangingPunct="1">
                  <a:buFontTx/>
                  <a:buChar char="•"/>
                </a:pPr>
                <a:endParaRPr lang="fr-FR" dirty="0"/>
              </a:p>
            </p:txBody>
          </p:sp>
        </mc:Choice>
        <mc:Fallback xmlns="">
          <p:sp>
            <p:nvSpPr>
              <p:cNvPr id="41989" name="Text Box 10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4813" y="179388"/>
                <a:ext cx="5688012" cy="2185983"/>
              </a:xfrm>
              <a:prstGeom prst="rect">
                <a:avLst/>
              </a:prstGeom>
              <a:blipFill>
                <a:blip r:embed="rId4"/>
                <a:stretch>
                  <a:fillRect l="-668" t="-1734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992" name="Rectangle 1059"/>
          <p:cNvSpPr>
            <a:spLocks noChangeArrowheads="1"/>
          </p:cNvSpPr>
          <p:nvPr/>
        </p:nvSpPr>
        <p:spPr bwMode="auto">
          <a:xfrm>
            <a:off x="328513" y="611560"/>
            <a:ext cx="5692775" cy="15176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1993" name="Group 173"/>
          <p:cNvGrpSpPr>
            <a:grpSpLocks/>
          </p:cNvGrpSpPr>
          <p:nvPr/>
        </p:nvGrpSpPr>
        <p:grpSpPr bwMode="auto">
          <a:xfrm>
            <a:off x="981075" y="3708400"/>
            <a:ext cx="4618038" cy="4265613"/>
            <a:chOff x="1248" y="3005"/>
            <a:chExt cx="2909" cy="2687"/>
          </a:xfrm>
        </p:grpSpPr>
        <p:sp>
          <p:nvSpPr>
            <p:cNvPr id="41994" name="Text Box 143"/>
            <p:cNvSpPr txBox="1">
              <a:spLocks noChangeArrowheads="1"/>
            </p:cNvSpPr>
            <p:nvPr/>
          </p:nvSpPr>
          <p:spPr bwMode="auto">
            <a:xfrm>
              <a:off x="2205" y="3005"/>
              <a:ext cx="177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fr-FR"/>
                <a:t>Concentration (log, cm</a:t>
              </a:r>
              <a:r>
                <a:rPr lang="fr-FR" baseline="30000"/>
                <a:t>-3</a:t>
              </a:r>
              <a:r>
                <a:rPr lang="fr-FR"/>
                <a:t>)</a:t>
              </a:r>
            </a:p>
          </p:txBody>
        </p:sp>
        <p:sp>
          <p:nvSpPr>
            <p:cNvPr id="41995" name="Line 113"/>
            <p:cNvSpPr>
              <a:spLocks noChangeShapeType="1"/>
            </p:cNvSpPr>
            <p:nvPr/>
          </p:nvSpPr>
          <p:spPr bwMode="auto">
            <a:xfrm>
              <a:off x="1389" y="5499"/>
              <a:ext cx="276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996" name="Line 114"/>
            <p:cNvSpPr>
              <a:spLocks noChangeShapeType="1"/>
            </p:cNvSpPr>
            <p:nvPr/>
          </p:nvSpPr>
          <p:spPr bwMode="auto">
            <a:xfrm flipH="1">
              <a:off x="1344" y="3459"/>
              <a:ext cx="108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997" name="Line 115"/>
            <p:cNvSpPr>
              <a:spLocks noChangeShapeType="1"/>
            </p:cNvSpPr>
            <p:nvPr/>
          </p:nvSpPr>
          <p:spPr bwMode="auto">
            <a:xfrm flipH="1">
              <a:off x="2887" y="3822"/>
              <a:ext cx="108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998" name="Text Box 116"/>
            <p:cNvSpPr txBox="1">
              <a:spLocks noChangeArrowheads="1"/>
            </p:cNvSpPr>
            <p:nvPr/>
          </p:nvSpPr>
          <p:spPr bwMode="auto">
            <a:xfrm>
              <a:off x="3747" y="3595"/>
              <a:ext cx="27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fr-FR"/>
                <a:t>n</a:t>
              </a:r>
              <a:r>
                <a:rPr lang="fr-FR" baseline="-25000"/>
                <a:t>n0</a:t>
              </a:r>
            </a:p>
          </p:txBody>
        </p:sp>
        <p:sp>
          <p:nvSpPr>
            <p:cNvPr id="41999" name="Text Box 117"/>
            <p:cNvSpPr txBox="1">
              <a:spLocks noChangeArrowheads="1"/>
            </p:cNvSpPr>
            <p:nvPr/>
          </p:nvSpPr>
          <p:spPr bwMode="auto">
            <a:xfrm>
              <a:off x="2795" y="5500"/>
              <a:ext cx="31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fr-FR"/>
                <a:t>x</a:t>
              </a:r>
              <a:r>
                <a:rPr lang="fr-FR" baseline="-25000"/>
                <a:t>n</a:t>
              </a:r>
              <a:endParaRPr lang="fr-FR"/>
            </a:p>
          </p:txBody>
        </p:sp>
        <p:grpSp>
          <p:nvGrpSpPr>
            <p:cNvPr id="42000" name="Group 118"/>
            <p:cNvGrpSpPr>
              <a:grpSpLocks/>
            </p:cNvGrpSpPr>
            <p:nvPr/>
          </p:nvGrpSpPr>
          <p:grpSpPr bwMode="auto">
            <a:xfrm>
              <a:off x="2296" y="3232"/>
              <a:ext cx="590" cy="2460"/>
              <a:chOff x="1933" y="1020"/>
              <a:chExt cx="590" cy="2460"/>
            </a:xfrm>
          </p:grpSpPr>
          <p:sp>
            <p:nvSpPr>
              <p:cNvPr id="42010" name="Line 119"/>
              <p:cNvSpPr>
                <a:spLocks noChangeShapeType="1"/>
              </p:cNvSpPr>
              <p:nvPr/>
            </p:nvSpPr>
            <p:spPr bwMode="auto">
              <a:xfrm rot="-5400000">
                <a:off x="1071" y="2154"/>
                <a:ext cx="226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011" name="Text Box 120"/>
              <p:cNvSpPr txBox="1">
                <a:spLocks noChangeArrowheads="1"/>
              </p:cNvSpPr>
              <p:nvPr/>
            </p:nvSpPr>
            <p:spPr bwMode="auto">
              <a:xfrm>
                <a:off x="1933" y="3288"/>
                <a:ext cx="408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 eaLnBrk="0" hangingPunct="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 eaLnBrk="0" hangingPunct="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 eaLnBrk="0" hangingPunct="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fr-FR"/>
                  <a:t>-x</a:t>
                </a:r>
                <a:r>
                  <a:rPr lang="fr-FR" baseline="-25000"/>
                  <a:t>p</a:t>
                </a:r>
                <a:endParaRPr lang="fr-FR"/>
              </a:p>
            </p:txBody>
          </p:sp>
          <p:sp>
            <p:nvSpPr>
              <p:cNvPr id="42012" name="Line 121"/>
              <p:cNvSpPr>
                <a:spLocks noChangeShapeType="1"/>
              </p:cNvSpPr>
              <p:nvPr/>
            </p:nvSpPr>
            <p:spPr bwMode="auto">
              <a:xfrm rot="-5400000">
                <a:off x="1412" y="2177"/>
                <a:ext cx="222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013" name="Line 122"/>
              <p:cNvSpPr>
                <a:spLocks noChangeShapeType="1"/>
              </p:cNvSpPr>
              <p:nvPr/>
            </p:nvSpPr>
            <p:spPr bwMode="auto">
              <a:xfrm rot="-5400000">
                <a:off x="958" y="2177"/>
                <a:ext cx="222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014" name="Line 123"/>
              <p:cNvSpPr>
                <a:spLocks noChangeShapeType="1"/>
              </p:cNvSpPr>
              <p:nvPr/>
            </p:nvSpPr>
            <p:spPr bwMode="auto">
              <a:xfrm>
                <a:off x="2160" y="3061"/>
                <a:ext cx="9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015" name="Line 124"/>
              <p:cNvSpPr>
                <a:spLocks noChangeShapeType="1"/>
              </p:cNvSpPr>
              <p:nvPr/>
            </p:nvSpPr>
            <p:spPr bwMode="auto">
              <a:xfrm>
                <a:off x="2160" y="2835"/>
                <a:ext cx="9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016" name="Line 125"/>
              <p:cNvSpPr>
                <a:spLocks noChangeShapeType="1"/>
              </p:cNvSpPr>
              <p:nvPr/>
            </p:nvSpPr>
            <p:spPr bwMode="auto">
              <a:xfrm>
                <a:off x="2160" y="2608"/>
                <a:ext cx="9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017" name="Line 126"/>
              <p:cNvSpPr>
                <a:spLocks noChangeShapeType="1"/>
              </p:cNvSpPr>
              <p:nvPr/>
            </p:nvSpPr>
            <p:spPr bwMode="auto">
              <a:xfrm>
                <a:off x="2160" y="2381"/>
                <a:ext cx="9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018" name="Line 127"/>
              <p:cNvSpPr>
                <a:spLocks noChangeShapeType="1"/>
              </p:cNvSpPr>
              <p:nvPr/>
            </p:nvSpPr>
            <p:spPr bwMode="auto">
              <a:xfrm>
                <a:off x="2160" y="2154"/>
                <a:ext cx="9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019" name="Line 128"/>
              <p:cNvSpPr>
                <a:spLocks noChangeShapeType="1"/>
              </p:cNvSpPr>
              <p:nvPr/>
            </p:nvSpPr>
            <p:spPr bwMode="auto">
              <a:xfrm>
                <a:off x="2160" y="1927"/>
                <a:ext cx="9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020" name="Line 129"/>
              <p:cNvSpPr>
                <a:spLocks noChangeShapeType="1"/>
              </p:cNvSpPr>
              <p:nvPr/>
            </p:nvSpPr>
            <p:spPr bwMode="auto">
              <a:xfrm>
                <a:off x="2160" y="1701"/>
                <a:ext cx="9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021" name="Text Box 130"/>
              <p:cNvSpPr txBox="1">
                <a:spLocks noChangeArrowheads="1"/>
              </p:cNvSpPr>
              <p:nvPr/>
            </p:nvSpPr>
            <p:spPr bwMode="auto">
              <a:xfrm>
                <a:off x="2206" y="1610"/>
                <a:ext cx="272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 eaLnBrk="0" hangingPunct="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 eaLnBrk="0" hangingPunct="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 eaLnBrk="0" hangingPunct="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fr-FR"/>
                  <a:t>14</a:t>
                </a:r>
              </a:p>
            </p:txBody>
          </p:sp>
          <p:sp>
            <p:nvSpPr>
              <p:cNvPr id="42022" name="Text Box 131"/>
              <p:cNvSpPr txBox="1">
                <a:spLocks noChangeArrowheads="1"/>
              </p:cNvSpPr>
              <p:nvPr/>
            </p:nvSpPr>
            <p:spPr bwMode="auto">
              <a:xfrm>
                <a:off x="2205" y="1826"/>
                <a:ext cx="272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 eaLnBrk="0" hangingPunct="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 eaLnBrk="0" hangingPunct="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 eaLnBrk="0" hangingPunct="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fr-FR"/>
                  <a:t>12</a:t>
                </a:r>
              </a:p>
            </p:txBody>
          </p:sp>
          <p:sp>
            <p:nvSpPr>
              <p:cNvPr id="42023" name="Text Box 132"/>
              <p:cNvSpPr txBox="1">
                <a:spLocks noChangeArrowheads="1"/>
              </p:cNvSpPr>
              <p:nvPr/>
            </p:nvSpPr>
            <p:spPr bwMode="auto">
              <a:xfrm>
                <a:off x="2205" y="2053"/>
                <a:ext cx="272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 eaLnBrk="0" hangingPunct="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 eaLnBrk="0" hangingPunct="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 eaLnBrk="0" hangingPunct="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fr-FR"/>
                  <a:t>10</a:t>
                </a:r>
              </a:p>
            </p:txBody>
          </p:sp>
          <p:sp>
            <p:nvSpPr>
              <p:cNvPr id="42024" name="Text Box 133"/>
              <p:cNvSpPr txBox="1">
                <a:spLocks noChangeArrowheads="1"/>
              </p:cNvSpPr>
              <p:nvPr/>
            </p:nvSpPr>
            <p:spPr bwMode="auto">
              <a:xfrm>
                <a:off x="2205" y="2280"/>
                <a:ext cx="272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 eaLnBrk="0" hangingPunct="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 eaLnBrk="0" hangingPunct="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 eaLnBrk="0" hangingPunct="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fr-FR"/>
                  <a:t>8</a:t>
                </a:r>
              </a:p>
            </p:txBody>
          </p:sp>
          <p:sp>
            <p:nvSpPr>
              <p:cNvPr id="42025" name="Text Box 134"/>
              <p:cNvSpPr txBox="1">
                <a:spLocks noChangeArrowheads="1"/>
              </p:cNvSpPr>
              <p:nvPr/>
            </p:nvSpPr>
            <p:spPr bwMode="auto">
              <a:xfrm>
                <a:off x="2205" y="2507"/>
                <a:ext cx="272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 eaLnBrk="0" hangingPunct="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 eaLnBrk="0" hangingPunct="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 eaLnBrk="0" hangingPunct="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fr-FR"/>
                  <a:t>6</a:t>
                </a:r>
              </a:p>
            </p:txBody>
          </p:sp>
          <p:sp>
            <p:nvSpPr>
              <p:cNvPr id="42026" name="Text Box 135"/>
              <p:cNvSpPr txBox="1">
                <a:spLocks noChangeArrowheads="1"/>
              </p:cNvSpPr>
              <p:nvPr/>
            </p:nvSpPr>
            <p:spPr bwMode="auto">
              <a:xfrm>
                <a:off x="2205" y="2744"/>
                <a:ext cx="272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 eaLnBrk="0" hangingPunct="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 eaLnBrk="0" hangingPunct="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 eaLnBrk="0" hangingPunct="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fr-FR"/>
                  <a:t>4</a:t>
                </a:r>
              </a:p>
            </p:txBody>
          </p:sp>
          <p:sp>
            <p:nvSpPr>
              <p:cNvPr id="42027" name="Text Box 136"/>
              <p:cNvSpPr txBox="1">
                <a:spLocks noChangeArrowheads="1"/>
              </p:cNvSpPr>
              <p:nvPr/>
            </p:nvSpPr>
            <p:spPr bwMode="auto">
              <a:xfrm>
                <a:off x="2205" y="2960"/>
                <a:ext cx="272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 eaLnBrk="0" hangingPunct="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 eaLnBrk="0" hangingPunct="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 eaLnBrk="0" hangingPunct="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fr-FR"/>
                  <a:t>2</a:t>
                </a:r>
              </a:p>
            </p:txBody>
          </p:sp>
          <p:sp>
            <p:nvSpPr>
              <p:cNvPr id="42028" name="Line 137"/>
              <p:cNvSpPr>
                <a:spLocks noChangeShapeType="1"/>
              </p:cNvSpPr>
              <p:nvPr/>
            </p:nvSpPr>
            <p:spPr bwMode="auto">
              <a:xfrm>
                <a:off x="2160" y="1474"/>
                <a:ext cx="9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029" name="Line 138"/>
              <p:cNvSpPr>
                <a:spLocks noChangeShapeType="1"/>
              </p:cNvSpPr>
              <p:nvPr/>
            </p:nvSpPr>
            <p:spPr bwMode="auto">
              <a:xfrm>
                <a:off x="2160" y="1247"/>
                <a:ext cx="9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030" name="Text Box 139"/>
              <p:cNvSpPr txBox="1">
                <a:spLocks noChangeArrowheads="1"/>
              </p:cNvSpPr>
              <p:nvPr/>
            </p:nvSpPr>
            <p:spPr bwMode="auto">
              <a:xfrm>
                <a:off x="2206" y="1156"/>
                <a:ext cx="272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 eaLnBrk="0" hangingPunct="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 eaLnBrk="0" hangingPunct="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 eaLnBrk="0" hangingPunct="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fr-FR"/>
                  <a:t>18</a:t>
                </a:r>
              </a:p>
            </p:txBody>
          </p:sp>
          <p:sp>
            <p:nvSpPr>
              <p:cNvPr id="42031" name="Text Box 140"/>
              <p:cNvSpPr txBox="1">
                <a:spLocks noChangeArrowheads="1"/>
              </p:cNvSpPr>
              <p:nvPr/>
            </p:nvSpPr>
            <p:spPr bwMode="auto">
              <a:xfrm>
                <a:off x="2205" y="1372"/>
                <a:ext cx="272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 eaLnBrk="0" hangingPunct="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 eaLnBrk="0" hangingPunct="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 eaLnBrk="0" hangingPunct="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fr-FR"/>
                  <a:t>16</a:t>
                </a:r>
              </a:p>
            </p:txBody>
          </p:sp>
          <p:sp>
            <p:nvSpPr>
              <p:cNvPr id="42032" name="Text Box 141"/>
              <p:cNvSpPr txBox="1">
                <a:spLocks noChangeArrowheads="1"/>
              </p:cNvSpPr>
              <p:nvPr/>
            </p:nvSpPr>
            <p:spPr bwMode="auto">
              <a:xfrm>
                <a:off x="2115" y="3288"/>
                <a:ext cx="318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 eaLnBrk="0" hangingPunct="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 eaLnBrk="0" hangingPunct="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 eaLnBrk="0" hangingPunct="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fr-FR"/>
                  <a:t>0</a:t>
                </a:r>
              </a:p>
            </p:txBody>
          </p:sp>
        </p:grpSp>
        <p:sp>
          <p:nvSpPr>
            <p:cNvPr id="42001" name="Text Box 142"/>
            <p:cNvSpPr txBox="1">
              <a:spLocks noChangeArrowheads="1"/>
            </p:cNvSpPr>
            <p:nvPr/>
          </p:nvSpPr>
          <p:spPr bwMode="auto">
            <a:xfrm>
              <a:off x="1344" y="3222"/>
              <a:ext cx="27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fr-FR"/>
                <a:t>p</a:t>
              </a:r>
              <a:r>
                <a:rPr lang="fr-FR" baseline="-25000"/>
                <a:t>p0</a:t>
              </a:r>
            </a:p>
          </p:txBody>
        </p:sp>
        <p:sp>
          <p:nvSpPr>
            <p:cNvPr id="42002" name="Line 144"/>
            <p:cNvSpPr>
              <a:spLocks noChangeShapeType="1"/>
            </p:cNvSpPr>
            <p:nvPr/>
          </p:nvSpPr>
          <p:spPr bwMode="auto">
            <a:xfrm flipH="1">
              <a:off x="1344" y="5273"/>
              <a:ext cx="108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03" name="Text Box 145"/>
            <p:cNvSpPr txBox="1">
              <a:spLocks noChangeArrowheads="1"/>
            </p:cNvSpPr>
            <p:nvPr/>
          </p:nvSpPr>
          <p:spPr bwMode="auto">
            <a:xfrm>
              <a:off x="1293" y="5228"/>
              <a:ext cx="27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fr-FR"/>
                <a:t>n</a:t>
              </a:r>
              <a:r>
                <a:rPr lang="fr-FR" baseline="-25000"/>
                <a:t>p0</a:t>
              </a:r>
            </a:p>
          </p:txBody>
        </p:sp>
        <p:sp>
          <p:nvSpPr>
            <p:cNvPr id="42004" name="Line 146"/>
            <p:cNvSpPr>
              <a:spLocks noChangeShapeType="1"/>
            </p:cNvSpPr>
            <p:nvPr/>
          </p:nvSpPr>
          <p:spPr bwMode="auto">
            <a:xfrm flipH="1">
              <a:off x="2886" y="4911"/>
              <a:ext cx="108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05" name="Text Box 147"/>
            <p:cNvSpPr txBox="1">
              <a:spLocks noChangeArrowheads="1"/>
            </p:cNvSpPr>
            <p:nvPr/>
          </p:nvSpPr>
          <p:spPr bwMode="auto">
            <a:xfrm>
              <a:off x="3746" y="4865"/>
              <a:ext cx="27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fr-FR"/>
                <a:t>p</a:t>
              </a:r>
              <a:r>
                <a:rPr lang="fr-FR" baseline="-25000"/>
                <a:t>n0</a:t>
              </a:r>
            </a:p>
          </p:txBody>
        </p:sp>
        <p:sp>
          <p:nvSpPr>
            <p:cNvPr id="42006" name="Line 154"/>
            <p:cNvSpPr>
              <a:spLocks noChangeShapeType="1"/>
            </p:cNvSpPr>
            <p:nvPr/>
          </p:nvSpPr>
          <p:spPr bwMode="auto">
            <a:xfrm>
              <a:off x="2886" y="3913"/>
              <a:ext cx="858" cy="88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07" name="Line 155"/>
            <p:cNvSpPr>
              <a:spLocks noChangeShapeType="1"/>
            </p:cNvSpPr>
            <p:nvPr/>
          </p:nvSpPr>
          <p:spPr bwMode="auto">
            <a:xfrm flipH="1">
              <a:off x="1536" y="4230"/>
              <a:ext cx="896" cy="95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08" name="Freeform 171"/>
            <p:cNvSpPr>
              <a:spLocks/>
            </p:cNvSpPr>
            <p:nvPr/>
          </p:nvSpPr>
          <p:spPr bwMode="auto">
            <a:xfrm>
              <a:off x="1248" y="5184"/>
              <a:ext cx="288" cy="96"/>
            </a:xfrm>
            <a:custGeom>
              <a:avLst/>
              <a:gdLst>
                <a:gd name="T0" fmla="*/ 1 w 1088"/>
                <a:gd name="T1" fmla="*/ 0 h 1049"/>
                <a:gd name="T2" fmla="*/ 1 w 1088"/>
                <a:gd name="T3" fmla="*/ 0 h 1049"/>
                <a:gd name="T4" fmla="*/ 1 w 1088"/>
                <a:gd name="T5" fmla="*/ 0 h 1049"/>
                <a:gd name="T6" fmla="*/ 1 w 1088"/>
                <a:gd name="T7" fmla="*/ 0 h 1049"/>
                <a:gd name="T8" fmla="*/ 0 w 1088"/>
                <a:gd name="T9" fmla="*/ 0 h 1049"/>
                <a:gd name="T10" fmla="*/ 0 w 1088"/>
                <a:gd name="T11" fmla="*/ 0 h 10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88"/>
                <a:gd name="T19" fmla="*/ 0 h 1049"/>
                <a:gd name="T20" fmla="*/ 1088 w 1088"/>
                <a:gd name="T21" fmla="*/ 1049 h 104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88" h="1049">
                  <a:moveTo>
                    <a:pt x="1088" y="0"/>
                  </a:moveTo>
                  <a:cubicBezTo>
                    <a:pt x="1088" y="0"/>
                    <a:pt x="945" y="315"/>
                    <a:pt x="861" y="452"/>
                  </a:cubicBezTo>
                  <a:cubicBezTo>
                    <a:pt x="770" y="585"/>
                    <a:pt x="699" y="702"/>
                    <a:pt x="587" y="822"/>
                  </a:cubicBezTo>
                  <a:cubicBezTo>
                    <a:pt x="475" y="942"/>
                    <a:pt x="422" y="953"/>
                    <a:pt x="331" y="994"/>
                  </a:cubicBezTo>
                  <a:cubicBezTo>
                    <a:pt x="269" y="1025"/>
                    <a:pt x="222" y="1027"/>
                    <a:pt x="171" y="1038"/>
                  </a:cubicBezTo>
                  <a:cubicBezTo>
                    <a:pt x="120" y="1049"/>
                    <a:pt x="36" y="1042"/>
                    <a:pt x="0" y="1043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09" name="Freeform 172"/>
            <p:cNvSpPr>
              <a:spLocks/>
            </p:cNvSpPr>
            <p:nvPr/>
          </p:nvSpPr>
          <p:spPr bwMode="auto">
            <a:xfrm flipH="1">
              <a:off x="3744" y="4800"/>
              <a:ext cx="288" cy="96"/>
            </a:xfrm>
            <a:custGeom>
              <a:avLst/>
              <a:gdLst>
                <a:gd name="T0" fmla="*/ 1 w 1088"/>
                <a:gd name="T1" fmla="*/ 0 h 1049"/>
                <a:gd name="T2" fmla="*/ 1 w 1088"/>
                <a:gd name="T3" fmla="*/ 0 h 1049"/>
                <a:gd name="T4" fmla="*/ 1 w 1088"/>
                <a:gd name="T5" fmla="*/ 0 h 1049"/>
                <a:gd name="T6" fmla="*/ 1 w 1088"/>
                <a:gd name="T7" fmla="*/ 0 h 1049"/>
                <a:gd name="T8" fmla="*/ 0 w 1088"/>
                <a:gd name="T9" fmla="*/ 0 h 1049"/>
                <a:gd name="T10" fmla="*/ 0 w 1088"/>
                <a:gd name="T11" fmla="*/ 0 h 10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88"/>
                <a:gd name="T19" fmla="*/ 0 h 1049"/>
                <a:gd name="T20" fmla="*/ 1088 w 1088"/>
                <a:gd name="T21" fmla="*/ 1049 h 104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88" h="1049">
                  <a:moveTo>
                    <a:pt x="1088" y="0"/>
                  </a:moveTo>
                  <a:cubicBezTo>
                    <a:pt x="1088" y="0"/>
                    <a:pt x="945" y="315"/>
                    <a:pt x="861" y="452"/>
                  </a:cubicBezTo>
                  <a:cubicBezTo>
                    <a:pt x="770" y="585"/>
                    <a:pt x="699" y="702"/>
                    <a:pt x="587" y="822"/>
                  </a:cubicBezTo>
                  <a:cubicBezTo>
                    <a:pt x="475" y="942"/>
                    <a:pt x="422" y="953"/>
                    <a:pt x="331" y="994"/>
                  </a:cubicBezTo>
                  <a:cubicBezTo>
                    <a:pt x="269" y="1025"/>
                    <a:pt x="222" y="1027"/>
                    <a:pt x="171" y="1038"/>
                  </a:cubicBezTo>
                  <a:cubicBezTo>
                    <a:pt x="120" y="1049"/>
                    <a:pt x="36" y="1042"/>
                    <a:pt x="0" y="1043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A3801B55-895D-4D42-A49B-B9CC8EF165BB}" type="slidenum">
              <a:rPr lang="fr-FR" b="0">
                <a:latin typeface="Arial" charset="0"/>
              </a:rPr>
              <a:pPr eaLnBrk="1" hangingPunct="1"/>
              <a:t>16</a:t>
            </a:fld>
            <a:endParaRPr lang="fr-FR" b="0"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035" name="Text Box 1038"/>
              <p:cNvSpPr txBox="1">
                <a:spLocks noChangeArrowheads="1"/>
              </p:cNvSpPr>
              <p:nvPr/>
            </p:nvSpPr>
            <p:spPr bwMode="auto">
              <a:xfrm>
                <a:off x="404813" y="323868"/>
                <a:ext cx="5473700" cy="7143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tabLst>
                    <a:tab pos="3324225" algn="l"/>
                  </a:tabLs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tabLst>
                    <a:tab pos="3324225" algn="l"/>
                  </a:tabLs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 eaLnBrk="0" hangingPunct="0">
                  <a:tabLst>
                    <a:tab pos="3324225" algn="l"/>
                  </a:tabLs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 eaLnBrk="0" hangingPunct="0">
                  <a:tabLst>
                    <a:tab pos="3324225" algn="l"/>
                  </a:tabLs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 eaLnBrk="0" hangingPunct="0">
                  <a:tabLst>
                    <a:tab pos="3324225" algn="l"/>
                  </a:tabLs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324225" algn="l"/>
                  </a:tabLs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324225" algn="l"/>
                  </a:tabLs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324225" algn="l"/>
                  </a:tabLs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324225" algn="l"/>
                  </a:tabLs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fr-FR" dirty="0"/>
                  <a:t>d) Calcul de la densité de courant de diffusion.</a:t>
                </a:r>
              </a:p>
              <a:p>
                <a:pPr eaLnBrk="1" hangingPunct="1">
                  <a:spcBef>
                    <a:spcPct val="50000"/>
                  </a:spcBef>
                </a:pPr>
                <a:r>
                  <a:rPr lang="fr-FR" dirty="0"/>
                  <a:t>Le courant total en tout point vaut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fr-FR" altLang="ja-JP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altLang="ja-JP" i="1">
                                <a:latin typeface="Cambria Math" charset="0"/>
                              </a:rPr>
                              <m:t>𝑱</m:t>
                            </m:r>
                          </m:e>
                        </m:acc>
                      </m:e>
                      <m:sub>
                        <m:r>
                          <a:rPr lang="fr-FR" altLang="ja-JP" b="1" i="1" smtClean="0">
                            <a:latin typeface="Cambria Math" charset="0"/>
                          </a:rPr>
                          <m:t>𝒕𝒐𝒕𝒂𝒍</m:t>
                        </m:r>
                      </m:sub>
                    </m:sSub>
                    <m:r>
                      <a:rPr lang="fr-FR" altLang="ja-JP" b="1" i="0" smtClean="0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fr-FR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fr-FR" altLang="ja-JP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altLang="ja-JP" i="1">
                                <a:latin typeface="Cambria Math" charset="0"/>
                              </a:rPr>
                              <m:t>𝑱</m:t>
                            </m:r>
                          </m:e>
                        </m:acc>
                      </m:e>
                      <m:sub>
                        <m:r>
                          <a:rPr lang="fr-FR" altLang="ja-JP" i="1">
                            <a:latin typeface="Cambria Math" charset="0"/>
                          </a:rPr>
                          <m:t>𝒏</m:t>
                        </m:r>
                      </m:sub>
                    </m:sSub>
                    <m:r>
                      <a:rPr lang="fr-FR" altLang="ja-JP" b="1" i="1" smtClean="0">
                        <a:latin typeface="Cambria Math" charset="0"/>
                      </a:rPr>
                      <m:t>+</m:t>
                    </m:r>
                    <m:sSub>
                      <m:sSubPr>
                        <m:ctrlPr>
                          <a:rPr lang="fr-FR" altLang="ja-JP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fr-FR" altLang="ja-JP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altLang="ja-JP" i="1">
                                <a:latin typeface="Cambria Math" charset="0"/>
                              </a:rPr>
                              <m:t>𝑱</m:t>
                            </m:r>
                          </m:e>
                        </m:acc>
                      </m:e>
                      <m:sub>
                        <m:r>
                          <a:rPr lang="fr-FR" altLang="ja-JP" b="1" i="1" smtClean="0">
                            <a:latin typeface="Cambria Math" charset="0"/>
                          </a:rPr>
                          <m:t>𝒑</m:t>
                        </m:r>
                      </m:sub>
                    </m:sSub>
                    <m:r>
                      <a:rPr lang="fr-FR" altLang="ja-JP" i="1">
                        <a:latin typeface="Cambria Math" charset="0"/>
                      </a:rPr>
                      <m:t>=</m:t>
                    </m:r>
                    <m:r>
                      <a:rPr lang="fr-FR" altLang="ja-JP" i="1">
                        <a:latin typeface="Cambria Math" charset="0"/>
                      </a:rPr>
                      <m:t>𝒒𝒏</m:t>
                    </m:r>
                    <m:sSub>
                      <m:sSubPr>
                        <m:ctrlPr>
                          <a:rPr lang="fr-FR" altLang="ja-JP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fr-FR" altLang="ja-JP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𝝁</m:t>
                        </m:r>
                      </m:e>
                      <m:sub>
                        <m:r>
                          <a:rPr lang="fr-FR" altLang="ja-JP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𝒏</m:t>
                        </m:r>
                      </m:sub>
                    </m:sSub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fr-FR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accPr>
                          <m:e>
                            <m:r>
                              <a:rPr lang="fr-FR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𝓔</m:t>
                            </m:r>
                          </m:e>
                        </m:acc>
                      </m:e>
                      <m:sub>
                        <m:r>
                          <a:rPr lang="fr-FR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𝒆𝒍𝒆𝒄</m:t>
                        </m:r>
                      </m:sub>
                    </m:sSub>
                    <m:r>
                      <a:rPr lang="fr-FR" i="1">
                        <a:latin typeface="Cambria Math" charset="0"/>
                        <a:ea typeface="Cambria Math" charset="0"/>
                        <a:cs typeface="Cambria Math" charset="0"/>
                      </a:rPr>
                      <m:t>+</m:t>
                    </m:r>
                    <m:r>
                      <a:rPr lang="fr-FR" i="1">
                        <a:latin typeface="Cambria Math" charset="0"/>
                        <a:ea typeface="Cambria Math" charset="0"/>
                        <a:cs typeface="Cambria Math" charset="0"/>
                      </a:rPr>
                      <m:t>𝒒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𝑫</m:t>
                        </m:r>
                      </m:e>
                      <m:sub>
                        <m:r>
                          <a:rPr lang="fr-FR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𝒏</m:t>
                        </m:r>
                      </m:sub>
                    </m:sSub>
                    <m:acc>
                      <m:accPr>
                        <m:chr m:val="⃗"/>
                        <m:ctrlPr>
                          <a:rPr lang="fr-FR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accPr>
                      <m:e>
                        <m:r>
                          <a:rPr lang="fr-FR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𝛁</m:t>
                        </m:r>
                      </m:e>
                    </m:acc>
                    <m:r>
                      <a:rPr lang="fr-FR" i="1">
                        <a:latin typeface="Cambria Math" charset="0"/>
                        <a:ea typeface="Cambria Math" charset="0"/>
                        <a:cs typeface="Cambria Math" charset="0"/>
                      </a:rPr>
                      <m:t>𝒏</m:t>
                    </m:r>
                    <m:r>
                      <a:rPr lang="fr-FR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+</m:t>
                    </m:r>
                    <m:r>
                      <a:rPr lang="fr-FR" altLang="ja-JP" i="1">
                        <a:latin typeface="Cambria Math" charset="0"/>
                      </a:rPr>
                      <m:t>𝒒</m:t>
                    </m:r>
                    <m:r>
                      <a:rPr lang="fr-FR" altLang="ja-JP" b="1" i="1" smtClean="0">
                        <a:latin typeface="Cambria Math" charset="0"/>
                      </a:rPr>
                      <m:t>𝒑</m:t>
                    </m:r>
                    <m:sSub>
                      <m:sSubPr>
                        <m:ctrlPr>
                          <a:rPr lang="fr-FR" altLang="ja-JP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fr-FR" altLang="ja-JP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𝝁</m:t>
                        </m:r>
                      </m:e>
                      <m:sub>
                        <m:r>
                          <a:rPr lang="fr-FR" altLang="ja-JP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𝒑</m:t>
                        </m:r>
                      </m:sub>
                    </m:sSub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fr-FR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accPr>
                          <m:e>
                            <m:r>
                              <a:rPr lang="fr-FR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𝓔</m:t>
                            </m:r>
                          </m:e>
                        </m:acc>
                      </m:e>
                      <m:sub>
                        <m:r>
                          <a:rPr lang="fr-FR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𝒆𝒍𝒆𝒄</m:t>
                        </m:r>
                      </m:sub>
                    </m:sSub>
                    <m:r>
                      <a:rPr lang="fr-FR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−</m:t>
                    </m:r>
                    <m:r>
                      <a:rPr lang="fr-FR" i="1">
                        <a:latin typeface="Cambria Math" charset="0"/>
                        <a:ea typeface="Cambria Math" charset="0"/>
                        <a:cs typeface="Cambria Math" charset="0"/>
                      </a:rPr>
                      <m:t>𝒒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𝑫</m:t>
                        </m:r>
                      </m:e>
                      <m:sub>
                        <m:r>
                          <a:rPr lang="fr-FR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𝒑</m:t>
                        </m:r>
                      </m:sub>
                    </m:sSub>
                    <m:acc>
                      <m:accPr>
                        <m:chr m:val="⃗"/>
                        <m:ctrlPr>
                          <a:rPr lang="fr-FR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accPr>
                      <m:e>
                        <m:r>
                          <a:rPr lang="fr-FR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𝛁</m:t>
                        </m:r>
                      </m:e>
                    </m:acc>
                    <m:r>
                      <a:rPr lang="fr-FR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𝒑</m:t>
                    </m:r>
                    <m:r>
                      <a:rPr lang="fr-FR" i="1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sSub>
                      <m:sSubPr>
                        <m:ctrlPr>
                          <a:rPr lang="fr-FR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fr-FR" altLang="ja-JP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altLang="ja-JP" i="1">
                                <a:latin typeface="Cambria Math" charset="0"/>
                              </a:rPr>
                              <m:t>𝑱</m:t>
                            </m:r>
                          </m:e>
                        </m:acc>
                      </m:e>
                      <m:sub>
                        <m:r>
                          <a:rPr lang="fr-FR" altLang="ja-JP" i="1">
                            <a:latin typeface="Cambria Math" charset="0"/>
                          </a:rPr>
                          <m:t>𝑫𝒊𝒇𝒇</m:t>
                        </m:r>
                      </m:sub>
                    </m:sSub>
                    <m:r>
                      <a:rPr lang="fr-FR" altLang="ja-JP" i="1">
                        <a:latin typeface="Cambria Math" charset="0"/>
                      </a:rPr>
                      <m:t>+</m:t>
                    </m:r>
                    <m:sSub>
                      <m:sSubPr>
                        <m:ctrlPr>
                          <a:rPr lang="fr-FR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fr-FR" altLang="ja-JP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altLang="ja-JP" i="1">
                                <a:latin typeface="Cambria Math" charset="0"/>
                              </a:rPr>
                              <m:t>𝑱</m:t>
                            </m:r>
                          </m:e>
                        </m:acc>
                      </m:e>
                      <m:sub>
                        <m:r>
                          <a:rPr lang="fr-FR" altLang="ja-JP" i="1">
                            <a:latin typeface="Cambria Math" charset="0"/>
                          </a:rPr>
                          <m:t>𝑪𝒐𝒏𝒅</m:t>
                        </m:r>
                      </m:sub>
                    </m:sSub>
                    <m:r>
                      <a:rPr lang="fr-FR" altLang="ja-JP" b="1" i="1" smtClean="0">
                        <a:latin typeface="Cambria Math" charset="0"/>
                      </a:rPr>
                      <m:t>.</m:t>
                    </m:r>
                  </m:oMath>
                </a14:m>
                <a:endParaRPr lang="fr-FR" dirty="0"/>
              </a:p>
              <a:p>
                <a:pPr eaLnBrk="1" hangingPunct="1">
                  <a:spcBef>
                    <a:spcPct val="50000"/>
                  </a:spcBef>
                </a:pPr>
                <a:r>
                  <a:rPr lang="fr-FR" dirty="0"/>
                  <a:t>On le calcule au point où le champ électrique est nul c’est à dire au voisinage d’un bord de zone de charge d’espace: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fr-FR" altLang="ja-JP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altLang="ja-JP" i="1">
                                <a:latin typeface="Cambria Math" charset="0"/>
                              </a:rPr>
                              <m:t>𝑱</m:t>
                            </m:r>
                          </m:e>
                        </m:acc>
                      </m:e>
                      <m:sub>
                        <m:r>
                          <a:rPr lang="fr-FR" altLang="ja-JP" i="1">
                            <a:latin typeface="Cambria Math" charset="0"/>
                          </a:rPr>
                          <m:t>𝒕𝒐𝒕𝒂𝒍</m:t>
                        </m:r>
                      </m:sub>
                    </m:sSub>
                    <m:r>
                      <a:rPr lang="fr-FR" i="1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sSub>
                      <m:sSubPr>
                        <m:ctrlPr>
                          <a:rPr lang="fr-FR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fr-FR" altLang="ja-JP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altLang="ja-JP" i="1">
                                <a:latin typeface="Cambria Math" charset="0"/>
                              </a:rPr>
                              <m:t>𝑱</m:t>
                            </m:r>
                          </m:e>
                        </m:acc>
                      </m:e>
                      <m:sub>
                        <m:r>
                          <a:rPr lang="fr-FR" altLang="ja-JP" i="1">
                            <a:latin typeface="Cambria Math" charset="0"/>
                          </a:rPr>
                          <m:t>𝑫𝒊𝒇𝒇</m:t>
                        </m:r>
                      </m:sub>
                    </m:sSub>
                    <m:r>
                      <a:rPr lang="fr-FR" altLang="ja-JP" b="1" i="1" smtClean="0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fr-FR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fr-FR" altLang="ja-JP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altLang="ja-JP" i="1">
                                <a:latin typeface="Cambria Math" charset="0"/>
                              </a:rPr>
                              <m:t>𝑱</m:t>
                            </m:r>
                          </m:e>
                        </m:acc>
                      </m:e>
                      <m:sub>
                        <m:r>
                          <a:rPr lang="fr-FR" altLang="ja-JP" b="1" i="1" smtClean="0">
                            <a:latin typeface="Cambria Math" charset="0"/>
                          </a:rPr>
                          <m:t>𝒏</m:t>
                        </m:r>
                        <m:r>
                          <a:rPr lang="fr-FR" altLang="ja-JP" b="1" i="1" smtClean="0">
                            <a:latin typeface="Cambria Math" charset="0"/>
                          </a:rPr>
                          <m:t>,</m:t>
                        </m:r>
                        <m:r>
                          <a:rPr lang="fr-FR" altLang="ja-JP" i="1">
                            <a:latin typeface="Cambria Math" charset="0"/>
                          </a:rPr>
                          <m:t>𝑫𝒊𝒇𝒇</m:t>
                        </m:r>
                      </m:sub>
                    </m:sSub>
                    <m:r>
                      <a:rPr lang="fr-FR" altLang="ja-JP" b="1" i="1" smtClean="0">
                        <a:latin typeface="Cambria Math" charset="0"/>
                      </a:rPr>
                      <m:t>+</m:t>
                    </m:r>
                    <m:sSub>
                      <m:sSubPr>
                        <m:ctrlPr>
                          <a:rPr lang="fr-FR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fr-FR" altLang="ja-JP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altLang="ja-JP" i="1">
                                <a:latin typeface="Cambria Math" charset="0"/>
                              </a:rPr>
                              <m:t>𝑱</m:t>
                            </m:r>
                          </m:e>
                        </m:acc>
                      </m:e>
                      <m:sub>
                        <m:r>
                          <a:rPr lang="fr-FR" altLang="ja-JP" b="1" i="1" smtClean="0">
                            <a:latin typeface="Cambria Math" charset="0"/>
                          </a:rPr>
                          <m:t>𝒑</m:t>
                        </m:r>
                        <m:r>
                          <a:rPr lang="fr-FR" altLang="ja-JP" b="1" i="1" smtClean="0">
                            <a:latin typeface="Cambria Math" charset="0"/>
                          </a:rPr>
                          <m:t>,</m:t>
                        </m:r>
                        <m:r>
                          <a:rPr lang="fr-FR" altLang="ja-JP" i="1">
                            <a:latin typeface="Cambria Math" charset="0"/>
                          </a:rPr>
                          <m:t>𝑫𝒊𝒇𝒇</m:t>
                        </m:r>
                      </m:sub>
                    </m:sSub>
                  </m:oMath>
                </a14:m>
                <a:endParaRPr lang="fr-FR" dirty="0"/>
              </a:p>
              <a:p>
                <a:pPr eaLnBrk="1" hangingPunct="1">
                  <a:spcBef>
                    <a:spcPct val="50000"/>
                  </a:spcBef>
                </a:pPr>
                <a:r>
                  <a:rPr lang="fr-FR" dirty="0"/>
                  <a:t>En </a:t>
                </a:r>
                <a:r>
                  <a:rPr lang="fr-FR" dirty="0" err="1"/>
                  <a:t>x</a:t>
                </a:r>
                <a:r>
                  <a:rPr lang="fr-FR" baseline="-25000" dirty="0" err="1"/>
                  <a:t>n</a:t>
                </a:r>
                <a:r>
                  <a:rPr lang="fr-FR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fr-FR" altLang="ja-JP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altLang="ja-JP" i="1">
                                <a:latin typeface="Cambria Math" charset="0"/>
                              </a:rPr>
                              <m:t>𝑱</m:t>
                            </m:r>
                          </m:e>
                        </m:acc>
                      </m:e>
                      <m:sub>
                        <m:r>
                          <a:rPr lang="fr-FR" altLang="ja-JP" i="1">
                            <a:latin typeface="Cambria Math" charset="0"/>
                          </a:rPr>
                          <m:t>𝑫𝒊𝒇𝒇</m:t>
                        </m:r>
                      </m:sub>
                    </m:sSub>
                    <m:r>
                      <a:rPr lang="fr-FR" altLang="ja-JP" b="1" i="1" smtClean="0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fr-FR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fr-FR" altLang="ja-JP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altLang="ja-JP" i="1">
                                <a:latin typeface="Cambria Math" charset="0"/>
                              </a:rPr>
                              <m:t>𝑱</m:t>
                            </m:r>
                          </m:e>
                        </m:acc>
                      </m:e>
                      <m:sub>
                        <m:r>
                          <a:rPr lang="fr-FR" altLang="ja-JP" i="1">
                            <a:latin typeface="Cambria Math" charset="0"/>
                          </a:rPr>
                          <m:t>𝒏</m:t>
                        </m:r>
                        <m:r>
                          <a:rPr lang="fr-FR" altLang="ja-JP" i="1">
                            <a:latin typeface="Cambria Math" charset="0"/>
                          </a:rPr>
                          <m:t>,</m:t>
                        </m:r>
                        <m:r>
                          <a:rPr lang="fr-FR" altLang="ja-JP" i="1">
                            <a:latin typeface="Cambria Math" charset="0"/>
                          </a:rPr>
                          <m:t>𝑫𝒊𝒇𝒇</m:t>
                        </m:r>
                      </m:sub>
                    </m:sSub>
                    <m:d>
                      <m:dPr>
                        <m:ctrlPr>
                          <a:rPr lang="fr-FR" altLang="ja-JP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altLang="ja-JP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altLang="ja-JP" b="1" i="1" smtClean="0">
                                <a:latin typeface="Cambria Math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fr-FR" altLang="ja-JP" b="1" i="1" smtClean="0">
                                <a:latin typeface="Cambria Math" charset="0"/>
                              </a:rPr>
                              <m:t>𝒏</m:t>
                            </m:r>
                          </m:sub>
                        </m:sSub>
                      </m:e>
                    </m:d>
                    <m:r>
                      <a:rPr lang="fr-FR" altLang="ja-JP" i="1">
                        <a:latin typeface="Cambria Math" charset="0"/>
                      </a:rPr>
                      <m:t>+</m:t>
                    </m:r>
                    <m:sSub>
                      <m:sSubPr>
                        <m:ctrlPr>
                          <a:rPr lang="fr-FR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fr-FR" altLang="ja-JP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altLang="ja-JP" i="1">
                                <a:latin typeface="Cambria Math" charset="0"/>
                              </a:rPr>
                              <m:t>𝑱</m:t>
                            </m:r>
                          </m:e>
                        </m:acc>
                      </m:e>
                      <m:sub>
                        <m:r>
                          <a:rPr lang="fr-FR" altLang="ja-JP" i="1">
                            <a:latin typeface="Cambria Math" charset="0"/>
                          </a:rPr>
                          <m:t>𝒑</m:t>
                        </m:r>
                        <m:r>
                          <a:rPr lang="fr-FR" altLang="ja-JP" i="1">
                            <a:latin typeface="Cambria Math" charset="0"/>
                          </a:rPr>
                          <m:t>,</m:t>
                        </m:r>
                        <m:r>
                          <a:rPr lang="fr-FR" altLang="ja-JP" i="1">
                            <a:latin typeface="Cambria Math" charset="0"/>
                          </a:rPr>
                          <m:t>𝑫𝒊𝒇𝒇</m:t>
                        </m:r>
                      </m:sub>
                    </m:sSub>
                    <m:d>
                      <m:dPr>
                        <m:ctrlPr>
                          <a:rPr lang="fr-FR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altLang="ja-JP" i="1">
                                <a:latin typeface="Cambria Math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fr-FR" altLang="ja-JP" i="1">
                                <a:latin typeface="Cambria Math" charset="0"/>
                              </a:rPr>
                              <m:t>𝒏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dirty="0"/>
                  <a:t>.</a:t>
                </a:r>
              </a:p>
              <a:p>
                <a:pPr eaLnBrk="1" hangingPunct="1">
                  <a:spcBef>
                    <a:spcPct val="50000"/>
                  </a:spcBef>
                </a:pPr>
                <a:r>
                  <a:rPr lang="fr-FR" dirty="0"/>
                  <a:t>On pourra calculer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fr-FR" altLang="ja-JP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altLang="ja-JP" i="1">
                                <a:latin typeface="Cambria Math" charset="0"/>
                              </a:rPr>
                              <m:t>𝑱</m:t>
                            </m:r>
                          </m:e>
                        </m:acc>
                      </m:e>
                      <m:sub>
                        <m:r>
                          <a:rPr lang="fr-FR" altLang="ja-JP" i="1">
                            <a:latin typeface="Cambria Math" charset="0"/>
                          </a:rPr>
                          <m:t>𝒑</m:t>
                        </m:r>
                        <m:r>
                          <a:rPr lang="fr-FR" altLang="ja-JP" i="1">
                            <a:latin typeface="Cambria Math" charset="0"/>
                          </a:rPr>
                          <m:t>,</m:t>
                        </m:r>
                        <m:r>
                          <a:rPr lang="fr-FR" altLang="ja-JP" i="1">
                            <a:latin typeface="Cambria Math" charset="0"/>
                          </a:rPr>
                          <m:t>𝑫𝒊𝒇𝒇</m:t>
                        </m:r>
                      </m:sub>
                    </m:sSub>
                    <m:d>
                      <m:dPr>
                        <m:ctrlPr>
                          <a:rPr lang="fr-FR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altLang="ja-JP" i="1">
                                <a:latin typeface="Cambria Math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fr-FR" altLang="ja-JP" i="1">
                                <a:latin typeface="Cambria Math" charset="0"/>
                              </a:rPr>
                              <m:t>𝒏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dirty="0"/>
                  <a:t> grâce au modèle établi. </a:t>
                </a:r>
              </a:p>
              <a:p>
                <a:pPr eaLnBrk="1" hangingPunct="1">
                  <a:spcBef>
                    <a:spcPct val="50000"/>
                  </a:spcBef>
                </a:pPr>
                <a:r>
                  <a:rPr lang="fr-FR" dirty="0"/>
                  <a:t>Par contre pour calculer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fr-FR" altLang="ja-JP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altLang="ja-JP" i="1">
                                <a:latin typeface="Cambria Math" charset="0"/>
                              </a:rPr>
                              <m:t>𝑱</m:t>
                            </m:r>
                          </m:e>
                        </m:acc>
                      </m:e>
                      <m:sub>
                        <m:r>
                          <a:rPr lang="fr-FR" altLang="ja-JP" i="1">
                            <a:latin typeface="Cambria Math" charset="0"/>
                          </a:rPr>
                          <m:t>𝒏</m:t>
                        </m:r>
                        <m:r>
                          <a:rPr lang="fr-FR" altLang="ja-JP" i="1">
                            <a:latin typeface="Cambria Math" charset="0"/>
                          </a:rPr>
                          <m:t>,</m:t>
                        </m:r>
                        <m:r>
                          <a:rPr lang="fr-FR" altLang="ja-JP" i="1">
                            <a:latin typeface="Cambria Math" charset="0"/>
                          </a:rPr>
                          <m:t>𝑫𝒊𝒇𝒇</m:t>
                        </m:r>
                      </m:sub>
                    </m:sSub>
                    <m:d>
                      <m:dPr>
                        <m:ctrlPr>
                          <a:rPr lang="fr-FR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altLang="ja-JP" i="1">
                                <a:latin typeface="Cambria Math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fr-FR" altLang="ja-JP" i="1">
                                <a:latin typeface="Cambria Math" charset="0"/>
                              </a:rPr>
                              <m:t>𝒏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dirty="0"/>
                  <a:t>, on remarque que à travers la zone désertée,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accPr>
                      <m:e>
                        <m:r>
                          <a:rPr lang="fr-FR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𝛁</m:t>
                        </m:r>
                      </m:e>
                    </m:acc>
                    <m:r>
                      <a:rPr lang="fr-FR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fr-FR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𝑱</m:t>
                            </m:r>
                          </m:e>
                          <m:sub>
                            <m:r>
                              <a:rPr lang="fr-FR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𝒏</m:t>
                            </m:r>
                            <m:r>
                              <a:rPr lang="fr-FR" b="1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,</m:t>
                            </m:r>
                            <m:r>
                              <a:rPr lang="fr-FR" b="1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𝑫𝒊𝒇𝒇</m:t>
                            </m:r>
                          </m:sub>
                        </m:sSub>
                      </m:e>
                    </m:acc>
                    <m:r>
                      <a:rPr lang="fr-FR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=−</m:t>
                    </m:r>
                    <m:r>
                      <a:rPr lang="fr-FR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𝒒</m:t>
                    </m:r>
                    <m:d>
                      <m:dPr>
                        <m:ctrlPr>
                          <a:rPr lang="fr-FR" b="1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b="1" i="1" smtClean="0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fr-FR" b="1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𝑮</m:t>
                            </m:r>
                          </m:e>
                          <m:sub>
                            <m:r>
                              <a:rPr lang="fr-FR" b="1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𝒏</m:t>
                            </m:r>
                          </m:sub>
                        </m:sSub>
                        <m:r>
                          <a:rPr lang="fr-FR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−</m:t>
                        </m:r>
                        <m:sSub>
                          <m:sSubPr>
                            <m:ctrlPr>
                              <a:rPr lang="fr-FR" b="1" i="1" smtClean="0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fr-FR" b="1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𝑹</m:t>
                            </m:r>
                          </m:e>
                          <m:sub>
                            <m:r>
                              <a:rPr lang="fr-FR" b="1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𝒏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dirty="0"/>
                  <a:t> car il n’y a pas de conduction dans cette région. Il en découle que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fr-FR" altLang="ja-JP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altLang="ja-JP" i="1">
                                <a:latin typeface="Cambria Math" charset="0"/>
                              </a:rPr>
                              <m:t>𝑱</m:t>
                            </m:r>
                          </m:e>
                        </m:acc>
                      </m:e>
                      <m:sub>
                        <m:r>
                          <a:rPr lang="fr-FR" altLang="ja-JP" i="1">
                            <a:latin typeface="Cambria Math" charset="0"/>
                          </a:rPr>
                          <m:t>𝒏</m:t>
                        </m:r>
                        <m:r>
                          <a:rPr lang="fr-FR" altLang="ja-JP" i="1">
                            <a:latin typeface="Cambria Math" charset="0"/>
                          </a:rPr>
                          <m:t>,</m:t>
                        </m:r>
                        <m:r>
                          <a:rPr lang="fr-FR" altLang="ja-JP" i="1">
                            <a:latin typeface="Cambria Math" charset="0"/>
                          </a:rPr>
                          <m:t>𝑫𝒊𝒇𝒇</m:t>
                        </m:r>
                      </m:sub>
                    </m:sSub>
                    <m:d>
                      <m:dPr>
                        <m:ctrlPr>
                          <a:rPr lang="fr-FR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altLang="ja-JP" i="1">
                                <a:latin typeface="Cambria Math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fr-FR" altLang="ja-JP" i="1">
                                <a:latin typeface="Cambria Math" charset="0"/>
                              </a:rPr>
                              <m:t>𝒏</m:t>
                            </m:r>
                          </m:sub>
                        </m:sSub>
                      </m:e>
                    </m:d>
                    <m:r>
                      <a:rPr lang="fr-FR" altLang="ja-JP" b="1" i="0" smtClean="0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fr-FR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fr-FR" altLang="ja-JP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altLang="ja-JP" i="1">
                                <a:latin typeface="Cambria Math" charset="0"/>
                              </a:rPr>
                              <m:t>𝑱</m:t>
                            </m:r>
                          </m:e>
                        </m:acc>
                      </m:e>
                      <m:sub>
                        <m:r>
                          <a:rPr lang="fr-FR" altLang="ja-JP" i="1">
                            <a:latin typeface="Cambria Math" charset="0"/>
                          </a:rPr>
                          <m:t>𝒏</m:t>
                        </m:r>
                        <m:r>
                          <a:rPr lang="fr-FR" altLang="ja-JP" i="1">
                            <a:latin typeface="Cambria Math" charset="0"/>
                          </a:rPr>
                          <m:t>,</m:t>
                        </m:r>
                        <m:r>
                          <a:rPr lang="fr-FR" altLang="ja-JP" i="1">
                            <a:latin typeface="Cambria Math" charset="0"/>
                          </a:rPr>
                          <m:t>𝑫𝒊𝒇𝒇</m:t>
                        </m:r>
                      </m:sub>
                    </m:sSub>
                    <m:d>
                      <m:dPr>
                        <m:ctrlPr>
                          <a:rPr lang="fr-FR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altLang="ja-JP" b="1" i="1" smtClean="0">
                            <a:latin typeface="Cambria Math" charset="0"/>
                          </a:rPr>
                          <m:t>−</m:t>
                        </m:r>
                        <m:sSub>
                          <m:sSubPr>
                            <m:ctrlPr>
                              <a:rPr lang="fr-FR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altLang="ja-JP" i="1">
                                <a:latin typeface="Cambria Math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fr-FR" altLang="ja-JP" b="1" i="1" smtClean="0">
                                <a:latin typeface="Cambria Math" charset="0"/>
                              </a:rPr>
                              <m:t>𝒑</m:t>
                            </m:r>
                          </m:sub>
                        </m:sSub>
                      </m:e>
                    </m:d>
                    <m:r>
                      <a:rPr lang="fr-FR" altLang="ja-JP" b="1" i="1" smtClean="0">
                        <a:latin typeface="Cambria Math" charset="0"/>
                      </a:rPr>
                      <m:t>+</m:t>
                    </m:r>
                    <m:nary>
                      <m:naryPr>
                        <m:ctrlPr>
                          <a:rPr lang="is-IS" altLang="ja-JP" b="1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fr-FR" altLang="ja-JP" b="1" i="1" smtClean="0">
                            <a:latin typeface="Cambria Math" charset="0"/>
                          </a:rPr>
                          <m:t>−</m:t>
                        </m:r>
                        <m:sSub>
                          <m:sSubPr>
                            <m:ctrlPr>
                              <a:rPr lang="fr-FR" altLang="ja-JP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23"/>
                              </m:rPr>
                              <a:rPr lang="fr-FR" altLang="ja-JP" b="1" i="1" smtClean="0">
                                <a:latin typeface="Cambria Math" charset="0"/>
                              </a:rPr>
                              <m:t>𝒙</m:t>
                            </m:r>
                          </m:e>
                          <m:sub>
                            <m:r>
                              <m:rPr>
                                <m:brk m:alnAt="23"/>
                              </m:rPr>
                              <a:rPr lang="fr-FR" altLang="ja-JP" b="1" i="1" smtClean="0">
                                <a:latin typeface="Cambria Math" charset="0"/>
                              </a:rPr>
                              <m:t>𝒑</m:t>
                            </m:r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fr-FR" altLang="ja-JP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altLang="ja-JP" b="1" i="1" smtClean="0">
                                <a:latin typeface="Cambria Math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fr-FR" altLang="ja-JP" b="1" i="1" smtClean="0">
                                <a:latin typeface="Cambria Math" charset="0"/>
                              </a:rPr>
                              <m:t>𝒏</m:t>
                            </m:r>
                          </m:sub>
                        </m:sSub>
                      </m:sup>
                      <m:e>
                        <m:r>
                          <a:rPr lang="fr-FR" altLang="ja-JP" b="1" i="1" smtClean="0">
                            <a:latin typeface="Cambria Math" charset="0"/>
                          </a:rPr>
                          <m:t>−</m:t>
                        </m:r>
                        <m:r>
                          <a:rPr lang="fr-FR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𝒒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fr-FR" i="1" smtClean="0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FR" i="1">
                                    <a:latin typeface="Cambria Math" panose="02040503050406030204" pitchFamily="18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𝑮</m:t>
                                </m:r>
                              </m:e>
                              <m:sub>
                                <m:r>
                                  <a:rPr lang="fr-FR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𝒏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fr-FR" b="1" i="1" smtClean="0">
                                    <a:latin typeface="Cambria Math" panose="02040503050406030204" pitchFamily="18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fr-FR" b="1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𝒙</m:t>
                                </m:r>
                              </m:e>
                            </m:d>
                            <m:r>
                              <a:rPr lang="fr-FR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fr-FR" i="1">
                                    <a:latin typeface="Cambria Math" panose="02040503050406030204" pitchFamily="18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𝑹</m:t>
                                </m:r>
                              </m:e>
                              <m:sub>
                                <m:r>
                                  <a:rPr lang="fr-FR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𝒏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fr-FR" i="1">
                                    <a:latin typeface="Cambria Math" panose="02040503050406030204" pitchFamily="18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fr-FR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𝒙</m:t>
                                </m:r>
                              </m:e>
                            </m:d>
                          </m:e>
                        </m:d>
                        <m:r>
                          <a:rPr lang="fr-FR" altLang="ja-JP" b="1" i="1" smtClean="0">
                            <a:latin typeface="Cambria Math" charset="0"/>
                          </a:rPr>
                          <m:t>𝒅𝒙</m:t>
                        </m:r>
                      </m:e>
                    </m:nary>
                  </m:oMath>
                </a14:m>
                <a:r>
                  <a:rPr lang="fr-FR" dirty="0"/>
                  <a:t>. En l’absence de recombinaisons dans la zone désertée on trouve donc que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fr-FR" altLang="ja-JP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altLang="ja-JP" i="1">
                                <a:latin typeface="Cambria Math" charset="0"/>
                              </a:rPr>
                              <m:t>𝑱</m:t>
                            </m:r>
                          </m:e>
                        </m:acc>
                      </m:e>
                      <m:sub>
                        <m:r>
                          <a:rPr lang="fr-FR" altLang="ja-JP" i="1">
                            <a:latin typeface="Cambria Math" charset="0"/>
                          </a:rPr>
                          <m:t>𝑫𝒊𝒇𝒇</m:t>
                        </m:r>
                      </m:sub>
                    </m:sSub>
                    <m:r>
                      <a:rPr lang="fr-FR" altLang="ja-JP" b="1" i="1" smtClean="0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fr-FR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fr-FR" altLang="ja-JP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altLang="ja-JP" i="1">
                                <a:latin typeface="Cambria Math" charset="0"/>
                              </a:rPr>
                              <m:t>𝑱</m:t>
                            </m:r>
                          </m:e>
                        </m:acc>
                      </m:e>
                      <m:sub>
                        <m:r>
                          <a:rPr lang="fr-FR" altLang="ja-JP" b="1" i="1" smtClean="0">
                            <a:latin typeface="Cambria Math" charset="0"/>
                          </a:rPr>
                          <m:t>𝒏</m:t>
                        </m:r>
                      </m:sub>
                    </m:sSub>
                    <m:d>
                      <m:dPr>
                        <m:ctrlPr>
                          <a:rPr lang="fr-FR" altLang="ja-JP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altLang="ja-JP" b="1" i="1" smtClean="0">
                            <a:latin typeface="Cambria Math" charset="0"/>
                          </a:rPr>
                          <m:t>−</m:t>
                        </m:r>
                        <m:sSub>
                          <m:sSubPr>
                            <m:ctrlPr>
                              <a:rPr lang="fr-FR" altLang="ja-JP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altLang="ja-JP" b="1" i="1" smtClean="0">
                                <a:latin typeface="Cambria Math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fr-FR" altLang="ja-JP" b="1" i="1" smtClean="0">
                                <a:latin typeface="Cambria Math" charset="0"/>
                              </a:rPr>
                              <m:t>𝒑</m:t>
                            </m:r>
                          </m:sub>
                        </m:sSub>
                      </m:e>
                    </m:d>
                    <m:r>
                      <a:rPr lang="fr-FR" altLang="ja-JP" b="1" i="0" smtClean="0">
                        <a:latin typeface="Cambria Math" charset="0"/>
                      </a:rPr>
                      <m:t>+</m:t>
                    </m:r>
                    <m:sSub>
                      <m:sSubPr>
                        <m:ctrlPr>
                          <a:rPr lang="fr-FR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fr-FR" altLang="ja-JP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altLang="ja-JP" i="1">
                                <a:latin typeface="Cambria Math" charset="0"/>
                              </a:rPr>
                              <m:t>𝑱</m:t>
                            </m:r>
                          </m:e>
                        </m:acc>
                      </m:e>
                      <m:sub>
                        <m:r>
                          <a:rPr lang="fr-FR" altLang="ja-JP" b="1" i="1" smtClean="0">
                            <a:latin typeface="Cambria Math" charset="0"/>
                          </a:rPr>
                          <m:t>𝒑</m:t>
                        </m:r>
                      </m:sub>
                    </m:sSub>
                    <m:d>
                      <m:dPr>
                        <m:ctrlPr>
                          <a:rPr lang="fr-FR" altLang="ja-JP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altLang="ja-JP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altLang="ja-JP" b="1" i="1" smtClean="0">
                                <a:latin typeface="Cambria Math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fr-FR" altLang="ja-JP" b="1" i="1" smtClean="0">
                                <a:latin typeface="Cambria Math" charset="0"/>
                              </a:rPr>
                              <m:t>𝒏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dirty="0"/>
                  <a:t>.</a:t>
                </a:r>
              </a:p>
              <a:p>
                <a:pPr eaLnBrk="1" hangingPunct="1">
                  <a:spcBef>
                    <a:spcPct val="50000"/>
                  </a:spcBef>
                </a:pPr>
                <a:endParaRPr lang="fr-FR" dirty="0"/>
              </a:p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altLang="ja-JP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altLang="ja-JP" b="1" i="1" smtClean="0">
                              <a:latin typeface="Cambria Math" charset="0"/>
                            </a:rPr>
                            <m:t>𝑱</m:t>
                          </m:r>
                        </m:e>
                        <m:sub>
                          <m:r>
                            <a:rPr lang="fr-FR" altLang="ja-JP" b="1" i="1" smtClean="0">
                              <a:latin typeface="Cambria Math" charset="0"/>
                            </a:rPr>
                            <m:t>𝒏</m:t>
                          </m:r>
                        </m:sub>
                      </m:sSub>
                      <m:d>
                        <m:dPr>
                          <m:ctrlPr>
                            <a:rPr lang="fr-FR" altLang="ja-JP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altLang="ja-JP" b="1" i="1" smtClean="0">
                              <a:latin typeface="Cambria Math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FR" altLang="ja-JP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altLang="ja-JP" b="1" i="1" smtClean="0">
                                  <a:latin typeface="Cambria Math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fr-FR" altLang="ja-JP" b="1" i="1" smtClean="0">
                                  <a:latin typeface="Cambria Math" charset="0"/>
                                </a:rPr>
                                <m:t>𝒑</m:t>
                              </m:r>
                            </m:sub>
                          </m:sSub>
                        </m:e>
                      </m:d>
                      <m:r>
                        <a:rPr lang="fr-FR" altLang="ja-JP" b="1" i="1" smtClean="0">
                          <a:latin typeface="Cambria Math" charset="0"/>
                        </a:rPr>
                        <m:t>=+</m:t>
                      </m:r>
                      <m:r>
                        <a:rPr lang="fr-FR" altLang="ja-JP" b="1" i="1" smtClean="0">
                          <a:latin typeface="Cambria Math" charset="0"/>
                        </a:rPr>
                        <m:t>𝒒</m:t>
                      </m:r>
                      <m:sSub>
                        <m:sSubPr>
                          <m:ctrlPr>
                            <a:rPr lang="fr-FR" altLang="ja-JP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altLang="ja-JP" b="1" i="1" smtClean="0">
                              <a:latin typeface="Cambria Math" charset="0"/>
                            </a:rPr>
                            <m:t>𝑫</m:t>
                          </m:r>
                        </m:e>
                        <m:sub>
                          <m:r>
                            <a:rPr lang="fr-FR" altLang="ja-JP" b="1" i="1" smtClean="0">
                              <a:latin typeface="Cambria Math" charset="0"/>
                            </a:rPr>
                            <m:t>𝒏</m:t>
                          </m:r>
                        </m:sub>
                      </m:sSub>
                      <m:f>
                        <m:fPr>
                          <m:ctrlPr>
                            <a:rPr lang="bg-BG" altLang="ja-JP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altLang="ja-JP" b="1" i="1" smtClean="0">
                              <a:latin typeface="Cambria Math" charset="0"/>
                            </a:rPr>
                            <m:t>𝒅</m:t>
                          </m:r>
                          <m:sSub>
                            <m:sSubPr>
                              <m:ctrlPr>
                                <a:rPr lang="fr-FR" altLang="ja-JP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altLang="ja-JP" b="1" i="1" smtClean="0">
                                  <a:latin typeface="Cambria Math" charset="0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fr-FR" altLang="ja-JP" b="1" i="1" smtClean="0">
                                  <a:latin typeface="Cambria Math" charset="0"/>
                                </a:rPr>
                                <m:t>𝒑</m:t>
                              </m:r>
                            </m:sub>
                          </m:sSub>
                        </m:num>
                        <m:den>
                          <m:r>
                            <a:rPr lang="fr-FR" altLang="ja-JP" b="1" i="1" smtClean="0">
                              <a:latin typeface="Cambria Math" charset="0"/>
                            </a:rPr>
                            <m:t>𝒅𝒙</m:t>
                          </m:r>
                        </m:den>
                      </m:f>
                      <m:r>
                        <a:rPr lang="fr-FR" altLang="ja-JP" b="1" i="1" smtClean="0">
                          <a:latin typeface="Cambria Math" charset="0"/>
                        </a:rPr>
                        <m:t>=</m:t>
                      </m:r>
                      <m:r>
                        <a:rPr lang="fr-FR" altLang="ja-JP" b="1" i="1" smtClean="0">
                          <a:latin typeface="Cambria Math" charset="0"/>
                        </a:rPr>
                        <m:t>𝒒</m:t>
                      </m:r>
                      <m:sSub>
                        <m:sSubPr>
                          <m:ctrlPr>
                            <a:rPr lang="fr-FR" altLang="ja-JP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altLang="ja-JP" b="1" i="1" smtClean="0">
                              <a:latin typeface="Cambria Math" charset="0"/>
                            </a:rPr>
                            <m:t>𝑫</m:t>
                          </m:r>
                        </m:e>
                        <m:sub>
                          <m:r>
                            <a:rPr lang="fr-FR" altLang="ja-JP" b="1" i="1" smtClean="0">
                              <a:latin typeface="Cambria Math" charset="0"/>
                            </a:rPr>
                            <m:t>𝒏</m:t>
                          </m:r>
                        </m:sub>
                      </m:sSub>
                      <m:f>
                        <m:fPr>
                          <m:ctrlPr>
                            <a:rPr lang="bg-BG" altLang="ja-JP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fr-FR" altLang="ja-JP" b="1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FR" altLang="ja-JP" b="1" i="1" smtClean="0">
                                  <a:latin typeface="Cambria Math" charset="0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fr-FR" altLang="ja-JP" b="1" i="1" smtClean="0">
                                  <a:latin typeface="Cambria Math" charset="0"/>
                                </a:rPr>
                                <m:t>𝒊</m:t>
                              </m:r>
                            </m:sub>
                            <m:sup>
                              <m:r>
                                <a:rPr lang="fr-FR" altLang="ja-JP" b="1" i="1" smtClean="0">
                                  <a:latin typeface="Cambria Math" charset="0"/>
                                </a:rPr>
                                <m:t>𝟐</m:t>
                              </m:r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fr-FR" altLang="ja-JP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altLang="ja-JP" b="1" i="1" smtClean="0">
                                  <a:latin typeface="Cambria Math" charset="0"/>
                                </a:rPr>
                                <m:t>𝑳</m:t>
                              </m:r>
                            </m:e>
                            <m:sub>
                              <m:r>
                                <a:rPr lang="fr-FR" altLang="ja-JP" b="1" i="1" smtClean="0">
                                  <a:latin typeface="Cambria Math" charset="0"/>
                                </a:rPr>
                                <m:t>𝒏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FR" altLang="ja-JP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altLang="ja-JP" b="1" i="1" smtClean="0">
                                  <a:latin typeface="Cambria Math" charset="0"/>
                                </a:rPr>
                                <m:t>𝑵</m:t>
                              </m:r>
                            </m:e>
                            <m:sub>
                              <m:r>
                                <a:rPr lang="fr-FR" altLang="ja-JP" b="1" i="1" smtClean="0">
                                  <a:latin typeface="Cambria Math" charset="0"/>
                                </a:rPr>
                                <m:t>𝑨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fr-FR" altLang="ja-JP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altLang="ja-JP" b="1" i="1" smtClean="0">
                              <a:latin typeface="Cambria Math" charset="0"/>
                            </a:rPr>
                            <m:t>𝒆𝒙𝒑</m:t>
                          </m:r>
                          <m:d>
                            <m:dPr>
                              <m:ctrlPr>
                                <a:rPr lang="fr-FR" altLang="ja-JP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bg-BG" altLang="ja-JP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altLang="ja-JP" b="1" i="1" smtClean="0">
                                      <a:latin typeface="Cambria Math" charset="0"/>
                                    </a:rPr>
                                    <m:t>𝒒𝑽</m:t>
                                  </m:r>
                                </m:num>
                                <m:den>
                                  <m:r>
                                    <a:rPr lang="fr-FR" altLang="ja-JP" b="1" i="1" smtClean="0">
                                      <a:latin typeface="Cambria Math" charset="0"/>
                                    </a:rPr>
                                    <m:t>𝒌𝑻</m:t>
                                  </m:r>
                                </m:den>
                              </m:f>
                            </m:e>
                          </m:d>
                          <m:r>
                            <a:rPr lang="fr-FR" altLang="ja-JP" b="1" i="1" smtClean="0">
                              <a:latin typeface="Cambria Math" charset="0"/>
                            </a:rPr>
                            <m:t>−</m:t>
                          </m:r>
                          <m:r>
                            <a:rPr lang="fr-FR" altLang="ja-JP" b="1" i="1" smtClean="0">
                              <a:latin typeface="Cambria Math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fr-FR" dirty="0"/>
              </a:p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altLang="ja-JP" i="1">
                              <a:latin typeface="Cambria Math" charset="0"/>
                            </a:rPr>
                            <m:t>𝑱</m:t>
                          </m:r>
                        </m:e>
                        <m:sub>
                          <m:r>
                            <a:rPr lang="fr-FR" altLang="ja-JP" b="1" i="1" smtClean="0">
                              <a:latin typeface="Cambria Math" charset="0"/>
                            </a:rPr>
                            <m:t>𝒑</m:t>
                          </m:r>
                        </m:sub>
                      </m:sSub>
                      <m:d>
                        <m:dPr>
                          <m:ctrlPr>
                            <a:rPr lang="fr-FR" altLang="ja-JP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altLang="ja-JP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altLang="ja-JP" i="1">
                                  <a:latin typeface="Cambria Math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fr-FR" altLang="ja-JP" b="1" i="1" smtClean="0">
                                  <a:latin typeface="Cambria Math" charset="0"/>
                                </a:rPr>
                                <m:t>𝒏</m:t>
                              </m:r>
                            </m:sub>
                          </m:sSub>
                        </m:e>
                      </m:d>
                      <m:r>
                        <a:rPr lang="fr-FR" altLang="ja-JP" i="1">
                          <a:latin typeface="Cambria Math" charset="0"/>
                        </a:rPr>
                        <m:t>=</m:t>
                      </m:r>
                      <m:r>
                        <a:rPr lang="fr-FR" altLang="ja-JP" b="1" i="1" smtClean="0">
                          <a:latin typeface="Cambria Math" charset="0"/>
                        </a:rPr>
                        <m:t>−</m:t>
                      </m:r>
                      <m:r>
                        <a:rPr lang="fr-FR" altLang="ja-JP" i="1">
                          <a:latin typeface="Cambria Math" charset="0"/>
                        </a:rPr>
                        <m:t>𝒒</m:t>
                      </m:r>
                      <m:sSub>
                        <m:sSubPr>
                          <m:ctrlPr>
                            <a:rPr lang="fr-FR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altLang="ja-JP" i="1">
                              <a:latin typeface="Cambria Math" charset="0"/>
                            </a:rPr>
                            <m:t>𝑫</m:t>
                          </m:r>
                        </m:e>
                        <m:sub>
                          <m:r>
                            <a:rPr lang="fr-FR" altLang="ja-JP" b="1" i="1" smtClean="0">
                              <a:latin typeface="Cambria Math" charset="0"/>
                            </a:rPr>
                            <m:t>𝒑</m:t>
                          </m:r>
                        </m:sub>
                      </m:sSub>
                      <m:f>
                        <m:fPr>
                          <m:ctrlPr>
                            <a:rPr lang="bg-BG" altLang="ja-JP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altLang="ja-JP" i="1">
                              <a:latin typeface="Cambria Math" charset="0"/>
                            </a:rPr>
                            <m:t>𝒅</m:t>
                          </m:r>
                          <m:sSub>
                            <m:sSubPr>
                              <m:ctrlPr>
                                <a:rPr lang="fr-FR" altLang="ja-JP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altLang="ja-JP" b="1" i="1" smtClean="0">
                                  <a:latin typeface="Cambria Math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fr-FR" altLang="ja-JP" b="1" i="1" smtClean="0">
                                  <a:latin typeface="Cambria Math" charset="0"/>
                                </a:rPr>
                                <m:t>𝒏</m:t>
                              </m:r>
                            </m:sub>
                          </m:sSub>
                        </m:num>
                        <m:den>
                          <m:r>
                            <a:rPr lang="fr-FR" altLang="ja-JP" i="1">
                              <a:latin typeface="Cambria Math" charset="0"/>
                            </a:rPr>
                            <m:t>𝒅𝒙</m:t>
                          </m:r>
                        </m:den>
                      </m:f>
                      <m:r>
                        <a:rPr lang="fr-FR" altLang="ja-JP" i="1">
                          <a:latin typeface="Cambria Math" charset="0"/>
                        </a:rPr>
                        <m:t>=</m:t>
                      </m:r>
                      <m:r>
                        <a:rPr lang="fr-FR" altLang="ja-JP" i="1">
                          <a:latin typeface="Cambria Math" charset="0"/>
                        </a:rPr>
                        <m:t>𝒒</m:t>
                      </m:r>
                      <m:sSub>
                        <m:sSubPr>
                          <m:ctrlPr>
                            <a:rPr lang="fr-FR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altLang="ja-JP" i="1">
                              <a:latin typeface="Cambria Math" charset="0"/>
                            </a:rPr>
                            <m:t>𝑫</m:t>
                          </m:r>
                        </m:e>
                        <m:sub>
                          <m:r>
                            <a:rPr lang="fr-FR" altLang="ja-JP" b="1" i="1" smtClean="0">
                              <a:latin typeface="Cambria Math" charset="0"/>
                            </a:rPr>
                            <m:t>𝒑</m:t>
                          </m:r>
                        </m:sub>
                      </m:sSub>
                      <m:f>
                        <m:fPr>
                          <m:ctrlPr>
                            <a:rPr lang="bg-BG" altLang="ja-JP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fr-FR" altLang="ja-JP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FR" altLang="ja-JP" i="1">
                                  <a:latin typeface="Cambria Math" charset="0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fr-FR" altLang="ja-JP" i="1">
                                  <a:latin typeface="Cambria Math" charset="0"/>
                                </a:rPr>
                                <m:t>𝒊</m:t>
                              </m:r>
                            </m:sub>
                            <m:sup>
                              <m:r>
                                <a:rPr lang="fr-FR" altLang="ja-JP" i="1">
                                  <a:latin typeface="Cambria Math" charset="0"/>
                                </a:rPr>
                                <m:t>𝟐</m:t>
                              </m:r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fr-FR" altLang="ja-JP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altLang="ja-JP" i="1">
                                  <a:latin typeface="Cambria Math" charset="0"/>
                                </a:rPr>
                                <m:t>𝑳</m:t>
                              </m:r>
                            </m:e>
                            <m:sub>
                              <m:r>
                                <a:rPr lang="fr-FR" altLang="ja-JP" b="1" i="1" smtClean="0">
                                  <a:latin typeface="Cambria Math" charset="0"/>
                                </a:rPr>
                                <m:t>𝒑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FR" altLang="ja-JP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altLang="ja-JP" i="1">
                                  <a:latin typeface="Cambria Math" charset="0"/>
                                </a:rPr>
                                <m:t>𝑵</m:t>
                              </m:r>
                            </m:e>
                            <m:sub>
                              <m:r>
                                <a:rPr lang="fr-FR" altLang="ja-JP" b="1" i="1" smtClean="0">
                                  <a:latin typeface="Cambria Math" charset="0"/>
                                </a:rPr>
                                <m:t>𝑫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fr-FR" altLang="ja-JP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altLang="ja-JP" i="1">
                              <a:latin typeface="Cambria Math" charset="0"/>
                            </a:rPr>
                            <m:t>𝒆𝒙𝒑</m:t>
                          </m:r>
                          <m:d>
                            <m:dPr>
                              <m:ctrlPr>
                                <a:rPr lang="fr-FR" altLang="ja-JP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bg-BG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altLang="ja-JP" i="1">
                                      <a:latin typeface="Cambria Math" charset="0"/>
                                    </a:rPr>
                                    <m:t>𝒒𝑽</m:t>
                                  </m:r>
                                </m:num>
                                <m:den>
                                  <m:r>
                                    <a:rPr lang="fr-FR" altLang="ja-JP" i="1">
                                      <a:latin typeface="Cambria Math" charset="0"/>
                                    </a:rPr>
                                    <m:t>𝒌𝑻</m:t>
                                  </m:r>
                                </m:den>
                              </m:f>
                            </m:e>
                          </m:d>
                          <m:r>
                            <a:rPr lang="fr-FR" altLang="ja-JP" i="1">
                              <a:latin typeface="Cambria Math" charset="0"/>
                            </a:rPr>
                            <m:t>−</m:t>
                          </m:r>
                          <m:r>
                            <a:rPr lang="fr-FR" altLang="ja-JP" i="1">
                              <a:latin typeface="Cambria Math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fr-FR" dirty="0"/>
              </a:p>
              <a:p>
                <a:pPr eaLnBrk="1" hangingPunct="1">
                  <a:spcBef>
                    <a:spcPct val="50000"/>
                  </a:spcBef>
                </a:pPr>
                <a:endParaRPr lang="fr-FR" dirty="0"/>
              </a:p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altLang="ja-JP" i="1">
                              <a:latin typeface="Cambria Math" charset="0"/>
                            </a:rPr>
                            <m:t>𝑱</m:t>
                          </m:r>
                        </m:e>
                        <m:sub>
                          <m:r>
                            <a:rPr lang="fr-FR" altLang="ja-JP" b="1" i="1" smtClean="0">
                              <a:latin typeface="Cambria Math" charset="0"/>
                            </a:rPr>
                            <m:t>𝑫𝒊𝒇𝒇</m:t>
                          </m:r>
                        </m:sub>
                      </m:sSub>
                      <m:r>
                        <a:rPr lang="fr-FR" altLang="ja-JP" b="1" i="1" smtClean="0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fr-FR" altLang="ja-JP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altLang="ja-JP" b="1" i="1" smtClean="0">
                              <a:latin typeface="Cambria Math" charset="0"/>
                            </a:rPr>
                            <m:t>𝑱</m:t>
                          </m:r>
                        </m:e>
                        <m:sub>
                          <m:r>
                            <a:rPr lang="fr-FR" altLang="ja-JP" b="1" i="1" smtClean="0">
                              <a:latin typeface="Cambria Math" charset="0"/>
                            </a:rPr>
                            <m:t>𝑺</m:t>
                          </m:r>
                        </m:sub>
                      </m:sSub>
                      <m:d>
                        <m:dPr>
                          <m:ctrlPr>
                            <a:rPr lang="fr-FR" altLang="ja-JP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i="1">
                              <a:latin typeface="Cambria Math" charset="0"/>
                            </a:rPr>
                            <m:t>𝒆𝒙𝒑</m:t>
                          </m:r>
                          <m:f>
                            <m:fPr>
                              <m:ctrlPr>
                                <a:rPr lang="bg-BG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i="1">
                                  <a:latin typeface="Cambria Math" charset="0"/>
                                </a:rPr>
                                <m:t>𝒒𝑽</m:t>
                              </m:r>
                            </m:num>
                            <m:den>
                              <m:r>
                                <a:rPr lang="fr-FR" i="1">
                                  <a:latin typeface="Cambria Math" charset="0"/>
                                </a:rPr>
                                <m:t>𝒌𝑻</m:t>
                              </m:r>
                            </m:den>
                          </m:f>
                          <m:r>
                            <a:rPr lang="fr-FR" i="1">
                              <a:latin typeface="Cambria Math" charset="0"/>
                            </a:rPr>
                            <m:t>−</m:t>
                          </m:r>
                          <m:r>
                            <a:rPr lang="fr-FR" i="1">
                              <a:latin typeface="Cambria Math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fr-FR" dirty="0"/>
              </a:p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altLang="ja-JP" i="1">
                              <a:latin typeface="Cambria Math" charset="0"/>
                            </a:rPr>
                            <m:t>𝑱</m:t>
                          </m:r>
                        </m:e>
                        <m:sub>
                          <m:r>
                            <a:rPr lang="fr-FR" altLang="ja-JP" i="1">
                              <a:latin typeface="Cambria Math" charset="0"/>
                            </a:rPr>
                            <m:t>𝑺</m:t>
                          </m:r>
                        </m:sub>
                      </m:sSub>
                      <m:r>
                        <a:rPr lang="fr-FR" altLang="ja-JP" b="1" i="1" smtClean="0">
                          <a:latin typeface="Cambria Math" charset="0"/>
                        </a:rPr>
                        <m:t>=</m:t>
                      </m:r>
                      <m:r>
                        <a:rPr lang="fr-FR" altLang="ja-JP" i="1">
                          <a:latin typeface="Cambria Math" charset="0"/>
                        </a:rPr>
                        <m:t>𝒒</m:t>
                      </m:r>
                      <m:sSubSup>
                        <m:sSubSupPr>
                          <m:ctrlPr>
                            <a:rPr lang="fr-FR" altLang="ja-JP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altLang="ja-JP" i="1">
                              <a:latin typeface="Cambria Math" charset="0"/>
                            </a:rPr>
                            <m:t>𝒏</m:t>
                          </m:r>
                        </m:e>
                        <m:sub>
                          <m:r>
                            <a:rPr lang="fr-FR" altLang="ja-JP" i="1">
                              <a:latin typeface="Cambria Math" charset="0"/>
                            </a:rPr>
                            <m:t>𝒊</m:t>
                          </m:r>
                        </m:sub>
                        <m:sup>
                          <m:r>
                            <a:rPr lang="fr-FR" altLang="ja-JP" i="1">
                              <a:latin typeface="Cambria Math" charset="0"/>
                            </a:rPr>
                            <m:t>𝟐</m:t>
                          </m:r>
                        </m:sup>
                      </m:sSubSup>
                      <m:d>
                        <m:dPr>
                          <m:ctrlPr>
                            <a:rPr lang="is-IS" altLang="ja-JP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bg-BG" altLang="ja-JP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fr-FR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altLang="ja-JP" i="1">
                                      <a:latin typeface="Cambria Math" charset="0"/>
                                    </a:rPr>
                                    <m:t>𝑫</m:t>
                                  </m:r>
                                </m:e>
                                <m:sub>
                                  <m:r>
                                    <a:rPr lang="fr-FR" altLang="ja-JP" i="1">
                                      <a:latin typeface="Cambria Math" charset="0"/>
                                    </a:rPr>
                                    <m:t>𝒏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fr-FR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altLang="ja-JP" i="1">
                                      <a:latin typeface="Cambria Math" charset="0"/>
                                    </a:rPr>
                                    <m:t>𝑳</m:t>
                                  </m:r>
                                </m:e>
                                <m:sub>
                                  <m:r>
                                    <a:rPr lang="fr-FR" altLang="ja-JP" i="1">
                                      <a:latin typeface="Cambria Math" charset="0"/>
                                    </a:rPr>
                                    <m:t>𝒏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fr-FR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altLang="ja-JP" i="1">
                                      <a:latin typeface="Cambria Math" charset="0"/>
                                    </a:rPr>
                                    <m:t>𝑵</m:t>
                                  </m:r>
                                </m:e>
                                <m:sub>
                                  <m:r>
                                    <a:rPr lang="fr-FR" altLang="ja-JP" i="1">
                                      <a:latin typeface="Cambria Math" charset="0"/>
                                    </a:rPr>
                                    <m:t>𝑨</m:t>
                                  </m:r>
                                </m:sub>
                              </m:sSub>
                            </m:den>
                          </m:f>
                          <m:r>
                            <a:rPr lang="fr-FR" altLang="ja-JP" i="1">
                              <a:latin typeface="Cambria Math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bg-BG" altLang="ja-JP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fr-FR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altLang="ja-JP" i="1">
                                      <a:latin typeface="Cambria Math" charset="0"/>
                                    </a:rPr>
                                    <m:t>𝑫</m:t>
                                  </m:r>
                                </m:e>
                                <m:sub>
                                  <m:r>
                                    <a:rPr lang="fr-FR" altLang="ja-JP" i="1">
                                      <a:latin typeface="Cambria Math" charset="0"/>
                                    </a:rPr>
                                    <m:t>𝒑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fr-FR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altLang="ja-JP" i="1">
                                      <a:latin typeface="Cambria Math" charset="0"/>
                                    </a:rPr>
                                    <m:t>𝑳</m:t>
                                  </m:r>
                                </m:e>
                                <m:sub>
                                  <m:r>
                                    <a:rPr lang="fr-FR" altLang="ja-JP" i="1">
                                      <a:latin typeface="Cambria Math" charset="0"/>
                                    </a:rPr>
                                    <m:t>𝒑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fr-FR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altLang="ja-JP" i="1">
                                      <a:latin typeface="Cambria Math" charset="0"/>
                                    </a:rPr>
                                    <m:t>𝑵</m:t>
                                  </m:r>
                                </m:e>
                                <m:sub>
                                  <m:r>
                                    <a:rPr lang="fr-FR" altLang="ja-JP" i="1">
                                      <a:latin typeface="Cambria Math" charset="0"/>
                                    </a:rPr>
                                    <m:t>𝑫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fr-FR" dirty="0"/>
              </a:p>
              <a:p>
                <a:pPr eaLnBrk="1" hangingPunct="1">
                  <a:spcBef>
                    <a:spcPct val="50000"/>
                  </a:spcBef>
                </a:pPr>
                <a:endParaRPr lang="fr-FR" dirty="0"/>
              </a:p>
            </p:txBody>
          </p:sp>
        </mc:Choice>
        <mc:Fallback xmlns="">
          <p:sp>
            <p:nvSpPr>
              <p:cNvPr id="44035" name="Text Box 10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4813" y="323868"/>
                <a:ext cx="5473700" cy="7143238"/>
              </a:xfrm>
              <a:prstGeom prst="rect">
                <a:avLst/>
              </a:prstGeom>
              <a:blipFill>
                <a:blip r:embed="rId3"/>
                <a:stretch>
                  <a:fillRect l="-231" t="-178" r="-1157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50"/>
          <p:cNvSpPr>
            <a:spLocks noChangeArrowheads="1"/>
          </p:cNvSpPr>
          <p:nvPr/>
        </p:nvSpPr>
        <p:spPr bwMode="auto">
          <a:xfrm>
            <a:off x="1701006" y="6027782"/>
            <a:ext cx="2881313" cy="1081093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BCDBE4BD-B0A1-9642-8BA7-5DCDDA75EE7E}" type="slidenum">
              <a:rPr lang="fr-FR" b="0">
                <a:latin typeface="Arial" charset="0"/>
              </a:rPr>
              <a:pPr eaLnBrk="1" hangingPunct="1"/>
              <a:t>17</a:t>
            </a:fld>
            <a:endParaRPr lang="fr-FR" b="0"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082" name="Text Box 70"/>
              <p:cNvSpPr txBox="1">
                <a:spLocks noChangeArrowheads="1"/>
              </p:cNvSpPr>
              <p:nvPr/>
            </p:nvSpPr>
            <p:spPr bwMode="auto">
              <a:xfrm>
                <a:off x="454025" y="317500"/>
                <a:ext cx="6022975" cy="30289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192088" indent="-192088" eaLnBrk="0" hangingPunct="0">
                  <a:tabLst>
                    <a:tab pos="1800225" algn="l"/>
                  </a:tabLs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tabLst>
                    <a:tab pos="1800225" algn="l"/>
                  </a:tabLs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 eaLnBrk="0" hangingPunct="0">
                  <a:tabLst>
                    <a:tab pos="1800225" algn="l"/>
                  </a:tabLs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 eaLnBrk="0" hangingPunct="0">
                  <a:tabLst>
                    <a:tab pos="1800225" algn="l"/>
                  </a:tabLs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 eaLnBrk="0" hangingPunct="0">
                  <a:tabLst>
                    <a:tab pos="1800225" algn="l"/>
                  </a:tabLs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800225" algn="l"/>
                  </a:tabLs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800225" algn="l"/>
                  </a:tabLs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800225" algn="l"/>
                  </a:tabLs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800225" algn="l"/>
                  </a:tabLs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fr-FR" dirty="0"/>
                  <a:t>3. Compléments sur le courant de diffusion</a:t>
                </a:r>
              </a:p>
              <a:p>
                <a:pPr eaLnBrk="1" hangingPunct="1">
                  <a:spcBef>
                    <a:spcPct val="20000"/>
                  </a:spcBef>
                </a:pPr>
                <a:r>
                  <a:rPr lang="fr-FR" dirty="0"/>
                  <a:t>a) Ordres de grandeurs </a:t>
                </a:r>
              </a:p>
              <a:p>
                <a:pPr eaLnBrk="1" hangingPunct="1">
                  <a:spcBef>
                    <a:spcPct val="20000"/>
                  </a:spcBef>
                  <a:buFontTx/>
                  <a:buChar char="•"/>
                </a:pPr>
                <a:r>
                  <a:rPr lang="fr-FR" dirty="0"/>
                  <a:t>Courant de diffusion dominé par le terme associé au dopage le plus faible = porteurs venant de la région la plus dopée.</a:t>
                </a:r>
              </a:p>
              <a:p>
                <a:pPr eaLnBrk="1" hangingPunct="1">
                  <a:spcBef>
                    <a:spcPct val="20000"/>
                  </a:spcBef>
                  <a:buFontTx/>
                  <a:buChar char="•"/>
                </a:pPr>
                <a:r>
                  <a:rPr lang="fr-F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altLang="ja-JP" i="1">
                            <a:latin typeface="Cambria Math" charset="0"/>
                          </a:rPr>
                          <m:t>𝑱</m:t>
                        </m:r>
                      </m:e>
                      <m:sub>
                        <m:r>
                          <a:rPr lang="fr-FR" altLang="ja-JP" i="1">
                            <a:latin typeface="Cambria Math" charset="0"/>
                          </a:rPr>
                          <m:t>𝒏</m:t>
                        </m:r>
                      </m:sub>
                    </m:sSub>
                    <m:r>
                      <a:rPr lang="fr-FR" altLang="ja-JP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altLang="ja-JP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fr-FR" altLang="ja-JP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FR" altLang="ja-JP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altLang="ja-JP" i="1">
                                    <a:latin typeface="Cambria Math" panose="02040503050406030204" pitchFamily="18" charset="0"/>
                                  </a:rPr>
                                  <m:t>𝑸</m:t>
                                </m:r>
                              </m:e>
                              <m:sub>
                                <m:r>
                                  <a:rPr lang="fr-FR" altLang="ja-JP" i="1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sub>
                            </m:sSub>
                          </m:e>
                        </m:d>
                      </m:num>
                      <m:den>
                        <m:sSub>
                          <m:sSubPr>
                            <m:ctrlPr>
                              <a:rPr lang="fr-FR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𝝉</m:t>
                            </m:r>
                          </m:e>
                          <m:sub>
                            <m:r>
                              <a:rPr lang="fr-FR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</m:den>
                    </m:f>
                    <m:r>
                      <a:rPr lang="fr-FR" altLang="ja-JP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fr-FR" altLang="ja-JP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fr-FR" altLang="ja-JP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FR" altLang="ja-JP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altLang="ja-JP" i="1">
                                    <a:latin typeface="Cambria Math" panose="02040503050406030204" pitchFamily="18" charset="0"/>
                                  </a:rPr>
                                  <m:t>𝑸</m:t>
                                </m:r>
                              </m:e>
                              <m:sub>
                                <m:r>
                                  <a:rPr lang="fr-FR" altLang="ja-JP" i="1"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</m:sub>
                            </m:sSub>
                          </m:e>
                        </m:d>
                      </m:num>
                      <m:den>
                        <m:sSub>
                          <m:sSubPr>
                            <m:ctrlPr>
                              <a:rPr lang="fr-FR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𝝉</m:t>
                            </m:r>
                          </m:e>
                          <m:sub>
                            <m:r>
                              <a:rPr lang="fr-FR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𝒑</m:t>
                            </m:r>
                          </m:sub>
                        </m:sSub>
                      </m:den>
                    </m:f>
                  </m:oMath>
                </a14:m>
                <a:r>
                  <a:rPr lang="fr-FR" dirty="0"/>
                  <a:t> où Q</a:t>
                </a:r>
                <a:r>
                  <a:rPr lang="fr-FR" baseline="-25000" dirty="0"/>
                  <a:t>n</a:t>
                </a:r>
                <a:r>
                  <a:rPr lang="fr-FR" dirty="0"/>
                  <a:t> et Q</a:t>
                </a:r>
                <a:r>
                  <a:rPr lang="fr-FR" baseline="-25000" dirty="0"/>
                  <a:t>p</a:t>
                </a:r>
                <a:r>
                  <a:rPr lang="fr-FR" dirty="0"/>
                  <a:t> sont les charges accumulées dans les ZQN.</a:t>
                </a:r>
              </a:p>
              <a:p>
                <a:pPr eaLnBrk="1" hangingPunct="1">
                  <a:spcBef>
                    <a:spcPct val="20000"/>
                  </a:spcBef>
                  <a:buFontTx/>
                  <a:buChar char="•"/>
                </a:pPr>
                <a:endParaRPr lang="fr-FR" dirty="0"/>
              </a:p>
              <a:p>
                <a:pPr eaLnBrk="1" hangingPunct="1">
                  <a:spcBef>
                    <a:spcPct val="20000"/>
                  </a:spcBef>
                  <a:buFontTx/>
                  <a:buChar char="•"/>
                </a:pPr>
                <a:r>
                  <a:rPr lang="fr-FR" dirty="0"/>
                  <a:t>Courant évolue à raison de 60 mV/décade.</a:t>
                </a:r>
              </a:p>
              <a:p>
                <a:pPr eaLnBrk="1" hangingPunct="1">
                  <a:spcBef>
                    <a:spcPct val="20000"/>
                  </a:spcBef>
                  <a:buFontTx/>
                  <a:buChar char="•"/>
                </a:pPr>
                <a:r>
                  <a:rPr lang="fr-FR" dirty="0"/>
                  <a:t>Evolution en température : tenir compte de n</a:t>
                </a:r>
                <a:r>
                  <a:rPr lang="fr-FR" baseline="-25000" dirty="0"/>
                  <a:t>i</a:t>
                </a:r>
                <a:r>
                  <a:rPr lang="fr-FR" baseline="30000" dirty="0"/>
                  <a:t>2</a:t>
                </a:r>
                <a:r>
                  <a:rPr lang="fr-FR" dirty="0"/>
                  <a:t>.</a:t>
                </a:r>
              </a:p>
              <a:p>
                <a:pPr eaLnBrk="1" hangingPunct="1">
                  <a:spcBef>
                    <a:spcPct val="20000"/>
                  </a:spcBef>
                </a:pPr>
                <a:r>
                  <a:rPr lang="fr-FR" dirty="0"/>
                  <a:t>b) Cas des diodes courtes :</a:t>
                </a:r>
              </a:p>
              <a:p>
                <a:pPr eaLnBrk="1" hangingPunct="1">
                  <a:spcBef>
                    <a:spcPct val="20000"/>
                  </a:spcBef>
                  <a:buFontTx/>
                  <a:buChar char="•"/>
                </a:pPr>
                <a:r>
                  <a:rPr lang="fr-FR" dirty="0"/>
                  <a:t>Extension limitée des ZQN : </a:t>
                </a:r>
                <a:r>
                  <a:rPr lang="fr-FR" dirty="0" err="1"/>
                  <a:t>d</a:t>
                </a:r>
                <a:r>
                  <a:rPr lang="fr-FR" baseline="-25000" dirty="0" err="1"/>
                  <a:t>n</a:t>
                </a:r>
                <a:r>
                  <a:rPr lang="fr-FR" dirty="0"/>
                  <a:t> et </a:t>
                </a:r>
                <a:r>
                  <a:rPr lang="fr-FR" dirty="0" err="1"/>
                  <a:t>d</a:t>
                </a:r>
                <a:r>
                  <a:rPr lang="fr-FR" baseline="-25000" dirty="0" err="1"/>
                  <a:t>p</a:t>
                </a:r>
                <a:r>
                  <a:rPr lang="fr-FR" dirty="0"/>
                  <a:t>.</a:t>
                </a:r>
              </a:p>
            </p:txBody>
          </p:sp>
        </mc:Choice>
        <mc:Fallback xmlns="">
          <p:sp>
            <p:nvSpPr>
              <p:cNvPr id="46082" name="Text 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4025" y="317500"/>
                <a:ext cx="6022975" cy="3028971"/>
              </a:xfrm>
              <a:prstGeom prst="rect">
                <a:avLst/>
              </a:prstGeom>
              <a:blipFill>
                <a:blip r:embed="rId4"/>
                <a:stretch>
                  <a:fillRect l="-844" r="-633" b="-1250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098" name="Rectangle 78"/>
              <p:cNvSpPr>
                <a:spLocks noChangeArrowheads="1"/>
              </p:cNvSpPr>
              <p:nvPr/>
            </p:nvSpPr>
            <p:spPr bwMode="auto">
              <a:xfrm>
                <a:off x="1200150" y="6299202"/>
                <a:ext cx="4894263" cy="1081088"/>
              </a:xfrm>
              <a:prstGeom prst="rect">
                <a:avLst/>
              </a:prstGeom>
              <a:noFill/>
              <a:ln w="127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altLang="ja-JP" i="1">
                              <a:latin typeface="Cambria Math" charset="0"/>
                            </a:rPr>
                            <m:t>𝑱</m:t>
                          </m:r>
                        </m:e>
                        <m:sub>
                          <m:r>
                            <a:rPr lang="fr-FR" altLang="ja-JP" i="1">
                              <a:latin typeface="Cambria Math" charset="0"/>
                            </a:rPr>
                            <m:t>𝑫𝒊𝒇𝒇</m:t>
                          </m:r>
                        </m:sub>
                      </m:sSub>
                      <m:r>
                        <a:rPr lang="fr-FR" altLang="ja-JP" i="1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fr-FR" altLang="ja-JP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altLang="ja-JP" b="1" i="1" smtClean="0">
                              <a:latin typeface="Cambria Math" panose="02040503050406030204" pitchFamily="18" charset="0"/>
                            </a:rPr>
                            <m:t>𝑱</m:t>
                          </m:r>
                        </m:e>
                        <m:sub>
                          <m:r>
                            <a:rPr lang="fr-FR" altLang="ja-JP" b="1" i="1" smtClean="0">
                              <a:latin typeface="Cambria Math" panose="02040503050406030204" pitchFamily="18" charset="0"/>
                            </a:rPr>
                            <m:t>𝒓𝒆𝒄</m:t>
                          </m:r>
                        </m:sub>
                      </m:sSub>
                      <m:r>
                        <a:rPr lang="fr-FR" altLang="ja-JP" b="1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fr-FR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altLang="ja-JP" i="1">
                              <a:latin typeface="Cambria Math" charset="0"/>
                            </a:rPr>
                            <m:t>𝑱</m:t>
                          </m:r>
                        </m:e>
                        <m:sub>
                          <m:r>
                            <a:rPr lang="fr-FR" altLang="ja-JP" i="1">
                              <a:latin typeface="Cambria Math" charset="0"/>
                            </a:rPr>
                            <m:t>𝑺</m:t>
                          </m:r>
                        </m:sub>
                      </m:sSub>
                      <m:d>
                        <m:dPr>
                          <m:ctrlPr>
                            <a:rPr lang="fr-FR" altLang="ja-JP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i="1">
                              <a:latin typeface="Cambria Math" charset="0"/>
                            </a:rPr>
                            <m:t>𝒆𝒙𝒑</m:t>
                          </m:r>
                          <m:f>
                            <m:fPr>
                              <m:ctrlPr>
                                <a:rPr lang="bg-BG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i="1">
                                  <a:latin typeface="Cambria Math" charset="0"/>
                                </a:rPr>
                                <m:t>𝒒𝑽</m:t>
                              </m:r>
                            </m:num>
                            <m:den>
                              <m:r>
                                <a:rPr lang="fr-FR" i="1">
                                  <a:latin typeface="Cambria Math" charset="0"/>
                                </a:rPr>
                                <m:t>𝒌𝑻</m:t>
                              </m:r>
                            </m:den>
                          </m:f>
                          <m:r>
                            <a:rPr lang="fr-FR" i="1">
                              <a:latin typeface="Cambria Math" charset="0"/>
                            </a:rPr>
                            <m:t>−</m:t>
                          </m:r>
                          <m:r>
                            <a:rPr lang="fr-FR" i="1">
                              <a:latin typeface="Cambria Math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altLang="ja-JP" i="1">
                              <a:latin typeface="Cambria Math" charset="0"/>
                            </a:rPr>
                            <m:t>𝑱</m:t>
                          </m:r>
                        </m:e>
                        <m:sub>
                          <m:r>
                            <a:rPr lang="fr-FR" altLang="ja-JP" i="1">
                              <a:latin typeface="Cambria Math" charset="0"/>
                            </a:rPr>
                            <m:t>𝑺</m:t>
                          </m:r>
                        </m:sub>
                      </m:sSub>
                      <m:r>
                        <a:rPr lang="fr-FR" altLang="ja-JP" i="1">
                          <a:latin typeface="Cambria Math" charset="0"/>
                        </a:rPr>
                        <m:t>=</m:t>
                      </m:r>
                      <m:r>
                        <a:rPr lang="fr-FR" altLang="ja-JP" i="1">
                          <a:latin typeface="Cambria Math" charset="0"/>
                        </a:rPr>
                        <m:t>𝒒</m:t>
                      </m:r>
                      <m:sSubSup>
                        <m:sSubSupPr>
                          <m:ctrlPr>
                            <a:rPr lang="fr-FR" altLang="ja-JP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altLang="ja-JP" i="1">
                              <a:latin typeface="Cambria Math" charset="0"/>
                            </a:rPr>
                            <m:t>𝒏</m:t>
                          </m:r>
                        </m:e>
                        <m:sub>
                          <m:r>
                            <a:rPr lang="fr-FR" altLang="ja-JP" i="1">
                              <a:latin typeface="Cambria Math" charset="0"/>
                            </a:rPr>
                            <m:t>𝒊</m:t>
                          </m:r>
                        </m:sub>
                        <m:sup>
                          <m:r>
                            <a:rPr lang="fr-FR" altLang="ja-JP" i="1">
                              <a:latin typeface="Cambria Math" charset="0"/>
                            </a:rPr>
                            <m:t>𝟐</m:t>
                          </m:r>
                        </m:sup>
                      </m:sSubSup>
                      <m:d>
                        <m:dPr>
                          <m:ctrlPr>
                            <a:rPr lang="is-IS" altLang="ja-JP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bg-BG" altLang="ja-JP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fr-FR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altLang="ja-JP" i="1">
                                      <a:latin typeface="Cambria Math" charset="0"/>
                                    </a:rPr>
                                    <m:t>𝑫</m:t>
                                  </m:r>
                                </m:e>
                                <m:sub>
                                  <m:r>
                                    <a:rPr lang="fr-FR" altLang="ja-JP" i="1">
                                      <a:latin typeface="Cambria Math" charset="0"/>
                                    </a:rPr>
                                    <m:t>𝒏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fr-FR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altLang="ja-JP" i="1">
                                      <a:latin typeface="Cambria Math" charset="0"/>
                                    </a:rPr>
                                    <m:t>𝑳</m:t>
                                  </m:r>
                                </m:e>
                                <m:sub>
                                  <m:r>
                                    <a:rPr lang="fr-FR" altLang="ja-JP" i="1">
                                      <a:latin typeface="Cambria Math" charset="0"/>
                                    </a:rPr>
                                    <m:t>𝒏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fr-FR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altLang="ja-JP" i="1">
                                      <a:latin typeface="Cambria Math" charset="0"/>
                                    </a:rPr>
                                    <m:t>𝑵</m:t>
                                  </m:r>
                                </m:e>
                                <m:sub>
                                  <m:r>
                                    <a:rPr lang="fr-FR" altLang="ja-JP" i="1">
                                      <a:latin typeface="Cambria Math" charset="0"/>
                                    </a:rPr>
                                    <m:t>𝑨</m:t>
                                  </m:r>
                                </m:sub>
                              </m:sSub>
                            </m:den>
                          </m:f>
                          <m:r>
                            <a:rPr lang="fr-FR" altLang="ja-JP">
                              <a:latin typeface="Cambria Math" panose="02040503050406030204" pitchFamily="18" charset="0"/>
                            </a:rPr>
                            <m:t>𝐜𝐨</m:t>
                          </m:r>
                          <m:r>
                            <a:rPr lang="fr-FR">
                              <a:latin typeface="Cambria Math" panose="02040503050406030204" pitchFamily="18" charset="0"/>
                            </a:rPr>
                            <m:t>𝐭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𝐡</m:t>
                          </m:r>
                          <m:d>
                            <m:d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  <m:t>𝒅</m:t>
                                      </m:r>
                                    </m:e>
                                    <m:sub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  <m:t>𝒑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  <m:t>𝑳</m:t>
                                      </m:r>
                                    </m:e>
                                    <m:sub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  <m:t>𝒏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  <m:r>
                            <a:rPr lang="fr-FR" altLang="ja-JP" i="1">
                              <a:latin typeface="Cambria Math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bg-BG" altLang="ja-JP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fr-FR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altLang="ja-JP" i="1">
                                      <a:latin typeface="Cambria Math" charset="0"/>
                                    </a:rPr>
                                    <m:t>𝑫</m:t>
                                  </m:r>
                                </m:e>
                                <m:sub>
                                  <m:r>
                                    <a:rPr lang="fr-FR" altLang="ja-JP" i="1">
                                      <a:latin typeface="Cambria Math" charset="0"/>
                                    </a:rPr>
                                    <m:t>𝒑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fr-FR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altLang="ja-JP" i="1">
                                      <a:latin typeface="Cambria Math" charset="0"/>
                                    </a:rPr>
                                    <m:t>𝑳</m:t>
                                  </m:r>
                                </m:e>
                                <m:sub>
                                  <m:r>
                                    <a:rPr lang="fr-FR" altLang="ja-JP" i="1">
                                      <a:latin typeface="Cambria Math" charset="0"/>
                                    </a:rPr>
                                    <m:t>𝒑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fr-FR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altLang="ja-JP" i="1">
                                      <a:latin typeface="Cambria Math" charset="0"/>
                                    </a:rPr>
                                    <m:t>𝑵</m:t>
                                  </m:r>
                                </m:e>
                                <m:sub>
                                  <m:r>
                                    <a:rPr lang="fr-FR" altLang="ja-JP" i="1">
                                      <a:latin typeface="Cambria Math" charset="0"/>
                                    </a:rPr>
                                    <m:t>𝑫</m:t>
                                  </m:r>
                                </m:sub>
                              </m:sSub>
                            </m:den>
                          </m:f>
                          <m:r>
                            <a:rPr lang="fr-FR" altLang="ja-JP">
                              <a:latin typeface="Cambria Math" panose="02040503050406030204" pitchFamily="18" charset="0"/>
                            </a:rPr>
                            <m:t>𝐜𝐨</m:t>
                          </m:r>
                          <m:r>
                            <a:rPr lang="fr-FR">
                              <a:latin typeface="Cambria Math" panose="02040503050406030204" pitchFamily="18" charset="0"/>
                            </a:rPr>
                            <m:t>𝐭𝐡</m:t>
                          </m:r>
                          <m:d>
                            <m:d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  <m:t>𝒅</m:t>
                                      </m:r>
                                    </m:e>
                                    <m:sub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  <m:t>𝒏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  <m:t>𝑳</m:t>
                                      </m:r>
                                    </m:e>
                                    <m:sub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  <m:t>𝒑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6098" name="Rectangle 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00150" y="6299202"/>
                <a:ext cx="4894263" cy="1081088"/>
              </a:xfrm>
              <a:prstGeom prst="rect">
                <a:avLst/>
              </a:prstGeom>
              <a:blipFill>
                <a:blip r:embed="rId5"/>
                <a:stretch>
                  <a:fillRect b="-29885"/>
                </a:stretch>
              </a:blipFill>
              <a:ln w="127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084" name="Text Box 79"/>
              <p:cNvSpPr txBox="1">
                <a:spLocks noChangeArrowheads="1"/>
              </p:cNvSpPr>
              <p:nvPr/>
            </p:nvSpPr>
            <p:spPr bwMode="auto">
              <a:xfrm>
                <a:off x="1260475" y="7593013"/>
                <a:ext cx="4616797" cy="10786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 eaLnBrk="0" hangingPunct="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 eaLnBrk="0" hangingPunct="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 eaLnBrk="0" hangingPunct="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tabLst>
                    <a:tab pos="2481263" algn="l"/>
                  </a:tabLst>
                </a:pPr>
                <a:r>
                  <a:rPr lang="fr-FR" dirty="0"/>
                  <a:t>d</a:t>
                </a:r>
                <a:r>
                  <a:rPr lang="fr-FR" baseline="-25000" dirty="0" err="1"/>
                  <a:t>n</a:t>
                </a:r>
                <a:r>
                  <a:rPr lang="fr-FR" dirty="0"/>
                  <a:t> &gt;&gt; </a:t>
                </a:r>
                <a:r>
                  <a:rPr lang="fr-FR" dirty="0" err="1"/>
                  <a:t>L</a:t>
                </a:r>
                <a:r>
                  <a:rPr lang="fr-FR" baseline="-25000" dirty="0" err="1"/>
                  <a:t>p</a:t>
                </a:r>
                <a:r>
                  <a:rPr lang="fr-FR" dirty="0"/>
                  <a:t>, </a:t>
                </a:r>
                <a:r>
                  <a:rPr lang="fr-FR" dirty="0" err="1"/>
                  <a:t>d</a:t>
                </a:r>
                <a:r>
                  <a:rPr lang="fr-FR" baseline="-25000" dirty="0" err="1"/>
                  <a:t>p</a:t>
                </a:r>
                <a:r>
                  <a:rPr lang="fr-FR" dirty="0"/>
                  <a:t> &gt;&gt; L</a:t>
                </a:r>
                <a:r>
                  <a:rPr lang="fr-FR" baseline="-25000" dirty="0"/>
                  <a:t>n</a:t>
                </a:r>
                <a:r>
                  <a:rPr lang="fr-FR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altLang="ja-JP" i="1">
                            <a:latin typeface="Cambria Math" charset="0"/>
                          </a:rPr>
                          <m:t>𝑱</m:t>
                        </m:r>
                      </m:e>
                      <m:sub>
                        <m:r>
                          <a:rPr lang="fr-FR" altLang="ja-JP" i="1">
                            <a:latin typeface="Cambria Math" charset="0"/>
                          </a:rPr>
                          <m:t>𝑺</m:t>
                        </m:r>
                      </m:sub>
                    </m:sSub>
                    <m:r>
                      <a:rPr lang="fr-FR" altLang="ja-JP" i="1">
                        <a:latin typeface="Cambria Math" charset="0"/>
                      </a:rPr>
                      <m:t>=</m:t>
                    </m:r>
                    <m:r>
                      <a:rPr lang="fr-FR" altLang="ja-JP" i="1">
                        <a:latin typeface="Cambria Math" charset="0"/>
                      </a:rPr>
                      <m:t>𝒒</m:t>
                    </m:r>
                    <m:sSubSup>
                      <m:sSubSupPr>
                        <m:ctrlPr>
                          <a:rPr lang="fr-FR" altLang="ja-JP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altLang="ja-JP" i="1">
                            <a:latin typeface="Cambria Math" charset="0"/>
                          </a:rPr>
                          <m:t>𝒏</m:t>
                        </m:r>
                      </m:e>
                      <m:sub>
                        <m:r>
                          <a:rPr lang="fr-FR" altLang="ja-JP" i="1">
                            <a:latin typeface="Cambria Math" charset="0"/>
                          </a:rPr>
                          <m:t>𝒊</m:t>
                        </m:r>
                      </m:sub>
                      <m:sup>
                        <m:r>
                          <a:rPr lang="fr-FR" altLang="ja-JP" i="1">
                            <a:latin typeface="Cambria Math" charset="0"/>
                          </a:rPr>
                          <m:t>𝟐</m:t>
                        </m:r>
                      </m:sup>
                    </m:sSubSup>
                    <m:d>
                      <m:dPr>
                        <m:ctrlPr>
                          <a:rPr lang="is-I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bg-BG" altLang="ja-JP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fr-FR" altLang="ja-JP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altLang="ja-JP" i="1">
                                    <a:latin typeface="Cambria Math" charset="0"/>
                                  </a:rPr>
                                  <m:t>𝑫</m:t>
                                </m:r>
                              </m:e>
                              <m:sub>
                                <m:r>
                                  <a:rPr lang="fr-FR" altLang="ja-JP" i="1">
                                    <a:latin typeface="Cambria Math" charset="0"/>
                                  </a:rPr>
                                  <m:t>𝒏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fr-FR" altLang="ja-JP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altLang="ja-JP" i="1">
                                    <a:latin typeface="Cambria Math" charset="0"/>
                                  </a:rPr>
                                  <m:t>𝑳</m:t>
                                </m:r>
                              </m:e>
                              <m:sub>
                                <m:r>
                                  <a:rPr lang="fr-FR" altLang="ja-JP" i="1">
                                    <a:latin typeface="Cambria Math" charset="0"/>
                                  </a:rPr>
                                  <m:t>𝒏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fr-FR" altLang="ja-JP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altLang="ja-JP" i="1">
                                    <a:latin typeface="Cambria Math" charset="0"/>
                                  </a:rPr>
                                  <m:t>𝑵</m:t>
                                </m:r>
                              </m:e>
                              <m:sub>
                                <m:r>
                                  <a:rPr lang="fr-FR" altLang="ja-JP" i="1">
                                    <a:latin typeface="Cambria Math" charset="0"/>
                                  </a:rPr>
                                  <m:t>𝑨</m:t>
                                </m:r>
                              </m:sub>
                            </m:sSub>
                          </m:den>
                        </m:f>
                        <m:r>
                          <a:rPr lang="fr-FR" altLang="ja-JP" i="1">
                            <a:latin typeface="Cambria Math" charset="0"/>
                          </a:rPr>
                          <m:t>+</m:t>
                        </m:r>
                        <m:f>
                          <m:fPr>
                            <m:ctrlPr>
                              <a:rPr lang="bg-BG" altLang="ja-JP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fr-FR" altLang="ja-JP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altLang="ja-JP" i="1">
                                    <a:latin typeface="Cambria Math" charset="0"/>
                                  </a:rPr>
                                  <m:t>𝑫</m:t>
                                </m:r>
                              </m:e>
                              <m:sub>
                                <m:r>
                                  <a:rPr lang="fr-FR" altLang="ja-JP" i="1">
                                    <a:latin typeface="Cambria Math" charset="0"/>
                                  </a:rPr>
                                  <m:t>𝒑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fr-FR" altLang="ja-JP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altLang="ja-JP" i="1">
                                    <a:latin typeface="Cambria Math" charset="0"/>
                                  </a:rPr>
                                  <m:t>𝑳</m:t>
                                </m:r>
                              </m:e>
                              <m:sub>
                                <m:r>
                                  <a:rPr lang="fr-FR" altLang="ja-JP" i="1">
                                    <a:latin typeface="Cambria Math" charset="0"/>
                                  </a:rPr>
                                  <m:t>𝒑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fr-FR" altLang="ja-JP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altLang="ja-JP" i="1">
                                    <a:latin typeface="Cambria Math" charset="0"/>
                                  </a:rPr>
                                  <m:t>𝑵</m:t>
                                </m:r>
                              </m:e>
                              <m:sub>
                                <m:r>
                                  <a:rPr lang="fr-FR" altLang="ja-JP" i="1">
                                    <a:latin typeface="Cambria Math" charset="0"/>
                                  </a:rPr>
                                  <m:t>𝑫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endParaRPr lang="fr-FR" dirty="0"/>
              </a:p>
              <a:p>
                <a:pPr eaLnBrk="1" hangingPunct="1">
                  <a:spcBef>
                    <a:spcPct val="50000"/>
                  </a:spcBef>
                  <a:tabLst>
                    <a:tab pos="2481263" algn="l"/>
                  </a:tabLst>
                </a:pPr>
                <a:r>
                  <a:rPr lang="fr-FR" dirty="0" err="1"/>
                  <a:t>d</a:t>
                </a:r>
                <a:r>
                  <a:rPr lang="fr-FR" baseline="-25000" dirty="0" err="1"/>
                  <a:t>n</a:t>
                </a:r>
                <a:r>
                  <a:rPr lang="fr-FR" dirty="0"/>
                  <a:t> &lt;&lt; </a:t>
                </a:r>
                <a:r>
                  <a:rPr lang="fr-FR" dirty="0" err="1"/>
                  <a:t>L</a:t>
                </a:r>
                <a:r>
                  <a:rPr lang="fr-FR" baseline="-25000" dirty="0" err="1"/>
                  <a:t>p</a:t>
                </a:r>
                <a:r>
                  <a:rPr lang="fr-FR" dirty="0"/>
                  <a:t>, </a:t>
                </a:r>
                <a:r>
                  <a:rPr lang="fr-FR" dirty="0" err="1"/>
                  <a:t>d</a:t>
                </a:r>
                <a:r>
                  <a:rPr lang="fr-FR" baseline="-25000" dirty="0" err="1"/>
                  <a:t>p</a:t>
                </a:r>
                <a:r>
                  <a:rPr lang="fr-FR" dirty="0"/>
                  <a:t> &lt;&lt; L</a:t>
                </a:r>
                <a:r>
                  <a:rPr lang="fr-FR" baseline="-25000" dirty="0"/>
                  <a:t>n</a:t>
                </a:r>
                <a:r>
                  <a:rPr lang="fr-FR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altLang="ja-JP" i="1">
                            <a:latin typeface="Cambria Math" charset="0"/>
                          </a:rPr>
                          <m:t>𝑱</m:t>
                        </m:r>
                      </m:e>
                      <m:sub>
                        <m:r>
                          <a:rPr lang="fr-FR" altLang="ja-JP" i="1">
                            <a:latin typeface="Cambria Math" charset="0"/>
                          </a:rPr>
                          <m:t>𝑺</m:t>
                        </m:r>
                      </m:sub>
                    </m:sSub>
                    <m:r>
                      <a:rPr lang="fr-FR" altLang="ja-JP" i="1">
                        <a:latin typeface="Cambria Math" charset="0"/>
                      </a:rPr>
                      <m:t>=</m:t>
                    </m:r>
                    <m:r>
                      <a:rPr lang="fr-FR" altLang="ja-JP" i="1">
                        <a:latin typeface="Cambria Math" charset="0"/>
                      </a:rPr>
                      <m:t>𝒒</m:t>
                    </m:r>
                    <m:sSubSup>
                      <m:sSubSupPr>
                        <m:ctrlPr>
                          <a:rPr lang="fr-FR" altLang="ja-JP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altLang="ja-JP" i="1">
                            <a:latin typeface="Cambria Math" charset="0"/>
                          </a:rPr>
                          <m:t>𝒏</m:t>
                        </m:r>
                      </m:e>
                      <m:sub>
                        <m:r>
                          <a:rPr lang="fr-FR" altLang="ja-JP" i="1">
                            <a:latin typeface="Cambria Math" charset="0"/>
                          </a:rPr>
                          <m:t>𝒊</m:t>
                        </m:r>
                      </m:sub>
                      <m:sup>
                        <m:r>
                          <a:rPr lang="fr-FR" altLang="ja-JP" i="1">
                            <a:latin typeface="Cambria Math" charset="0"/>
                          </a:rPr>
                          <m:t>𝟐</m:t>
                        </m:r>
                      </m:sup>
                    </m:sSubSup>
                    <m:d>
                      <m:dPr>
                        <m:ctrlPr>
                          <a:rPr lang="is-I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bg-BG" altLang="ja-JP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fr-FR" altLang="ja-JP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altLang="ja-JP" i="1">
                                    <a:latin typeface="Cambria Math" charset="0"/>
                                  </a:rPr>
                                  <m:t>𝑫</m:t>
                                </m:r>
                              </m:e>
                              <m:sub>
                                <m:r>
                                  <a:rPr lang="fr-FR" altLang="ja-JP" i="1">
                                    <a:latin typeface="Cambria Math" charset="0"/>
                                  </a:rPr>
                                  <m:t>𝒏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fr-FR" altLang="ja-JP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altLang="ja-JP" b="1" i="1" smtClean="0">
                                    <a:latin typeface="Cambria Math" panose="02040503050406030204" pitchFamily="18" charset="0"/>
                                  </a:rPr>
                                  <m:t>𝒅</m:t>
                                </m:r>
                              </m:e>
                              <m:sub>
                                <m:r>
                                  <a:rPr lang="fr-FR" altLang="ja-JP" b="1" i="1" smtClean="0"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fr-FR" altLang="ja-JP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altLang="ja-JP" i="1">
                                    <a:latin typeface="Cambria Math" charset="0"/>
                                  </a:rPr>
                                  <m:t>𝑵</m:t>
                                </m:r>
                              </m:e>
                              <m:sub>
                                <m:r>
                                  <a:rPr lang="fr-FR" altLang="ja-JP" i="1">
                                    <a:latin typeface="Cambria Math" charset="0"/>
                                  </a:rPr>
                                  <m:t>𝑨</m:t>
                                </m:r>
                              </m:sub>
                            </m:sSub>
                          </m:den>
                        </m:f>
                        <m:r>
                          <a:rPr lang="fr-FR" altLang="ja-JP" i="1">
                            <a:latin typeface="Cambria Math" charset="0"/>
                          </a:rPr>
                          <m:t>+</m:t>
                        </m:r>
                        <m:f>
                          <m:fPr>
                            <m:ctrlPr>
                              <a:rPr lang="bg-BG" altLang="ja-JP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fr-FR" altLang="ja-JP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altLang="ja-JP" i="1">
                                    <a:latin typeface="Cambria Math" charset="0"/>
                                  </a:rPr>
                                  <m:t>𝑫</m:t>
                                </m:r>
                              </m:e>
                              <m:sub>
                                <m:r>
                                  <a:rPr lang="fr-FR" altLang="ja-JP" i="1">
                                    <a:latin typeface="Cambria Math" charset="0"/>
                                  </a:rPr>
                                  <m:t>𝒑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fr-FR" altLang="ja-JP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altLang="ja-JP" b="1" i="1" smtClean="0">
                                    <a:latin typeface="Cambria Math" panose="02040503050406030204" pitchFamily="18" charset="0"/>
                                  </a:rPr>
                                  <m:t>𝒅</m:t>
                                </m:r>
                              </m:e>
                              <m:sub>
                                <m:r>
                                  <a:rPr lang="fr-FR" altLang="ja-JP" b="1" i="1" smtClean="0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fr-FR" altLang="ja-JP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altLang="ja-JP" i="1">
                                    <a:latin typeface="Cambria Math" charset="0"/>
                                  </a:rPr>
                                  <m:t>𝑵</m:t>
                                </m:r>
                              </m:e>
                              <m:sub>
                                <m:r>
                                  <a:rPr lang="fr-FR" altLang="ja-JP" i="1">
                                    <a:latin typeface="Cambria Math" charset="0"/>
                                  </a:rPr>
                                  <m:t>𝑫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endParaRPr lang="fr-FR" baseline="-25000" dirty="0"/>
              </a:p>
            </p:txBody>
          </p:sp>
        </mc:Choice>
        <mc:Fallback xmlns="">
          <p:sp>
            <p:nvSpPr>
              <p:cNvPr id="46084" name="Text 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60475" y="7593013"/>
                <a:ext cx="4616797" cy="1078693"/>
              </a:xfrm>
              <a:prstGeom prst="rect">
                <a:avLst/>
              </a:prstGeom>
              <a:blipFill>
                <a:blip r:embed="rId6"/>
                <a:stretch>
                  <a:fillRect l="-27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095" name="Rectangle 82"/>
              <p:cNvSpPr>
                <a:spLocks noChangeArrowheads="1"/>
              </p:cNvSpPr>
              <p:nvPr/>
            </p:nvSpPr>
            <p:spPr bwMode="auto">
              <a:xfrm>
                <a:off x="622300" y="3276600"/>
                <a:ext cx="5757863" cy="136683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charset="0"/>
                            </a:rPr>
                            <m:t>𝒏</m:t>
                          </m:r>
                        </m:e>
                        <m:sub>
                          <m:r>
                            <a:rPr lang="fr-FR" i="1">
                              <a:latin typeface="Cambria Math" charset="0"/>
                            </a:rPr>
                            <m:t>𝒑</m:t>
                          </m:r>
                        </m:sub>
                      </m:sSub>
                      <m:d>
                        <m:d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i="1">
                              <a:latin typeface="Cambria Math" charset="0"/>
                            </a:rPr>
                            <m:t>𝒙</m:t>
                          </m:r>
                        </m:e>
                      </m:d>
                      <m:r>
                        <a:rPr lang="fr-FR" i="1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charset="0"/>
                            </a:rPr>
                            <m:t>𝒏</m:t>
                          </m:r>
                        </m:e>
                        <m:sub>
                          <m:r>
                            <a:rPr lang="fr-FR" i="1">
                              <a:latin typeface="Cambria Math" charset="0"/>
                            </a:rPr>
                            <m:t>𝒑</m:t>
                          </m:r>
                          <m:r>
                            <a:rPr lang="fr-FR" i="1">
                              <a:latin typeface="Cambria Math" charset="0"/>
                            </a:rPr>
                            <m:t>𝟎</m:t>
                          </m:r>
                        </m:sub>
                      </m:sSub>
                      <m:r>
                        <a:rPr lang="fr-FR" i="1">
                          <a:latin typeface="Cambria Math" charset="0"/>
                        </a:rPr>
                        <m:t>+</m:t>
                      </m:r>
                      <m:f>
                        <m:fPr>
                          <m:ctrlPr>
                            <a:rPr lang="fr-FR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charset="0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fr-FR" i="1">
                                  <a:latin typeface="Cambria Math" charset="0"/>
                                </a:rPr>
                                <m:t>𝒑</m:t>
                              </m:r>
                              <m:r>
                                <a:rPr lang="fr-FR" i="1">
                                  <a:latin typeface="Cambria Math" charset="0"/>
                                </a:rPr>
                                <m:t>𝟎</m:t>
                              </m:r>
                            </m:sub>
                          </m:sSub>
                        </m:num>
                        <m:den>
                          <m:r>
                            <a:rPr lang="fr-FR" b="1" i="1" smtClean="0">
                              <a:latin typeface="Cambria Math" panose="02040503050406030204" pitchFamily="18" charset="0"/>
                            </a:rPr>
                            <m:t>𝐬𝐢𝐧𝐡</m:t>
                          </m:r>
                          <m:d>
                            <m:dPr>
                              <m:ctrlPr>
                                <a:rPr lang="fr-FR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fr-FR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fr-FR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b="1" i="1" smtClean="0">
                                          <a:latin typeface="Cambria Math" panose="02040503050406030204" pitchFamily="18" charset="0"/>
                                        </a:rPr>
                                        <m:t>𝒅</m:t>
                                      </m:r>
                                    </m:e>
                                    <m:sub>
                                      <m:r>
                                        <a:rPr lang="fr-FR" b="1" i="1" smtClean="0">
                                          <a:latin typeface="Cambria Math" panose="02040503050406030204" pitchFamily="18" charset="0"/>
                                        </a:rPr>
                                        <m:t>𝒑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fr-FR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b="1" i="1" smtClean="0">
                                          <a:latin typeface="Cambria Math" panose="02040503050406030204" pitchFamily="18" charset="0"/>
                                        </a:rPr>
                                        <m:t>𝑳</m:t>
                                      </m:r>
                                    </m:e>
                                    <m:sub>
                                      <m:r>
                                        <a:rPr lang="fr-FR" b="1" i="1" smtClean="0">
                                          <a:latin typeface="Cambria Math" panose="02040503050406030204" pitchFamily="18" charset="0"/>
                                        </a:rPr>
                                        <m:t>𝒏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den>
                      </m:f>
                      <m:d>
                        <m:d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i="1">
                              <a:latin typeface="Cambria Math" charset="0"/>
                            </a:rPr>
                            <m:t>𝒆𝒙𝒑</m:t>
                          </m:r>
                          <m:f>
                            <m:fPr>
                              <m:ctrlPr>
                                <a:rPr lang="bg-BG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i="1">
                                  <a:latin typeface="Cambria Math" charset="0"/>
                                </a:rPr>
                                <m:t>𝒒𝑽</m:t>
                              </m:r>
                            </m:num>
                            <m:den>
                              <m:r>
                                <a:rPr lang="fr-FR" i="1">
                                  <a:latin typeface="Cambria Math" charset="0"/>
                                </a:rPr>
                                <m:t>𝒌𝑻</m:t>
                              </m:r>
                            </m:den>
                          </m:f>
                          <m:r>
                            <a:rPr lang="fr-FR" i="1">
                              <a:latin typeface="Cambria Math" charset="0"/>
                            </a:rPr>
                            <m:t>−</m:t>
                          </m:r>
                          <m:r>
                            <a:rPr lang="fr-FR" i="1">
                              <a:latin typeface="Cambria Math" charset="0"/>
                            </a:rPr>
                            <m:t>𝟏</m:t>
                          </m:r>
                        </m:e>
                      </m:d>
                      <m:r>
                        <a:rPr lang="fr-FR" b="1" i="0" smtClean="0">
                          <a:latin typeface="Cambria Math" panose="02040503050406030204" pitchFamily="18" charset="0"/>
                        </a:rPr>
                        <m:t>𝐬𝐢𝐧𝐡</m:t>
                      </m:r>
                      <m:d>
                        <m:d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i="1">
                                  <a:latin typeface="Cambria Math" charset="0"/>
                                </a:rPr>
                                <m:t>𝒙</m:t>
                              </m:r>
                              <m:r>
                                <a:rPr lang="fr-FR" i="1">
                                  <a:latin typeface="Cambria Math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fr-FR" i="1">
                                      <a:latin typeface="Cambria Math" charset="0"/>
                                    </a:rPr>
                                    <m:t>𝒑</m:t>
                                  </m:r>
                                </m:sub>
                              </m:sSub>
                              <m:r>
                                <a:rPr lang="fr-FR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fr-FR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b="1" i="1" smtClean="0">
                                      <a:latin typeface="Cambria Math" panose="02040503050406030204" pitchFamily="18" charset="0"/>
                                    </a:rPr>
                                    <m:t>𝒅</m:t>
                                  </m:r>
                                </m:e>
                                <m:sub>
                                  <m:r>
                                    <a:rPr lang="fr-FR" b="1" i="1" smtClean="0">
                                      <a:latin typeface="Cambria Math" panose="02040503050406030204" pitchFamily="18" charset="0"/>
                                    </a:rPr>
                                    <m:t>𝒑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 charset="0"/>
                                    </a:rPr>
                                    <m:t>𝑳</m:t>
                                  </m:r>
                                </m:e>
                                <m:sub>
                                  <m:r>
                                    <a:rPr lang="fr-FR" i="1">
                                      <a:latin typeface="Cambria Math" charset="0"/>
                                    </a:rPr>
                                    <m:t>𝒏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charset="0"/>
                            </a:rPr>
                            <m:t>𝒑</m:t>
                          </m:r>
                        </m:e>
                        <m:sub>
                          <m:r>
                            <a:rPr lang="fr-FR" i="1">
                              <a:latin typeface="Cambria Math" charset="0"/>
                            </a:rPr>
                            <m:t>𝒏</m:t>
                          </m:r>
                        </m:sub>
                      </m:sSub>
                      <m:d>
                        <m:d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i="1">
                              <a:latin typeface="Cambria Math" charset="0"/>
                            </a:rPr>
                            <m:t>𝒙</m:t>
                          </m:r>
                        </m:e>
                      </m:d>
                      <m:r>
                        <a:rPr lang="fr-FR" i="1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charset="0"/>
                            </a:rPr>
                            <m:t>𝒑</m:t>
                          </m:r>
                        </m:e>
                        <m:sub>
                          <m:r>
                            <a:rPr lang="fr-FR" i="1">
                              <a:latin typeface="Cambria Math" charset="0"/>
                            </a:rPr>
                            <m:t>𝒏</m:t>
                          </m:r>
                          <m:r>
                            <a:rPr lang="fr-FR" i="1">
                              <a:latin typeface="Cambria Math" charset="0"/>
                            </a:rPr>
                            <m:t>𝟎</m:t>
                          </m:r>
                        </m:sub>
                      </m:sSub>
                      <m:r>
                        <a:rPr lang="fr-FR" i="1">
                          <a:latin typeface="Cambria Math" charset="0"/>
                        </a:rPr>
                        <m:t>+</m:t>
                      </m:r>
                      <m:f>
                        <m:fPr>
                          <m:ctrlPr>
                            <a:rPr lang="fr-FR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fr-FR" i="1">
                                  <a:latin typeface="Cambria Math" charset="0"/>
                                </a:rPr>
                                <m:t>𝒏</m:t>
                              </m:r>
                              <m:r>
                                <a:rPr lang="fr-FR" i="1">
                                  <a:latin typeface="Cambria Math" charset="0"/>
                                </a:rPr>
                                <m:t>𝟎</m:t>
                              </m:r>
                            </m:sub>
                          </m:sSub>
                        </m:num>
                        <m:den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𝐬𝐢𝐧𝐡</m:t>
                          </m:r>
                          <m:d>
                            <m:d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  <m:t>𝒅</m:t>
                                      </m:r>
                                    </m:e>
                                    <m:sub>
                                      <m:r>
                                        <a:rPr lang="fr-FR" b="1" i="1" smtClean="0">
                                          <a:latin typeface="Cambria Math" panose="02040503050406030204" pitchFamily="18" charset="0"/>
                                        </a:rPr>
                                        <m:t>𝒏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  <m:t>𝑳</m:t>
                                      </m:r>
                                    </m:e>
                                    <m:sub>
                                      <m:r>
                                        <a:rPr lang="fr-FR" b="1" i="1" smtClean="0">
                                          <a:latin typeface="Cambria Math" panose="02040503050406030204" pitchFamily="18" charset="0"/>
                                        </a:rPr>
                                        <m:t>𝒑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den>
                      </m:f>
                      <m:d>
                        <m:d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i="1">
                              <a:latin typeface="Cambria Math" charset="0"/>
                            </a:rPr>
                            <m:t>𝒆𝒙𝒑</m:t>
                          </m:r>
                          <m:f>
                            <m:fPr>
                              <m:ctrlPr>
                                <a:rPr lang="bg-BG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i="1">
                                  <a:latin typeface="Cambria Math" charset="0"/>
                                </a:rPr>
                                <m:t>𝒒𝑽</m:t>
                              </m:r>
                            </m:num>
                            <m:den>
                              <m:r>
                                <a:rPr lang="fr-FR" i="1">
                                  <a:latin typeface="Cambria Math" charset="0"/>
                                </a:rPr>
                                <m:t>𝒌𝑻</m:t>
                              </m:r>
                            </m:den>
                          </m:f>
                          <m:r>
                            <a:rPr lang="fr-FR" i="1">
                              <a:latin typeface="Cambria Math" charset="0"/>
                            </a:rPr>
                            <m:t>−</m:t>
                          </m:r>
                          <m:r>
                            <a:rPr lang="fr-FR" i="1">
                              <a:latin typeface="Cambria Math" charset="0"/>
                            </a:rPr>
                            <m:t>𝟏</m:t>
                          </m:r>
                        </m:e>
                      </m:d>
                      <m:r>
                        <a:rPr lang="fr-FR" b="1" i="0" smtClean="0">
                          <a:latin typeface="Cambria Math" panose="02040503050406030204" pitchFamily="18" charset="0"/>
                        </a:rPr>
                        <m:t>𝐬𝐢𝐧𝐡</m:t>
                      </m:r>
                      <m:d>
                        <m:d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fr-FR" i="1">
                                      <a:latin typeface="Cambria Math" charset="0"/>
                                    </a:rPr>
                                    <m:t>𝒏</m:t>
                                  </m:r>
                                </m:sub>
                              </m:sSub>
                              <m:r>
                                <a:rPr lang="fr-FR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fr-FR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b="1" i="1" smtClean="0">
                                      <a:latin typeface="Cambria Math" panose="02040503050406030204" pitchFamily="18" charset="0"/>
                                    </a:rPr>
                                    <m:t>𝒅</m:t>
                                  </m:r>
                                </m:e>
                                <m:sub>
                                  <m:r>
                                    <a:rPr lang="fr-FR" b="1" i="1" smtClean="0">
                                      <a:latin typeface="Cambria Math" panose="02040503050406030204" pitchFamily="18" charset="0"/>
                                    </a:rPr>
                                    <m:t>𝒑</m:t>
                                  </m:r>
                                </m:sub>
                              </m:sSub>
                              <m:r>
                                <a:rPr lang="fr-FR" i="1">
                                  <a:latin typeface="Cambria Math" charset="0"/>
                                </a:rPr>
                                <m:t>−</m:t>
                              </m:r>
                              <m:r>
                                <a:rPr lang="fr-FR" i="1">
                                  <a:latin typeface="Cambria Math" charset="0"/>
                                </a:rPr>
                                <m:t>𝒙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 charset="0"/>
                                    </a:rPr>
                                    <m:t>𝑳</m:t>
                                  </m:r>
                                </m:e>
                                <m:sub>
                                  <m:r>
                                    <a:rPr lang="fr-FR" i="1">
                                      <a:latin typeface="Cambria Math" charset="0"/>
                                    </a:rPr>
                                    <m:t>𝒑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6095" name="Rectangle 8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2300" y="3276600"/>
                <a:ext cx="5757863" cy="1366838"/>
              </a:xfrm>
              <a:prstGeom prst="rect">
                <a:avLst/>
              </a:prstGeom>
              <a:blipFill>
                <a:blip r:embed="rId7"/>
                <a:stretch>
                  <a:fillRect t="-1818" b="-32727"/>
                </a:stretch>
              </a:blipFill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092" name="Rectangle 83"/>
              <p:cNvSpPr>
                <a:spLocks noChangeArrowheads="1"/>
              </p:cNvSpPr>
              <p:nvPr/>
            </p:nvSpPr>
            <p:spPr bwMode="auto">
              <a:xfrm>
                <a:off x="1487488" y="4789488"/>
                <a:ext cx="4098924" cy="1366837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altLang="ja-JP" i="1">
                              <a:latin typeface="Cambria Math" charset="0"/>
                            </a:rPr>
                            <m:t>𝑱</m:t>
                          </m:r>
                        </m:e>
                        <m:sub>
                          <m:r>
                            <a:rPr lang="fr-FR" altLang="ja-JP" i="1">
                              <a:latin typeface="Cambria Math" charset="0"/>
                            </a:rPr>
                            <m:t>𝒏</m:t>
                          </m:r>
                        </m:sub>
                      </m:sSub>
                      <m:d>
                        <m:dPr>
                          <m:ctrlPr>
                            <a:rPr lang="fr-FR" altLang="ja-JP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altLang="ja-JP" i="1">
                              <a:latin typeface="Cambria Math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FR" altLang="ja-JP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altLang="ja-JP" i="1">
                                  <a:latin typeface="Cambria Math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fr-FR" altLang="ja-JP" i="1">
                                  <a:latin typeface="Cambria Math" charset="0"/>
                                </a:rPr>
                                <m:t>𝒑</m:t>
                              </m:r>
                            </m:sub>
                          </m:sSub>
                        </m:e>
                      </m:d>
                      <m:r>
                        <a:rPr lang="fr-FR" altLang="ja-JP" i="1">
                          <a:latin typeface="Cambria Math" charset="0"/>
                        </a:rPr>
                        <m:t>=</m:t>
                      </m:r>
                      <m:r>
                        <a:rPr lang="fr-FR" altLang="ja-JP" i="1">
                          <a:latin typeface="Cambria Math" charset="0"/>
                        </a:rPr>
                        <m:t>𝒒</m:t>
                      </m:r>
                      <m:sSub>
                        <m:sSubPr>
                          <m:ctrlPr>
                            <a:rPr lang="fr-FR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altLang="ja-JP" i="1">
                              <a:latin typeface="Cambria Math" charset="0"/>
                            </a:rPr>
                            <m:t>𝑫</m:t>
                          </m:r>
                        </m:e>
                        <m:sub>
                          <m:r>
                            <a:rPr lang="fr-FR" altLang="ja-JP" i="1">
                              <a:latin typeface="Cambria Math" charset="0"/>
                            </a:rPr>
                            <m:t>𝒏</m:t>
                          </m:r>
                        </m:sub>
                      </m:sSub>
                      <m:f>
                        <m:fPr>
                          <m:ctrlPr>
                            <a:rPr lang="bg-BG" altLang="ja-JP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altLang="ja-JP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altLang="ja-JP" b="1" i="1" smtClean="0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fr-FR" altLang="ja-JP" b="1" i="1" smtClean="0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  <m:r>
                                <a:rPr lang="fr-FR" altLang="ja-JP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altLang="ja-JP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altLang="ja-JP" i="1">
                                  <a:latin typeface="Cambria Math" charset="0"/>
                                </a:rPr>
                                <m:t>𝑳</m:t>
                              </m:r>
                            </m:e>
                            <m:sub>
                              <m:r>
                                <a:rPr lang="fr-FR" altLang="ja-JP" i="1">
                                  <a:latin typeface="Cambria Math" charset="0"/>
                                </a:rPr>
                                <m:t>𝒏</m:t>
                              </m:r>
                            </m:sub>
                          </m:sSub>
                          <m:r>
                            <a:rPr lang="fr-FR" b="1" i="0" smtClean="0">
                              <a:latin typeface="Cambria Math" panose="02040503050406030204" pitchFamily="18" charset="0"/>
                            </a:rPr>
                            <m:t>𝐭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𝐡</m:t>
                          </m:r>
                          <m:d>
                            <m:d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  <m:t>𝒅</m:t>
                                      </m:r>
                                    </m:e>
                                    <m:sub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  <m:t>𝒑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  <m:t>𝑳</m:t>
                                      </m:r>
                                    </m:e>
                                    <m:sub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  <m:t>𝒏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den>
                      </m:f>
                      <m:d>
                        <m:dPr>
                          <m:ctrlPr>
                            <a:rPr lang="fr-FR" altLang="ja-JP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i="1">
                              <a:latin typeface="Cambria Math" charset="0"/>
                            </a:rPr>
                            <m:t>𝒆𝒙𝒑</m:t>
                          </m:r>
                          <m:f>
                            <m:fPr>
                              <m:ctrlPr>
                                <a:rPr lang="bg-BG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i="1">
                                  <a:latin typeface="Cambria Math" charset="0"/>
                                </a:rPr>
                                <m:t>𝒒𝑽</m:t>
                              </m:r>
                            </m:num>
                            <m:den>
                              <m:r>
                                <a:rPr lang="fr-FR" i="1">
                                  <a:latin typeface="Cambria Math" charset="0"/>
                                </a:rPr>
                                <m:t>𝒌𝑻</m:t>
                              </m:r>
                            </m:den>
                          </m:f>
                          <m:r>
                            <a:rPr lang="fr-FR" i="1">
                              <a:latin typeface="Cambria Math" charset="0"/>
                            </a:rPr>
                            <m:t>−</m:t>
                          </m:r>
                          <m:r>
                            <a:rPr lang="fr-FR" i="1">
                              <a:latin typeface="Cambria Math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altLang="ja-JP" i="1">
                              <a:latin typeface="Cambria Math" charset="0"/>
                            </a:rPr>
                            <m:t>𝑱</m:t>
                          </m:r>
                        </m:e>
                        <m:sub>
                          <m:r>
                            <a:rPr lang="fr-FR" altLang="ja-JP" i="1">
                              <a:latin typeface="Cambria Math" charset="0"/>
                            </a:rPr>
                            <m:t>𝒑</m:t>
                          </m:r>
                        </m:sub>
                      </m:sSub>
                      <m:d>
                        <m:dPr>
                          <m:ctrlPr>
                            <a:rPr lang="fr-FR" altLang="ja-JP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altLang="ja-JP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altLang="ja-JP" i="1">
                                  <a:latin typeface="Cambria Math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fr-FR" altLang="ja-JP" i="1">
                                  <a:latin typeface="Cambria Math" charset="0"/>
                                </a:rPr>
                                <m:t>𝒏</m:t>
                              </m:r>
                            </m:sub>
                          </m:sSub>
                        </m:e>
                      </m:d>
                      <m:r>
                        <a:rPr lang="fr-FR" altLang="ja-JP" i="1">
                          <a:latin typeface="Cambria Math" charset="0"/>
                        </a:rPr>
                        <m:t>=</m:t>
                      </m:r>
                      <m:r>
                        <a:rPr lang="fr-FR" altLang="ja-JP" i="1">
                          <a:latin typeface="Cambria Math" charset="0"/>
                        </a:rPr>
                        <m:t>𝒒</m:t>
                      </m:r>
                      <m:sSub>
                        <m:sSubPr>
                          <m:ctrlPr>
                            <a:rPr lang="fr-FR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altLang="ja-JP" i="1">
                              <a:latin typeface="Cambria Math" charset="0"/>
                            </a:rPr>
                            <m:t>𝑫</m:t>
                          </m:r>
                        </m:e>
                        <m:sub>
                          <m:r>
                            <a:rPr lang="fr-FR" altLang="ja-JP" i="1">
                              <a:latin typeface="Cambria Math" charset="0"/>
                            </a:rPr>
                            <m:t>𝒑</m:t>
                          </m:r>
                        </m:sub>
                      </m:sSub>
                      <m:f>
                        <m:fPr>
                          <m:ctrlPr>
                            <a:rPr lang="bg-BG" altLang="ja-JP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altLang="ja-JP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altLang="ja-JP" b="1" i="1" smtClean="0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fr-FR" altLang="ja-JP" b="1" i="1" smtClean="0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fr-FR" altLang="ja-JP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altLang="ja-JP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altLang="ja-JP" i="1">
                                  <a:latin typeface="Cambria Math" charset="0"/>
                                </a:rPr>
                                <m:t>𝑳</m:t>
                              </m:r>
                            </m:e>
                            <m:sub>
                              <m:r>
                                <a:rPr lang="fr-FR" altLang="ja-JP" i="1">
                                  <a:latin typeface="Cambria Math" charset="0"/>
                                </a:rPr>
                                <m:t>𝒑</m:t>
                              </m:r>
                            </m:sub>
                          </m:sSub>
                          <m:r>
                            <a:rPr lang="fr-FR" b="1" i="0" smtClean="0">
                              <a:latin typeface="Cambria Math" panose="02040503050406030204" pitchFamily="18" charset="0"/>
                            </a:rPr>
                            <m:t>𝐭𝐡</m:t>
                          </m:r>
                          <m:d>
                            <m:d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  <m:t>𝒅</m:t>
                                      </m:r>
                                    </m:e>
                                    <m:sub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  <m:t>𝒏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  <m:t>𝑳</m:t>
                                      </m:r>
                                    </m:e>
                                    <m:sub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  <m:t>𝒑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den>
                      </m:f>
                      <m:d>
                        <m:dPr>
                          <m:ctrlPr>
                            <a:rPr lang="fr-FR" altLang="ja-JP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i="1">
                              <a:latin typeface="Cambria Math" charset="0"/>
                            </a:rPr>
                            <m:t>𝒆𝒙𝒑</m:t>
                          </m:r>
                          <m:f>
                            <m:fPr>
                              <m:ctrlPr>
                                <a:rPr lang="bg-BG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i="1">
                                  <a:latin typeface="Cambria Math" charset="0"/>
                                </a:rPr>
                                <m:t>𝒒𝑽</m:t>
                              </m:r>
                            </m:num>
                            <m:den>
                              <m:r>
                                <a:rPr lang="fr-FR" i="1">
                                  <a:latin typeface="Cambria Math" charset="0"/>
                                </a:rPr>
                                <m:t>𝒌𝑻</m:t>
                              </m:r>
                            </m:den>
                          </m:f>
                          <m:r>
                            <a:rPr lang="fr-FR" i="1">
                              <a:latin typeface="Cambria Math" charset="0"/>
                            </a:rPr>
                            <m:t>−</m:t>
                          </m:r>
                          <m:r>
                            <a:rPr lang="fr-FR" i="1">
                              <a:latin typeface="Cambria Math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6092" name="Rectangle 8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87488" y="4789488"/>
                <a:ext cx="4098924" cy="1366837"/>
              </a:xfrm>
              <a:prstGeom prst="rect">
                <a:avLst/>
              </a:prstGeom>
              <a:blipFill>
                <a:blip r:embed="rId8"/>
                <a:stretch>
                  <a:fillRect t="-1818" b="-30909"/>
                </a:stretch>
              </a:blipFill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09ED65D0-963B-CC4A-A82A-D12B53116987}" type="slidenum">
              <a:rPr lang="fr-FR" b="0">
                <a:latin typeface="Arial" charset="0"/>
              </a:rPr>
              <a:pPr eaLnBrk="1" hangingPunct="1"/>
              <a:t>18</a:t>
            </a:fld>
            <a:endParaRPr lang="fr-FR" b="0"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130" name="Text Box 3"/>
              <p:cNvSpPr txBox="1">
                <a:spLocks noChangeArrowheads="1"/>
              </p:cNvSpPr>
              <p:nvPr/>
            </p:nvSpPr>
            <p:spPr bwMode="auto">
              <a:xfrm>
                <a:off x="454025" y="317500"/>
                <a:ext cx="6022975" cy="52725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tabLst>
                    <a:tab pos="1800225" algn="l"/>
                  </a:tabLs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tabLst>
                    <a:tab pos="1800225" algn="l"/>
                  </a:tabLs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 eaLnBrk="0" hangingPunct="0">
                  <a:tabLst>
                    <a:tab pos="1800225" algn="l"/>
                  </a:tabLs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 eaLnBrk="0" hangingPunct="0">
                  <a:tabLst>
                    <a:tab pos="1800225" algn="l"/>
                  </a:tabLs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 eaLnBrk="0" hangingPunct="0">
                  <a:tabLst>
                    <a:tab pos="1800225" algn="l"/>
                  </a:tabLs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800225" algn="l"/>
                  </a:tabLs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800225" algn="l"/>
                  </a:tabLs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800225" algn="l"/>
                  </a:tabLs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800225" algn="l"/>
                  </a:tabLs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fr-FR" dirty="0"/>
                  <a:t>c) Les temps de recombinaison en physique statistique.</a:t>
                </a:r>
              </a:p>
              <a:p>
                <a:pPr eaLnBrk="1" hangingPunct="1">
                  <a:spcBef>
                    <a:spcPct val="20000"/>
                  </a:spcBef>
                  <a:buFontTx/>
                  <a:buChar char="•"/>
                </a:pPr>
                <a:r>
                  <a:rPr lang="fr-FR" dirty="0"/>
                  <a:t> Les temps de recombinaisons rendent compte des phénomènes physiques responsables des effets de génération et de recombinaison sous-jacents </a:t>
                </a:r>
              </a:p>
              <a:p>
                <a:pPr eaLnBrk="1" hangingPunct="1">
                  <a:spcBef>
                    <a:spcPct val="20000"/>
                  </a:spcBef>
                  <a:buFontTx/>
                  <a:buChar char="•"/>
                </a:pPr>
                <a:endParaRPr lang="fr-FR" dirty="0"/>
              </a:p>
              <a:p>
                <a:pPr eaLnBrk="1" hangingPunct="1">
                  <a:spcBef>
                    <a:spcPct val="20000"/>
                  </a:spcBef>
                  <a:buFontTx/>
                  <a:buChar char="•"/>
                </a:pPr>
                <a:r>
                  <a:rPr lang="fr-FR" dirty="0"/>
                  <a:t> Ils représentent un temps équivalent à la durée de vie </a:t>
                </a:r>
                <a:r>
                  <a:rPr lang="fr-FR" u="sng" dirty="0">
                    <a:solidFill>
                      <a:schemeClr val="accent2"/>
                    </a:solidFill>
                  </a:rPr>
                  <a:t>moyenne</a:t>
                </a:r>
                <a:r>
                  <a:rPr lang="fr-FR" dirty="0"/>
                  <a:t> des particules (électrons, trous) avant </a:t>
                </a:r>
                <a:r>
                  <a:rPr lang="fr-FR" dirty="0" err="1"/>
                  <a:t>qu</a:t>
                </a:r>
                <a:r>
                  <a:rPr lang="ja-JP" altLang="fr-FR"/>
                  <a:t>’</a:t>
                </a:r>
                <a:r>
                  <a:rPr lang="fr-FR" altLang="ja-JP" dirty="0"/>
                  <a:t>ils ne subissent l</a:t>
                </a:r>
                <a:r>
                  <a:rPr lang="ja-JP" altLang="fr-FR"/>
                  <a:t>’</a:t>
                </a:r>
                <a:r>
                  <a:rPr lang="fr-FR" altLang="ja-JP" dirty="0"/>
                  <a:t>interaction permettant le changement d</a:t>
                </a:r>
                <a:r>
                  <a:rPr lang="ja-JP" altLang="fr-FR"/>
                  <a:t>’</a:t>
                </a:r>
                <a:r>
                  <a:rPr lang="fr-FR" altLang="ja-JP" dirty="0"/>
                  <a:t>état (ils apparaissent ou disparaissent de la population de particules).</a:t>
                </a:r>
              </a:p>
              <a:p>
                <a:pPr eaLnBrk="1" hangingPunct="1">
                  <a:spcBef>
                    <a:spcPct val="20000"/>
                  </a:spcBef>
                  <a:buFontTx/>
                  <a:buChar char="•"/>
                </a:pPr>
                <a:endParaRPr lang="fr-FR" dirty="0"/>
              </a:p>
              <a:p>
                <a:pPr eaLnBrk="1" hangingPunct="1">
                  <a:spcBef>
                    <a:spcPct val="20000"/>
                  </a:spcBef>
                  <a:buFontTx/>
                  <a:buChar char="•"/>
                </a:pPr>
                <a:r>
                  <a:rPr lang="fr-FR" dirty="0"/>
                  <a:t> Pour chaque mécanisme sous-jacent (chaque type de recombinaison ou de génération électron-trou) ils peuvent </a:t>
                </a:r>
                <a:r>
                  <a:rPr lang="fr-FR" altLang="ja-JP" dirty="0"/>
                  <a:t>être calculés par des considérations faisant appel à la mécanique quantique (recouvrement de fonction d’onde + énergie d'interaction des particules).</a:t>
                </a:r>
              </a:p>
              <a:p>
                <a:pPr eaLnBrk="1" hangingPunct="1">
                  <a:spcBef>
                    <a:spcPct val="20000"/>
                  </a:spcBef>
                  <a:buFontTx/>
                  <a:buChar char="•"/>
                </a:pPr>
                <a:endParaRPr lang="fr-FR" altLang="ja-JP" dirty="0"/>
              </a:p>
              <a:p>
                <a:pPr eaLnBrk="1" hangingPunct="1">
                  <a:spcBef>
                    <a:spcPct val="20000"/>
                  </a:spcBef>
                  <a:buFontTx/>
                  <a:buChar char="•"/>
                </a:pPr>
                <a:r>
                  <a:rPr lang="fr-FR" dirty="0"/>
                  <a:t> Si plusieurs mécanismes sont présents simultanément, les temps de recombinaison respectifs s</a:t>
                </a:r>
                <a:r>
                  <a:rPr lang="ja-JP" altLang="fr-FR"/>
                  <a:t>’</a:t>
                </a:r>
                <a:r>
                  <a:rPr lang="fr-FR" altLang="ja-JP" dirty="0"/>
                  <a:t>additionnent comme la somme des inverses (règle de </a:t>
                </a:r>
                <a:r>
                  <a:rPr lang="en-GB" altLang="ja-JP" dirty="0"/>
                  <a:t>Matthiessen</a:t>
                </a:r>
                <a:r>
                  <a:rPr lang="fr-FR" altLang="ja-JP" dirty="0"/>
                  <a:t>)</a:t>
                </a:r>
              </a:p>
              <a:p>
                <a:pPr eaLnBrk="1" hangingPunct="1">
                  <a:spcBef>
                    <a:spcPct val="20000"/>
                  </a:spcBef>
                  <a:buFontTx/>
                  <a:buChar char="•"/>
                </a:pPr>
                <a:endParaRPr lang="fr-FR" dirty="0"/>
              </a:p>
              <a:p>
                <a:pPr eaLnBrk="1" hangingPunct="1"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fr-FR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𝝉</m:t>
                          </m:r>
                        </m:den>
                      </m:f>
                      <m:r>
                        <a:rPr lang="fr-F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fr-FR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fr-FR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𝒊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fr-FR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𝝉</m:t>
                                  </m:r>
                                </m:e>
                                <m:sub>
                                  <m:r>
                                    <a:rPr lang="fr-FR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48130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4025" y="317500"/>
                <a:ext cx="6022975" cy="5272534"/>
              </a:xfrm>
              <a:prstGeom prst="rect">
                <a:avLst/>
              </a:prstGeom>
              <a:blipFill>
                <a:blip r:embed="rId3"/>
                <a:stretch>
                  <a:fillRect l="-844" r="-1266" b="-1899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D5CC2C81-43D8-8749-A5D6-C87F934A96FF}" type="slidenum">
              <a:rPr lang="fr-FR" b="0">
                <a:latin typeface="Arial" charset="0"/>
              </a:rPr>
              <a:pPr eaLnBrk="1" hangingPunct="1"/>
              <a:t>19</a:t>
            </a:fld>
            <a:endParaRPr lang="fr-FR" b="0"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178" name="Text Box 12"/>
              <p:cNvSpPr txBox="1">
                <a:spLocks noChangeArrowheads="1"/>
              </p:cNvSpPr>
              <p:nvPr/>
            </p:nvSpPr>
            <p:spPr bwMode="auto">
              <a:xfrm>
                <a:off x="620713" y="527050"/>
                <a:ext cx="5688012" cy="31138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tabLst>
                    <a:tab pos="3429000" algn="l"/>
                  </a:tabLs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tabLst>
                    <a:tab pos="3429000" algn="l"/>
                  </a:tabLs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 eaLnBrk="0" hangingPunct="0">
                  <a:tabLst>
                    <a:tab pos="3429000" algn="l"/>
                  </a:tabLs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 eaLnBrk="0" hangingPunct="0">
                  <a:tabLst>
                    <a:tab pos="3429000" algn="l"/>
                  </a:tabLs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 eaLnBrk="0" hangingPunct="0">
                  <a:tabLst>
                    <a:tab pos="3429000" algn="l"/>
                  </a:tabLs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429000" algn="l"/>
                  </a:tabLs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429000" algn="l"/>
                  </a:tabLs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429000" algn="l"/>
                  </a:tabLs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429000" algn="l"/>
                  </a:tabLs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fr-FR" dirty="0"/>
                  <a:t>4. Courant de recombinaison</a:t>
                </a:r>
              </a:p>
              <a:p>
                <a:pPr eaLnBrk="1" hangingPunct="1">
                  <a:spcBef>
                    <a:spcPct val="50000"/>
                  </a:spcBef>
                </a:pPr>
                <a:r>
                  <a:rPr lang="fr-FR" dirty="0"/>
                  <a:t>a) Calcul du courant total.</a:t>
                </a:r>
              </a:p>
              <a:p>
                <a:pPr eaLnBrk="1" hangingPunct="1">
                  <a:spcBef>
                    <a:spcPct val="50000"/>
                  </a:spcBef>
                </a:pPr>
                <a:r>
                  <a:rPr lang="fr-FR" dirty="0" err="1"/>
                  <a:t>J</a:t>
                </a:r>
                <a:r>
                  <a:rPr lang="fr-FR" baseline="-25000" dirty="0" err="1"/>
                  <a:t>total</a:t>
                </a:r>
                <a:r>
                  <a:rPr lang="fr-FR" dirty="0"/>
                  <a:t> = </a:t>
                </a:r>
                <a:r>
                  <a:rPr lang="fr-FR" dirty="0" err="1"/>
                  <a:t>J</a:t>
                </a:r>
                <a:r>
                  <a:rPr lang="fr-FR" baseline="-25000" dirty="0" err="1"/>
                  <a:t>n</a:t>
                </a:r>
                <a:r>
                  <a:rPr lang="fr-FR" dirty="0"/>
                  <a:t> + </a:t>
                </a:r>
                <a:r>
                  <a:rPr lang="fr-FR" dirty="0" err="1"/>
                  <a:t>J</a:t>
                </a:r>
                <a:r>
                  <a:rPr lang="fr-FR" baseline="-25000" dirty="0" err="1"/>
                  <a:t>p</a:t>
                </a:r>
                <a:r>
                  <a:rPr lang="fr-FR" dirty="0"/>
                  <a:t> en tout point x de la structure et peut donc </a:t>
                </a:r>
                <a:r>
                  <a:rPr lang="fr-FR" altLang="ja-JP" dirty="0"/>
                  <a:t>être calculé en </a:t>
                </a:r>
                <a:r>
                  <a:rPr lang="fr-FR" altLang="ja-JP" dirty="0" err="1"/>
                  <a:t>x</a:t>
                </a:r>
                <a:r>
                  <a:rPr lang="fr-FR" altLang="ja-JP" baseline="-25000" dirty="0" err="1"/>
                  <a:t>n</a:t>
                </a:r>
                <a:r>
                  <a:rPr lang="fr-FR" dirty="0"/>
                  <a:t>:</a:t>
                </a:r>
              </a:p>
              <a:p>
                <a:pPr eaLnBrk="1" hangingPunct="1">
                  <a:spcBef>
                    <a:spcPct val="50000"/>
                  </a:spcBef>
                </a:pPr>
                <a:r>
                  <a:rPr lang="fr-FR" dirty="0" err="1"/>
                  <a:t>J</a:t>
                </a:r>
                <a:r>
                  <a:rPr lang="fr-FR" baseline="-25000" dirty="0" err="1"/>
                  <a:t>total</a:t>
                </a:r>
                <a:r>
                  <a:rPr lang="fr-FR" dirty="0"/>
                  <a:t> = </a:t>
                </a:r>
                <a:r>
                  <a:rPr lang="fr-FR" dirty="0" err="1"/>
                  <a:t>J</a:t>
                </a:r>
                <a:r>
                  <a:rPr lang="fr-FR" baseline="-25000" dirty="0" err="1"/>
                  <a:t>n</a:t>
                </a:r>
                <a:r>
                  <a:rPr lang="fr-FR" dirty="0"/>
                  <a:t>(</a:t>
                </a:r>
                <a:r>
                  <a:rPr lang="fr-FR" dirty="0" err="1"/>
                  <a:t>x</a:t>
                </a:r>
                <a:r>
                  <a:rPr lang="fr-FR" baseline="-25000" dirty="0" err="1"/>
                  <a:t>n</a:t>
                </a:r>
                <a:r>
                  <a:rPr lang="fr-FR" dirty="0"/>
                  <a:t>) + </a:t>
                </a:r>
                <a:r>
                  <a:rPr lang="fr-FR" dirty="0" err="1"/>
                  <a:t>J</a:t>
                </a:r>
                <a:r>
                  <a:rPr lang="fr-FR" baseline="-25000" dirty="0" err="1"/>
                  <a:t>p</a:t>
                </a:r>
                <a:r>
                  <a:rPr lang="fr-FR" dirty="0"/>
                  <a:t>(</a:t>
                </a:r>
                <a:r>
                  <a:rPr lang="fr-FR" dirty="0" err="1"/>
                  <a:t>x</a:t>
                </a:r>
                <a:r>
                  <a:rPr lang="fr-FR" baseline="-25000" dirty="0" err="1"/>
                  <a:t>n</a:t>
                </a:r>
                <a:r>
                  <a:rPr lang="fr-FR" dirty="0"/>
                  <a:t>).</a:t>
                </a:r>
              </a:p>
              <a:p>
                <a:pPr eaLnBrk="1" hangingPunct="1">
                  <a:spcBef>
                    <a:spcPct val="50000"/>
                  </a:spcBef>
                  <a:tabLst/>
                </a:pPr>
                <a:r>
                  <a:rPr lang="fr-FR" dirty="0"/>
                  <a:t>Or </a:t>
                </a:r>
                <a:r>
                  <a:rPr lang="fr-FR" dirty="0" err="1"/>
                  <a:t>J</a:t>
                </a:r>
                <a:r>
                  <a:rPr lang="fr-FR" baseline="-25000" dirty="0" err="1"/>
                  <a:t>n</a:t>
                </a:r>
                <a:r>
                  <a:rPr lang="fr-FR" dirty="0"/>
                  <a:t>(</a:t>
                </a:r>
                <a:r>
                  <a:rPr lang="fr-FR" dirty="0" err="1"/>
                  <a:t>x</a:t>
                </a:r>
                <a:r>
                  <a:rPr lang="fr-FR" baseline="-25000" dirty="0" err="1"/>
                  <a:t>n</a:t>
                </a:r>
                <a:r>
                  <a:rPr lang="fr-FR" dirty="0"/>
                  <a:t>) est un mélange de conduction et de diffusion. Pour le calculer, nous utilisons 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𝛁</m:t>
                        </m:r>
                      </m:e>
                    </m:acc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𝒋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</m:e>
                    </m:acc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𝑮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fr-FR" dirty="0"/>
                  <a:t> dans la ZCE. Ainsi:</a:t>
                </a:r>
              </a:p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𝑱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  <m:d>
                        <m:dPr>
                          <m:ctrlPr>
                            <a:rPr lang="fr-FR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fr-FR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𝒏</m:t>
                              </m:r>
                            </m:sub>
                          </m:sSub>
                        </m:e>
                      </m:d>
                      <m:r>
                        <a:rPr lang="fr-F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fr-FR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𝑱</m:t>
                          </m:r>
                        </m:e>
                        <m:sub>
                          <m:r>
                            <a:rPr lang="fr-FR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  <m:r>
                        <a:rPr lang="fr-F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fr-FR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FR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fr-FR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𝒑</m:t>
                              </m:r>
                            </m:sub>
                          </m:sSub>
                        </m:e>
                      </m:d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𝑱</m:t>
                          </m:r>
                        </m:e>
                        <m:sub>
                          <m:r>
                            <a:rPr lang="fr-FR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𝒓𝒆𝒄</m:t>
                          </m:r>
                        </m:sub>
                      </m:sSub>
                      <m:r>
                        <a:rPr lang="fr-F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fr-FR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fr-FR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FR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4"/>
                                </m:rPr>
                                <a:rPr lang="fr-FR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m:rPr>
                                  <m:brk m:alnAt="24"/>
                                </m:rPr>
                                <a:rPr lang="fr-FR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𝒑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fr-FR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fr-FR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𝒏</m:t>
                              </m:r>
                            </m:sub>
                          </m:sSub>
                        </m:sup>
                        <m:e>
                          <m:r>
                            <a:rPr lang="fr-FR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fr-FR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𝒒</m:t>
                          </m:r>
                          <m:d>
                            <m:dPr>
                              <m:ctrlPr>
                                <a:rPr lang="fr-FR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𝑮</m:t>
                                  </m:r>
                                </m:e>
                                <m:sub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𝒏</m:t>
                                  </m:r>
                                </m:sub>
                              </m:sSub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𝑹</m:t>
                                  </m:r>
                                </m:e>
                                <m:sub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𝒏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ctrlPr>
                                <a:rPr lang="fr-FR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fr-FR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</m:oMath>
                  </m:oMathPara>
                </a14:m>
                <a:endParaRPr lang="fr-FR" dirty="0"/>
              </a:p>
              <a:p>
                <a:pPr eaLnBrk="1" hangingPunct="1">
                  <a:spcBef>
                    <a:spcPct val="50000"/>
                  </a:spcBef>
                </a:pPr>
                <a:r>
                  <a:rPr lang="fr-FR" dirty="0"/>
                  <a:t>D</a:t>
                </a:r>
                <a:r>
                  <a:rPr lang="ja-JP" altLang="fr-FR"/>
                  <a:t>’</a:t>
                </a:r>
                <a:r>
                  <a:rPr lang="fr-FR" altLang="ja-JP" dirty="0"/>
                  <a:t>où: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𝑱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</m:sub>
                    </m:sSub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</m:e>
                    </m:d>
                    <m:r>
                      <a:rPr lang="fr-FR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𝑱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𝒑</m:t>
                            </m:r>
                          </m:sub>
                        </m:sSub>
                      </m:e>
                    </m:d>
                    <m:r>
                      <a:rPr lang="fr-FR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𝑱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𝒓𝒆𝒄</m:t>
                        </m:r>
                      </m:sub>
                    </m:sSub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50178" name="Text 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0713" y="527050"/>
                <a:ext cx="5688012" cy="3113866"/>
              </a:xfrm>
              <a:prstGeom prst="rect">
                <a:avLst/>
              </a:prstGeom>
              <a:blipFill>
                <a:blip r:embed="rId2"/>
                <a:stretch>
                  <a:fillRect l="-223" t="-407" b="-2317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0183" name="Group 18"/>
          <p:cNvGrpSpPr>
            <a:grpSpLocks/>
          </p:cNvGrpSpPr>
          <p:nvPr/>
        </p:nvGrpSpPr>
        <p:grpSpPr bwMode="auto">
          <a:xfrm>
            <a:off x="3464719" y="5141772"/>
            <a:ext cx="2000250" cy="1981200"/>
            <a:chOff x="2640" y="1920"/>
            <a:chExt cx="1260" cy="1248"/>
          </a:xfrm>
        </p:grpSpPr>
        <p:pic>
          <p:nvPicPr>
            <p:cNvPr id="50184" name="Picture 13" descr="PN_pol_rec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0" y="1920"/>
              <a:ext cx="1260" cy="1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185" name="Text Box 15"/>
            <p:cNvSpPr txBox="1">
              <a:spLocks noChangeArrowheads="1"/>
            </p:cNvSpPr>
            <p:nvPr/>
          </p:nvSpPr>
          <p:spPr bwMode="auto">
            <a:xfrm>
              <a:off x="2976" y="3014"/>
              <a:ext cx="19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fr-FR" sz="1000"/>
                <a:t>-</a:t>
              </a:r>
            </a:p>
          </p:txBody>
        </p:sp>
        <p:sp>
          <p:nvSpPr>
            <p:cNvPr id="50186" name="Text Box 17"/>
            <p:cNvSpPr txBox="1">
              <a:spLocks noChangeArrowheads="1"/>
            </p:cNvSpPr>
            <p:nvPr/>
          </p:nvSpPr>
          <p:spPr bwMode="auto">
            <a:xfrm>
              <a:off x="2640" y="2506"/>
              <a:ext cx="288" cy="12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36000" rIns="36000" bIns="36000">
              <a:spAutoFit/>
            </a:bodyPr>
            <a:lstStyle>
              <a:lvl1pPr eaLnBrk="0" hangingPunct="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fr-FR" sz="800">
                  <a:latin typeface="Arial" charset="0"/>
                </a:rPr>
                <a:t>J</a:t>
              </a:r>
              <a:r>
                <a:rPr lang="fr-FR" sz="800" baseline="-25000">
                  <a:latin typeface="Arial" charset="0"/>
                </a:rPr>
                <a:t>n</a:t>
              </a:r>
              <a:r>
                <a:rPr lang="fr-FR" sz="800">
                  <a:latin typeface="Arial" charset="0"/>
                </a:rPr>
                <a:t>(-x</a:t>
              </a:r>
              <a:r>
                <a:rPr lang="fr-FR" sz="800" baseline="-25000">
                  <a:latin typeface="Arial" charset="0"/>
                </a:rPr>
                <a:t>p</a:t>
              </a:r>
              <a:r>
                <a:rPr lang="fr-FR" sz="800">
                  <a:latin typeface="Arial" charset="0"/>
                </a:rPr>
                <a:t>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78">
                <a:extLst>
                  <a:ext uri="{FF2B5EF4-FFF2-40B4-BE49-F238E27FC236}">
                    <a16:creationId xmlns:a16="http://schemas.microsoft.com/office/drawing/2014/main" id="{D1FDD1D4-92A6-F84C-8F86-74D4310AC4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16832" y="4057160"/>
                <a:ext cx="2092066" cy="504057"/>
              </a:xfrm>
              <a:prstGeom prst="rect">
                <a:avLst/>
              </a:prstGeom>
              <a:noFill/>
              <a:ln w="127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𝑱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𝒕𝒐𝒕𝒂𝒍</m:t>
                          </m:r>
                        </m:sub>
                      </m:sSub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𝑱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𝒓𝒆𝒄</m:t>
                          </m:r>
                        </m:sub>
                      </m:sSub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𝑱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𝑫𝒊𝒇𝒇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2" name="Rectangle 78">
                <a:extLst>
                  <a:ext uri="{FF2B5EF4-FFF2-40B4-BE49-F238E27FC236}">
                    <a16:creationId xmlns:a16="http://schemas.microsoft.com/office/drawing/2014/main" id="{D1FDD1D4-92A6-F84C-8F86-74D4310AC4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16832" y="4057160"/>
                <a:ext cx="2092066" cy="50405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27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5EB09659-3A7A-6843-86C1-956499FD06CC}" type="slidenum">
              <a:rPr lang="fr-FR" b="0">
                <a:latin typeface="Arial" charset="0"/>
              </a:rPr>
              <a:pPr eaLnBrk="1" hangingPunct="1"/>
              <a:t>2</a:t>
            </a:fld>
            <a:endParaRPr lang="fr-FR" b="0">
              <a:latin typeface="Arial" charset="0"/>
            </a:endParaRPr>
          </a:p>
        </p:txBody>
      </p:sp>
      <p:pic>
        <p:nvPicPr>
          <p:cNvPr id="16386" name="Picture 11" descr="PN_techno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163" y="6208713"/>
            <a:ext cx="43434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10" descr="PN_techno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13" y="1846263"/>
            <a:ext cx="4973637" cy="402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 descr="PN_techno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468313"/>
            <a:ext cx="565467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 Box 8"/>
          <p:cNvSpPr txBox="1">
            <a:spLocks noChangeArrowheads="1"/>
          </p:cNvSpPr>
          <p:nvPr/>
        </p:nvSpPr>
        <p:spPr bwMode="auto">
          <a:xfrm>
            <a:off x="260350" y="395288"/>
            <a:ext cx="5329238" cy="572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/>
              <a:t>III. Réalisation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fr-FR"/>
              <a:t>Principe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endParaRPr lang="fr-FR"/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endParaRPr lang="fr-FR"/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fr-FR"/>
              <a:t>Profils de dopage.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endParaRPr lang="fr-FR"/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endParaRPr lang="fr-FR"/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endParaRPr lang="fr-FR"/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endParaRPr lang="fr-FR"/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endParaRPr lang="fr-FR"/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endParaRPr lang="fr-FR"/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endParaRPr lang="fr-FR"/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endParaRPr lang="fr-FR"/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endParaRPr lang="fr-FR"/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endParaRPr lang="fr-FR"/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endParaRPr lang="fr-FR"/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endParaRPr lang="fr-FR"/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fr-FR"/>
              <a:t>Modélisation du dopage.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01B883AF-2097-C14A-BCC7-64CFC80FA70A}" type="slidenum">
              <a:rPr lang="fr-FR" b="0">
                <a:latin typeface="Arial" charset="0"/>
              </a:rPr>
              <a:pPr eaLnBrk="1" hangingPunct="1"/>
              <a:t>20</a:t>
            </a:fld>
            <a:endParaRPr lang="fr-FR" b="0"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02" name="Text Box 1033"/>
              <p:cNvSpPr txBox="1">
                <a:spLocks noChangeArrowheads="1"/>
              </p:cNvSpPr>
              <p:nvPr/>
            </p:nvSpPr>
            <p:spPr bwMode="auto">
              <a:xfrm>
                <a:off x="620713" y="527050"/>
                <a:ext cx="5688012" cy="57831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192088" indent="-192088" eaLnBrk="0" hangingPunct="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 eaLnBrk="0" hangingPunct="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 eaLnBrk="0" hangingPunct="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 eaLnBrk="0" hangingPunct="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fr-FR" dirty="0"/>
                  <a:t>5. Modèles de courant de recombinaison de la jonction PN.</a:t>
                </a:r>
              </a:p>
              <a:p>
                <a:pPr eaLnBrk="1" hangingPunct="1">
                  <a:spcBef>
                    <a:spcPct val="50000"/>
                  </a:spcBef>
                  <a:buFontTx/>
                  <a:buChar char="•"/>
                </a:pPr>
                <a:r>
                  <a:rPr lang="fr-FR" dirty="0"/>
                  <a:t>Recombinaisons directes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𝒏𝒑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  <m:sup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bSup>
                      </m:e>
                    </m:d>
                    <m:r>
                      <a:rPr lang="fr-FR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1" i="1" smtClean="0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b>
                        <m:r>
                          <a:rPr lang="fr-FR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sSubSup>
                      <m:sSubSupPr>
                        <m:ctrlPr>
                          <a:rPr lang="fr-FR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b>
                        <m:r>
                          <a:rPr lang="fr-FR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  <m:sup>
                        <m:r>
                          <a:rPr lang="fr-FR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  <m:d>
                      <m:dPr>
                        <m:ctrlPr>
                          <a:rPr lang="fr-FR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1" i="1" smtClean="0">
                            <a:latin typeface="Cambria Math" panose="02040503050406030204" pitchFamily="18" charset="0"/>
                          </a:rPr>
                          <m:t>𝒆𝒙𝒑</m:t>
                        </m:r>
                        <m:d>
                          <m:dPr>
                            <m:ctrlPr>
                              <a:rPr lang="fr-FR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fr-FR" b="1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b="1" i="1" smtClean="0">
                                    <a:latin typeface="Cambria Math" panose="02040503050406030204" pitchFamily="18" charset="0"/>
                                  </a:rPr>
                                  <m:t>𝒒𝑽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fr-FR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b="1" i="1" smtClean="0">
                                        <a:latin typeface="Cambria Math" panose="02040503050406030204" pitchFamily="18" charset="0"/>
                                      </a:rPr>
                                      <m:t>𝒌</m:t>
                                    </m:r>
                                  </m:e>
                                  <m:sub>
                                    <m:r>
                                      <a:rPr lang="fr-FR" b="1" i="1" smtClean="0">
                                        <a:latin typeface="Cambria Math" panose="02040503050406030204" pitchFamily="18" charset="0"/>
                                      </a:rPr>
                                      <m:t>𝑩</m:t>
                                    </m:r>
                                  </m:sub>
                                </m:sSub>
                                <m:r>
                                  <a:rPr lang="fr-FR" b="1" i="1" smtClean="0">
                                    <a:latin typeface="Cambria Math" panose="02040503050406030204" pitchFamily="18" charset="0"/>
                                  </a:rPr>
                                  <m:t>𝑻</m:t>
                                </m:r>
                              </m:den>
                            </m:f>
                          </m:e>
                        </m:d>
                        <m:r>
                          <a:rPr lang="fr-FR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FR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endParaRPr lang="fr-FR" dirty="0"/>
              </a:p>
              <a:p>
                <a:pPr eaLnBrk="1" hangingPunct="1">
                  <a:spcBef>
                    <a:spcPct val="50000"/>
                  </a:spcBef>
                </a:pPr>
                <a:r>
                  <a:rPr lang="fr-FR" dirty="0"/>
                  <a:t>Cela conduit à un terme en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sSubSup>
                      <m:sSub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  <m:r>
                      <a:rPr lang="fr-FR" b="1" i="1" smtClean="0">
                        <a:latin typeface="Cambria Math" panose="02040503050406030204" pitchFamily="18" charset="0"/>
                      </a:rPr>
                      <m:t>𝑾</m:t>
                    </m:r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𝒆𝒙𝒑</m:t>
                        </m:r>
                        <m:d>
                          <m:d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𝒒𝑽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𝒌</m:t>
                                    </m:r>
                                  </m:e>
                                  <m:sub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𝑩</m:t>
                                    </m:r>
                                  </m:sub>
                                </m:sSub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𝑻</m:t>
                                </m:r>
                              </m:den>
                            </m:f>
                          </m:e>
                        </m:d>
                        <m:r>
                          <a:rPr lang="fr-FR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FR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endParaRPr lang="fr-FR" dirty="0"/>
              </a:p>
              <a:p>
                <a:pPr eaLnBrk="1" hangingPunct="1">
                  <a:spcBef>
                    <a:spcPct val="50000"/>
                  </a:spcBef>
                </a:pPr>
                <a:endParaRPr lang="fr-FR" dirty="0"/>
              </a:p>
              <a:p>
                <a:pPr eaLnBrk="1" hangingPunct="1">
                  <a:spcBef>
                    <a:spcPct val="50000"/>
                  </a:spcBef>
                  <a:buFontTx/>
                  <a:buChar char="•"/>
                </a:pPr>
                <a:r>
                  <a:rPr lang="fr-FR" dirty="0"/>
                  <a:t>Recombinaisons indirectes (à partir du modèle de</a:t>
                </a:r>
                <a:br>
                  <a:rPr lang="fr-FR" dirty="0"/>
                </a:br>
                <a:r>
                  <a:rPr lang="fr-FR" u="sng" dirty="0" err="1">
                    <a:solidFill>
                      <a:srgbClr val="0000FF"/>
                    </a:solidFill>
                  </a:rPr>
                  <a:t>Shockley</a:t>
                </a:r>
                <a:r>
                  <a:rPr lang="fr-FR" u="sng" dirty="0">
                    <a:solidFill>
                      <a:srgbClr val="0000FF"/>
                    </a:solidFill>
                  </a:rPr>
                  <a:t>-Read-Hall</a:t>
                </a:r>
                <a:r>
                  <a:rPr lang="fr-FR" dirty="0"/>
                  <a:t>):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d>
                      <m:dPr>
                        <m:ctrlPr>
                          <a:rPr lang="fr-FR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𝑵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</m:sub>
                        </m:sSub>
                        <m:r>
                          <a:rPr lang="fr-FR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  <m:sSubSup>
                          <m:sSubSupPr>
                            <m:ctrlPr>
                              <a:rPr lang="fr-FR" b="1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b="1" i="1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fr-FR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  <m:sup>
                            <m:r>
                              <a:rPr lang="fr-FR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bSup>
                        <m:d>
                          <m:d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𝒆𝒙𝒑</m:t>
                            </m:r>
                            <m:d>
                              <m:d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𝒒𝑽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fr-F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i="1">
                                            <a:latin typeface="Cambria Math" panose="02040503050406030204" pitchFamily="18" charset="0"/>
                                          </a:rPr>
                                          <m:t>𝒌</m:t>
                                        </m:r>
                                      </m:e>
                                      <m:sub>
                                        <m:r>
                                          <a:rPr lang="fr-FR" i="1">
                                            <a:latin typeface="Cambria Math" panose="02040503050406030204" pitchFamily="18" charset="0"/>
                                          </a:rPr>
                                          <m:t>𝑩</m:t>
                                        </m:r>
                                      </m:sub>
                                    </m:sSub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𝑻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fr-FR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fr-FR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num>
                      <m:den>
                        <m:r>
                          <a:rPr lang="fr-FR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fr-FR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fr-FR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fr-FR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fr-FR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sSub>
                          <m:sSubPr>
                            <m:ctrlPr>
                              <a:rPr lang="fr-FR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1" i="1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fr-FR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den>
                    </m:f>
                  </m:oMath>
                </a14:m>
                <a:endParaRPr lang="fr-FR" dirty="0"/>
              </a:p>
              <a:p>
                <a:pPr eaLnBrk="1" hangingPunct="1">
                  <a:spcBef>
                    <a:spcPct val="50000"/>
                  </a:spcBef>
                </a:pPr>
                <a:endParaRPr lang="fr-FR" dirty="0"/>
              </a:p>
              <a:p>
                <a:pPr eaLnBrk="1" hangingPunct="1">
                  <a:spcBef>
                    <a:spcPct val="50000"/>
                  </a:spcBef>
                </a:pPr>
                <a:r>
                  <a:rPr lang="fr-FR" dirty="0"/>
                  <a:t>Analyse détaillée conduit à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1" i="1" smtClean="0">
                            <a:latin typeface="Cambria Math" panose="02040503050406030204" pitchFamily="18" charset="0"/>
                          </a:rPr>
                          <m:t>𝑱</m:t>
                        </m:r>
                      </m:e>
                      <m:sub>
                        <m:r>
                          <a:rPr lang="fr-FR" b="1" i="1" smtClean="0">
                            <a:latin typeface="Cambria Math" panose="02040503050406030204" pitchFamily="18" charset="0"/>
                          </a:rPr>
                          <m:t>𝒓𝒆𝒄</m:t>
                        </m:r>
                      </m:sub>
                    </m:sSub>
                    <m:r>
                      <a:rPr lang="fr-FR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1" i="1" smtClean="0">
                            <a:latin typeface="Cambria Math" panose="02040503050406030204" pitchFamily="18" charset="0"/>
                          </a:rPr>
                          <m:t>𝑱</m:t>
                        </m:r>
                      </m:e>
                      <m:sub>
                        <m:r>
                          <a:rPr lang="fr-FR" b="1" i="1" smtClean="0">
                            <a:latin typeface="Cambria Math" panose="02040503050406030204" pitchFamily="18" charset="0"/>
                          </a:rPr>
                          <m:t>𝒓𝒔</m:t>
                        </m:r>
                      </m:sub>
                    </m:sSub>
                    <m:r>
                      <a:rPr lang="fr-FR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𝒆𝒙𝒑</m:t>
                    </m:r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𝒒𝑽</m:t>
                            </m:r>
                          </m:num>
                          <m:den>
                            <m:r>
                              <a:rPr lang="fr-FR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sSub>
                              <m:sSub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</m:e>
                              <m:sub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sub>
                            </m:s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𝑻</m:t>
                            </m:r>
                          </m:den>
                        </m:f>
                      </m:e>
                    </m:d>
                  </m:oMath>
                </a14:m>
                <a:endParaRPr lang="fr-FR" dirty="0"/>
              </a:p>
              <a:p>
                <a:pPr eaLnBrk="1" hangingPunct="1">
                  <a:spcBef>
                    <a:spcPct val="50000"/>
                  </a:spcBef>
                </a:pPr>
                <a:r>
                  <a:rPr lang="fr-FR" dirty="0"/>
                  <a:t>avec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𝑱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𝒓𝒔</m:t>
                        </m:r>
                      </m:sub>
                    </m:sSub>
                    <m:r>
                      <a:rPr lang="fr-FR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i="1">
                            <a:latin typeface="Cambria Math" panose="02040503050406030204" pitchFamily="18" charset="0"/>
                          </a:rPr>
                          <m:t>𝟒</m:t>
                        </m:r>
                        <m:rad>
                          <m:radPr>
                            <m:degHide m:val="on"/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fr-FR" i="1"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f>
                      <m:fPr>
                        <m:ctrlPr>
                          <a:rPr lang="fr-FR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1" i="1" smtClean="0"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  <m:sub>
                            <m:r>
                              <a:rPr lang="fr-FR" b="1" i="1" smtClean="0">
                                <a:latin typeface="Cambria Math" panose="02040503050406030204" pitchFamily="18" charset="0"/>
                              </a:rPr>
                              <m:t>𝑩</m:t>
                            </m:r>
                          </m:sub>
                        </m:sSub>
                        <m:r>
                          <a:rPr lang="fr-FR" b="1" i="1" smtClean="0">
                            <a:latin typeface="Cambria Math" panose="02040503050406030204" pitchFamily="18" charset="0"/>
                          </a:rPr>
                          <m:t>𝑻</m:t>
                        </m:r>
                        <m:sSub>
                          <m:sSubPr>
                            <m:ctrlPr>
                              <a:rPr lang="fr-FR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1" i="1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fr-FR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𝝉</m:t>
                            </m:r>
                          </m:e>
                          <m:sub>
                            <m:r>
                              <a:rPr lang="fr-FR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𝒎</m:t>
                            </m:r>
                          </m:sub>
                        </m:sSub>
                        <m:rad>
                          <m:radPr>
                            <m:degHide m:val="on"/>
                            <m:ctrlPr>
                              <a:rPr lang="fr-FR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fr-FR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𝒒</m:t>
                                </m:r>
                                <m:sSub>
                                  <m:sSubPr>
                                    <m:ctrlPr>
                                      <a:rPr lang="fr-FR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𝑵</m:t>
                                    </m:r>
                                  </m:e>
                                  <m:sub>
                                    <m:r>
                                      <a:rPr lang="fr-FR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𝑫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fr-FR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𝜺</m:t>
                                    </m:r>
                                  </m:e>
                                  <m:sub>
                                    <m:r>
                                      <a:rPr lang="fr-FR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𝟎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fr-FR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𝜺</m:t>
                                    </m:r>
                                  </m:e>
                                  <m:sub>
                                    <m:r>
                                      <a:rPr lang="fr-FR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𝒓</m:t>
                                    </m:r>
                                  </m:sub>
                                </m:sSub>
                              </m:den>
                            </m:f>
                            <m:d>
                              <m:dPr>
                                <m:ctrlPr>
                                  <a:rPr lang="fr-FR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fr-FR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𝟐</m:t>
                                    </m:r>
                                    <m:sSub>
                                      <m:sSubPr>
                                        <m:ctrlPr>
                                          <a:rPr lang="fr-FR" b="1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b="1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𝒌</m:t>
                                        </m:r>
                                      </m:e>
                                      <m:sub>
                                        <m:r>
                                          <a:rPr lang="fr-FR" b="1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𝑩</m:t>
                                        </m:r>
                                      </m:sub>
                                    </m:sSub>
                                    <m:r>
                                      <a:rPr lang="fr-FR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𝑻</m:t>
                                    </m:r>
                                  </m:num>
                                  <m:den>
                                    <m:r>
                                      <a:rPr lang="fr-FR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𝒒</m:t>
                                    </m:r>
                                  </m:den>
                                </m:f>
                                <m:r>
                                  <a:rPr lang="fr-FR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fr-FR" b="1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𝐥𝐧</m:t>
                                </m:r>
                                <m:f>
                                  <m:fPr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fr-FR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𝑵</m:t>
                                        </m:r>
                                      </m:e>
                                      <m:sub>
                                        <m:r>
                                          <a:rPr lang="fr-FR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𝑫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fr-FR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𝒏</m:t>
                                        </m:r>
                                      </m:e>
                                      <m:sub>
                                        <m:r>
                                          <a:rPr lang="fr-FR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</m:den>
                                </m:f>
                                <m:r>
                                  <a:rPr lang="fr-FR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fr-FR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𝑽</m:t>
                                </m:r>
                              </m:e>
                            </m:d>
                          </m:e>
                        </m:rad>
                      </m:den>
                    </m:f>
                  </m:oMath>
                </a14:m>
                <a:endParaRPr lang="fr-FR" dirty="0"/>
              </a:p>
              <a:p>
                <a:pPr eaLnBrk="1" hangingPunct="1">
                  <a:spcBef>
                    <a:spcPct val="50000"/>
                  </a:spcBef>
                </a:pPr>
                <a:endParaRPr lang="fr-FR" dirty="0"/>
              </a:p>
              <a:p>
                <a:pPr eaLnBrk="1" hangingPunct="1">
                  <a:spcBef>
                    <a:spcPct val="50000"/>
                  </a:spcBef>
                </a:pPr>
                <a:endParaRPr lang="fr-FR" dirty="0">
                  <a:sym typeface="Symbol" charset="0"/>
                </a:endParaRPr>
              </a:p>
              <a:p>
                <a:pPr eaLnBrk="1" hangingPunct="1">
                  <a:spcBef>
                    <a:spcPct val="50000"/>
                  </a:spcBef>
                </a:pPr>
                <a:r>
                  <a:rPr lang="fr-FR" dirty="0">
                    <a:sym typeface="Symbol" charset="0"/>
                  </a:rPr>
                  <a:t> </a:t>
                </a:r>
                <a:r>
                  <a:rPr lang="fr-FR" dirty="0"/>
                  <a:t>Dépendance en </a:t>
                </a:r>
                <a:r>
                  <a:rPr lang="fr-FR" dirty="0" err="1"/>
                  <a:t>exp</a:t>
                </a:r>
                <a:r>
                  <a:rPr lang="fr-FR" dirty="0"/>
                  <a:t>(</a:t>
                </a:r>
                <a:r>
                  <a:rPr lang="fr-FR" dirty="0" err="1"/>
                  <a:t>qV</a:t>
                </a:r>
                <a:r>
                  <a:rPr lang="fr-FR" dirty="0"/>
                  <a:t>/2kT) et terme pré exponentiel variant faiblement avec V.</a:t>
                </a:r>
              </a:p>
              <a:p>
                <a:pPr algn="just" eaLnBrk="1" hangingPunct="1">
                  <a:spcBef>
                    <a:spcPct val="50000"/>
                  </a:spcBef>
                  <a:buFontTx/>
                  <a:buChar char="•"/>
                </a:pPr>
                <a:endParaRPr lang="fr-FR" dirty="0"/>
              </a:p>
            </p:txBody>
          </p:sp>
        </mc:Choice>
        <mc:Fallback xmlns="">
          <p:sp>
            <p:nvSpPr>
              <p:cNvPr id="51202" name="Text Box 10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0713" y="527050"/>
                <a:ext cx="5688012" cy="5783186"/>
              </a:xfrm>
              <a:prstGeom prst="rect">
                <a:avLst/>
              </a:prstGeom>
              <a:blipFill>
                <a:blip r:embed="rId2"/>
                <a:stretch>
                  <a:fillRect l="-668" t="-219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C5D31B38-D63E-2B4B-AFB7-0ACDD68E1306}" type="slidenum">
              <a:rPr lang="fr-FR" b="0">
                <a:latin typeface="Arial" charset="0"/>
              </a:rPr>
              <a:pPr eaLnBrk="1" hangingPunct="1"/>
              <a:t>21</a:t>
            </a:fld>
            <a:endParaRPr lang="fr-FR" b="0">
              <a:latin typeface="Arial" charset="0"/>
            </a:endParaRPr>
          </a:p>
        </p:txBody>
      </p:sp>
      <p:grpSp>
        <p:nvGrpSpPr>
          <p:cNvPr id="52226" name="Group 17"/>
          <p:cNvGrpSpPr>
            <a:grpSpLocks/>
          </p:cNvGrpSpPr>
          <p:nvPr/>
        </p:nvGrpSpPr>
        <p:grpSpPr bwMode="auto">
          <a:xfrm>
            <a:off x="619125" y="5181600"/>
            <a:ext cx="5329238" cy="1943100"/>
            <a:chOff x="390" y="3561"/>
            <a:chExt cx="3357" cy="1224"/>
          </a:xfrm>
        </p:grpSpPr>
        <p:pic>
          <p:nvPicPr>
            <p:cNvPr id="52232" name="Picture 10" descr="carac_PN_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" y="3561"/>
              <a:ext cx="1530" cy="1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33" name="Picture 11" descr="carac_PN_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5" y="3579"/>
              <a:ext cx="1542" cy="1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2227" name="Group 16"/>
          <p:cNvGrpSpPr>
            <a:grpSpLocks/>
          </p:cNvGrpSpPr>
          <p:nvPr/>
        </p:nvGrpSpPr>
        <p:grpSpPr bwMode="auto">
          <a:xfrm>
            <a:off x="549275" y="1143000"/>
            <a:ext cx="5621338" cy="2100263"/>
            <a:chOff x="346" y="793"/>
            <a:chExt cx="3541" cy="1323"/>
          </a:xfrm>
        </p:grpSpPr>
        <p:pic>
          <p:nvPicPr>
            <p:cNvPr id="52230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" y="793"/>
              <a:ext cx="1746" cy="1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31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806"/>
              <a:ext cx="1727" cy="1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2228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463" y="3505200"/>
            <a:ext cx="2738437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9" name="Text Box 8"/>
          <p:cNvSpPr txBox="1">
            <a:spLocks noChangeArrowheads="1"/>
          </p:cNvSpPr>
          <p:nvPr/>
        </p:nvSpPr>
        <p:spPr bwMode="auto">
          <a:xfrm>
            <a:off x="404813" y="250825"/>
            <a:ext cx="5761037" cy="849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1436688" algn="ctr"/>
                <a:tab pos="4310063" algn="ctr"/>
              </a:tabLs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1436688" algn="ctr"/>
                <a:tab pos="4310063" algn="ctr"/>
              </a:tabLs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tabLst>
                <a:tab pos="1436688" algn="ctr"/>
                <a:tab pos="4310063" algn="ctr"/>
              </a:tabLs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tabLst>
                <a:tab pos="1436688" algn="ctr"/>
                <a:tab pos="4310063" algn="ctr"/>
              </a:tabLs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tabLst>
                <a:tab pos="1436688" algn="ctr"/>
                <a:tab pos="4310063" algn="ctr"/>
              </a:tabLs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36688" algn="ctr"/>
                <a:tab pos="4310063" algn="ctr"/>
              </a:tabLs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36688" algn="ctr"/>
                <a:tab pos="4310063" algn="ctr"/>
              </a:tabLs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36688" algn="ctr"/>
                <a:tab pos="4310063" algn="ctr"/>
              </a:tabLs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36688" algn="ctr"/>
                <a:tab pos="4310063" algn="ctr"/>
              </a:tabLs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/>
              <a:t>6. Comparaison théorie – expérience.</a:t>
            </a:r>
          </a:p>
          <a:p>
            <a:pPr eaLnBrk="1" hangingPunct="1">
              <a:spcBef>
                <a:spcPct val="50000"/>
              </a:spcBef>
            </a:pPr>
            <a:r>
              <a:rPr lang="fr-FR"/>
              <a:t>Caractéristique idéales en exp(qV/kT)-1.</a:t>
            </a:r>
          </a:p>
          <a:p>
            <a:pPr algn="ctr" eaLnBrk="1" hangingPunct="1">
              <a:spcBef>
                <a:spcPct val="50000"/>
              </a:spcBef>
            </a:pPr>
            <a:r>
              <a:rPr lang="fr-FR"/>
              <a:t>Modèle en polarisation directe.</a:t>
            </a:r>
          </a:p>
          <a:p>
            <a:pPr algn="ctr" eaLnBrk="1" hangingPunct="1">
              <a:spcBef>
                <a:spcPct val="50000"/>
              </a:spcBef>
            </a:pPr>
            <a:endParaRPr lang="fr-FR"/>
          </a:p>
          <a:p>
            <a:pPr algn="ctr" eaLnBrk="1" hangingPunct="1">
              <a:spcBef>
                <a:spcPct val="50000"/>
              </a:spcBef>
            </a:pPr>
            <a:endParaRPr lang="fr-FR"/>
          </a:p>
          <a:p>
            <a:pPr algn="ctr" eaLnBrk="1" hangingPunct="1">
              <a:spcBef>
                <a:spcPct val="50000"/>
              </a:spcBef>
            </a:pPr>
            <a:endParaRPr lang="fr-FR"/>
          </a:p>
          <a:p>
            <a:pPr algn="ctr" eaLnBrk="1" hangingPunct="1">
              <a:spcBef>
                <a:spcPct val="50000"/>
              </a:spcBef>
            </a:pPr>
            <a:endParaRPr lang="fr-FR"/>
          </a:p>
          <a:p>
            <a:pPr algn="ctr" eaLnBrk="1" hangingPunct="1">
              <a:spcBef>
                <a:spcPct val="50000"/>
              </a:spcBef>
            </a:pPr>
            <a:endParaRPr lang="fr-FR"/>
          </a:p>
          <a:p>
            <a:pPr algn="ctr" eaLnBrk="1" hangingPunct="1">
              <a:spcBef>
                <a:spcPct val="50000"/>
              </a:spcBef>
            </a:pPr>
            <a:endParaRPr lang="fr-FR"/>
          </a:p>
          <a:p>
            <a:pPr algn="ctr" eaLnBrk="1" hangingPunct="1">
              <a:spcBef>
                <a:spcPct val="50000"/>
              </a:spcBef>
            </a:pPr>
            <a:r>
              <a:rPr lang="fr-FR"/>
              <a:t>Modèle en polarisation indirecte.</a:t>
            </a:r>
          </a:p>
          <a:p>
            <a:pPr algn="ctr" eaLnBrk="1" hangingPunct="1">
              <a:spcBef>
                <a:spcPct val="50000"/>
              </a:spcBef>
            </a:pPr>
            <a:endParaRPr lang="fr-FR"/>
          </a:p>
          <a:p>
            <a:pPr algn="ctr" eaLnBrk="1" hangingPunct="1">
              <a:spcBef>
                <a:spcPct val="50000"/>
              </a:spcBef>
            </a:pPr>
            <a:endParaRPr lang="fr-FR"/>
          </a:p>
          <a:p>
            <a:pPr algn="ctr" eaLnBrk="1" hangingPunct="1">
              <a:spcBef>
                <a:spcPct val="50000"/>
              </a:spcBef>
            </a:pPr>
            <a:endParaRPr lang="fr-FR"/>
          </a:p>
          <a:p>
            <a:pPr eaLnBrk="1" hangingPunct="1">
              <a:spcBef>
                <a:spcPct val="50000"/>
              </a:spcBef>
            </a:pPr>
            <a:endParaRPr lang="fr-FR"/>
          </a:p>
          <a:p>
            <a:pPr eaLnBrk="1" hangingPunct="1">
              <a:spcBef>
                <a:spcPct val="50000"/>
              </a:spcBef>
            </a:pPr>
            <a:endParaRPr lang="fr-FR"/>
          </a:p>
          <a:p>
            <a:pPr eaLnBrk="1" hangingPunct="1">
              <a:spcBef>
                <a:spcPct val="50000"/>
              </a:spcBef>
            </a:pPr>
            <a:r>
              <a:rPr lang="fr-FR"/>
              <a:t>Caractéristiques réelles.</a:t>
            </a:r>
          </a:p>
          <a:p>
            <a:pPr eaLnBrk="1" hangingPunct="1">
              <a:spcBef>
                <a:spcPct val="50000"/>
              </a:spcBef>
            </a:pPr>
            <a:endParaRPr lang="fr-FR"/>
          </a:p>
          <a:p>
            <a:pPr eaLnBrk="1" hangingPunct="1">
              <a:spcBef>
                <a:spcPct val="50000"/>
              </a:spcBef>
            </a:pPr>
            <a:endParaRPr lang="fr-FR"/>
          </a:p>
          <a:p>
            <a:pPr eaLnBrk="1" hangingPunct="1">
              <a:spcBef>
                <a:spcPct val="50000"/>
              </a:spcBef>
            </a:pPr>
            <a:endParaRPr lang="fr-FR"/>
          </a:p>
          <a:p>
            <a:pPr eaLnBrk="1" hangingPunct="1">
              <a:spcBef>
                <a:spcPct val="50000"/>
              </a:spcBef>
            </a:pPr>
            <a:endParaRPr lang="fr-FR"/>
          </a:p>
          <a:p>
            <a:pPr eaLnBrk="1" hangingPunct="1">
              <a:spcBef>
                <a:spcPct val="50000"/>
              </a:spcBef>
            </a:pPr>
            <a:endParaRPr lang="fr-FR"/>
          </a:p>
          <a:p>
            <a:pPr eaLnBrk="1" hangingPunct="1">
              <a:spcBef>
                <a:spcPct val="50000"/>
              </a:spcBef>
            </a:pPr>
            <a:r>
              <a:rPr lang="fr-FR"/>
              <a:t>	Diode en silicium 	Diode en germanium</a:t>
            </a:r>
          </a:p>
          <a:p>
            <a:pPr eaLnBrk="1" hangingPunct="1">
              <a:spcBef>
                <a:spcPct val="50000"/>
              </a:spcBef>
            </a:pPr>
            <a:r>
              <a:rPr lang="fr-FR"/>
              <a:t>A faible tension V courant de recombinaison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fr-FR"/>
              <a:t>Puis courant de diffusion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fr-FR"/>
              <a:t>Puis forte injection : chute de tension dans les zones quasi neutres.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fr-FR"/>
              <a:t>Puis effet de la résistance série : loi linéaire.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E60420F8-8C3F-B34B-8331-8486C2F1CD8F}" type="slidenum">
              <a:rPr lang="fr-FR" b="0">
                <a:latin typeface="Arial" charset="0"/>
              </a:rPr>
              <a:pPr eaLnBrk="1" hangingPunct="1"/>
              <a:t>22</a:t>
            </a:fld>
            <a:endParaRPr lang="fr-FR" b="0"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274" name="Text Box 1027"/>
              <p:cNvSpPr txBox="1">
                <a:spLocks noChangeArrowheads="1"/>
              </p:cNvSpPr>
              <p:nvPr/>
            </p:nvSpPr>
            <p:spPr bwMode="auto">
              <a:xfrm>
                <a:off x="476250" y="609600"/>
                <a:ext cx="5905500" cy="40230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tabLst>
                    <a:tab pos="2336800" algn="l"/>
                  </a:tabLs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tabLst>
                    <a:tab pos="2336800" algn="l"/>
                  </a:tabLs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 eaLnBrk="0" hangingPunct="0">
                  <a:tabLst>
                    <a:tab pos="2336800" algn="l"/>
                  </a:tabLs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 eaLnBrk="0" hangingPunct="0">
                  <a:tabLst>
                    <a:tab pos="2336800" algn="l"/>
                  </a:tabLs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 eaLnBrk="0" hangingPunct="0">
                  <a:tabLst>
                    <a:tab pos="2336800" algn="l"/>
                  </a:tabLs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336800" algn="l"/>
                  </a:tabLs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336800" algn="l"/>
                  </a:tabLs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336800" algn="l"/>
                  </a:tabLs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336800" algn="l"/>
                  </a:tabLs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fr-FR" dirty="0"/>
                  <a:t>Caractéristique obtenue à partir de la simulation numérique.</a:t>
                </a:r>
                <a:endParaRPr lang="el-GR" dirty="0">
                  <a:sym typeface="Symbol" charset="0"/>
                </a:endParaRPr>
              </a:p>
              <a:p>
                <a:pPr eaLnBrk="1" hangingPunct="1">
                  <a:spcBef>
                    <a:spcPct val="50000"/>
                  </a:spcBef>
                </a:pPr>
                <a:r>
                  <a:rPr lang="el-GR" dirty="0">
                    <a:sym typeface="Symbol" charset="0"/>
                  </a:rPr>
                  <a:t>(COMSOL™)</a:t>
                </a:r>
                <a:endParaRPr lang="fr-FR" dirty="0">
                  <a:sym typeface="Symbol" charset="0"/>
                </a:endParaRPr>
              </a:p>
              <a:p>
                <a:pPr eaLnBrk="1" hangingPunct="1">
                  <a:spcBef>
                    <a:spcPct val="50000"/>
                  </a:spcBef>
                </a:pPr>
                <a:endParaRPr lang="fr-FR" dirty="0">
                  <a:sym typeface="Symbol" charset="0"/>
                </a:endParaRPr>
              </a:p>
              <a:p>
                <a:pPr eaLnBrk="1" hangingPunct="1">
                  <a:spcBef>
                    <a:spcPct val="50000"/>
                  </a:spcBef>
                </a:pPr>
                <a:endParaRPr lang="fr-FR" dirty="0">
                  <a:sym typeface="Symbol" charset="0"/>
                </a:endParaRPr>
              </a:p>
              <a:p>
                <a:pPr eaLnBrk="1" hangingPunct="1">
                  <a:spcBef>
                    <a:spcPct val="50000"/>
                  </a:spcBef>
                </a:pPr>
                <a:endParaRPr lang="fr-FR" dirty="0">
                  <a:sym typeface="Symbol" charset="0"/>
                </a:endParaRPr>
              </a:p>
              <a:p>
                <a:pPr eaLnBrk="1" hangingPunct="1">
                  <a:spcBef>
                    <a:spcPct val="50000"/>
                  </a:spcBef>
                </a:pPr>
                <a:endParaRPr lang="fr-FR" dirty="0">
                  <a:sym typeface="Symbol" charset="0"/>
                </a:endParaRPr>
              </a:p>
              <a:p>
                <a:pPr eaLnBrk="1" hangingPunct="1">
                  <a:spcBef>
                    <a:spcPct val="50000"/>
                  </a:spcBef>
                </a:pPr>
                <a:endParaRPr lang="fr-FR" dirty="0">
                  <a:sym typeface="Symbol" charset="0"/>
                </a:endParaRPr>
              </a:p>
              <a:p>
                <a:pPr eaLnBrk="1" hangingPunct="1">
                  <a:spcBef>
                    <a:spcPct val="50000"/>
                  </a:spcBef>
                </a:pPr>
                <a:endParaRPr lang="fr-FR" dirty="0">
                  <a:sym typeface="Symbol" charset="0"/>
                </a:endParaRPr>
              </a:p>
              <a:p>
                <a:pPr eaLnBrk="1" hangingPunct="1">
                  <a:spcBef>
                    <a:spcPct val="50000"/>
                  </a:spcBef>
                </a:pPr>
                <a:endParaRPr lang="fr-FR" dirty="0">
                  <a:sym typeface="Symbol" charset="0"/>
                </a:endParaRPr>
              </a:p>
              <a:p>
                <a:pPr eaLnBrk="1" hangingPunct="1">
                  <a:spcBef>
                    <a:spcPct val="50000"/>
                  </a:spcBef>
                </a:pPr>
                <a:endParaRPr lang="fr-FR" dirty="0">
                  <a:sym typeface="Symbol" charset="0"/>
                </a:endParaRPr>
              </a:p>
              <a:p>
                <a:pPr eaLnBrk="1" hangingPunct="1">
                  <a:spcBef>
                    <a:spcPct val="50000"/>
                  </a:spcBef>
                </a:pPr>
                <a:r>
                  <a:rPr lang="fr-FR" dirty="0">
                    <a:sym typeface="Symbol" charset="0"/>
                  </a:rPr>
                  <a:t>Coefficient d’idéalité </a:t>
                </a:r>
                <a14:m>
                  <m:oMath xmlns:m="http://schemas.openxmlformats.org/officeDocument/2006/math">
                    <m:r>
                      <a:rPr lang="fr-FR" altLang="ja-JP" i="1">
                        <a:latin typeface="Cambria Math" charset="0"/>
                        <a:ea typeface="Cambria Math" charset="0"/>
                        <a:cs typeface="Cambria Math" charset="0"/>
                      </a:rPr>
                      <m:t>𝜼</m:t>
                    </m:r>
                  </m:oMath>
                </a14:m>
                <a:r>
                  <a:rPr lang="fr-FR" dirty="0">
                    <a:sym typeface="Symbol" charset="0"/>
                  </a:rPr>
                  <a:t> défini par : </a:t>
                </a:r>
                <a14:m>
                  <m:oMath xmlns:m="http://schemas.openxmlformats.org/officeDocument/2006/math">
                    <m:r>
                      <a:rPr lang="fr-FR" altLang="ja-JP" b="1" i="1" smtClean="0">
                        <a:latin typeface="Cambria Math" charset="0"/>
                      </a:rPr>
                      <m:t>𝑱</m:t>
                    </m:r>
                    <m:r>
                      <a:rPr lang="fr-FR" altLang="ja-JP" i="1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fr-FR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altLang="ja-JP" i="1">
                            <a:latin typeface="Cambria Math" charset="0"/>
                          </a:rPr>
                          <m:t>𝑱</m:t>
                        </m:r>
                      </m:e>
                      <m:sub>
                        <m:r>
                          <a:rPr lang="fr-FR" altLang="ja-JP" i="1">
                            <a:latin typeface="Cambria Math" charset="0"/>
                          </a:rPr>
                          <m:t>𝑺</m:t>
                        </m:r>
                      </m:sub>
                    </m:sSub>
                    <m:d>
                      <m:dPr>
                        <m:ctrlPr>
                          <a:rPr lang="fr-FR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altLang="ja-JP" i="1">
                            <a:latin typeface="Cambria Math" charset="0"/>
                          </a:rPr>
                          <m:t>𝒆𝒙𝒑</m:t>
                        </m:r>
                        <m:d>
                          <m:dPr>
                            <m:ctrlPr>
                              <a:rPr lang="fr-FR" altLang="ja-JP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bg-BG" altLang="ja-JP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altLang="ja-JP" i="1">
                                    <a:latin typeface="Cambria Math" charset="0"/>
                                  </a:rPr>
                                  <m:t>𝒒𝑽</m:t>
                                </m:r>
                              </m:num>
                              <m:den>
                                <m:r>
                                  <a:rPr lang="fr-FR" altLang="ja-JP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𝜼</m:t>
                                </m:r>
                                <m:r>
                                  <a:rPr lang="fr-FR" altLang="ja-JP" i="1">
                                    <a:latin typeface="Cambria Math" charset="0"/>
                                  </a:rPr>
                                  <m:t>𝒌𝑻</m:t>
                                </m:r>
                              </m:den>
                            </m:f>
                          </m:e>
                        </m:d>
                        <m:r>
                          <a:rPr lang="fr-FR" altLang="ja-JP" i="1">
                            <a:latin typeface="Cambria Math" charset="0"/>
                          </a:rPr>
                          <m:t>−</m:t>
                        </m:r>
                        <m:r>
                          <a:rPr lang="fr-FR" altLang="ja-JP" i="1">
                            <a:latin typeface="Cambria Math" charset="0"/>
                          </a:rPr>
                          <m:t>𝟏</m:t>
                        </m:r>
                      </m:e>
                    </m:d>
                  </m:oMath>
                </a14:m>
                <a:endParaRPr lang="fr-FR" dirty="0">
                  <a:sym typeface="Symbol" charset="0"/>
                </a:endParaRPr>
              </a:p>
              <a:p>
                <a:pPr eaLnBrk="1" hangingPunct="1">
                  <a:spcBef>
                    <a:spcPct val="50000"/>
                  </a:spcBef>
                </a:pPr>
                <a:endParaRPr lang="el-GR" dirty="0">
                  <a:sym typeface="Symbol" charset="0"/>
                </a:endParaRPr>
              </a:p>
            </p:txBody>
          </p:sp>
        </mc:Choice>
        <mc:Fallback xmlns="">
          <p:sp>
            <p:nvSpPr>
              <p:cNvPr id="54274" name="Text Box 10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6250" y="609600"/>
                <a:ext cx="5905500" cy="4023024"/>
              </a:xfrm>
              <a:prstGeom prst="rect">
                <a:avLst/>
              </a:prstGeom>
              <a:blipFill rotWithShape="0">
                <a:blip r:embed="rId3"/>
                <a:stretch>
                  <a:fillRect l="-310" t="-303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4275" name="Group 1036"/>
          <p:cNvGrpSpPr>
            <a:grpSpLocks/>
          </p:cNvGrpSpPr>
          <p:nvPr/>
        </p:nvGrpSpPr>
        <p:grpSpPr bwMode="auto">
          <a:xfrm>
            <a:off x="838200" y="4419600"/>
            <a:ext cx="5019675" cy="4056063"/>
            <a:chOff x="419" y="3061"/>
            <a:chExt cx="3162" cy="2555"/>
          </a:xfrm>
        </p:grpSpPr>
        <p:pic>
          <p:nvPicPr>
            <p:cNvPr id="54290" name="Picture 102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" y="3061"/>
              <a:ext cx="3162" cy="2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291" name="Text Box 1029"/>
            <p:cNvSpPr txBox="1">
              <a:spLocks noChangeArrowheads="1"/>
            </p:cNvSpPr>
            <p:nvPr/>
          </p:nvSpPr>
          <p:spPr bwMode="auto">
            <a:xfrm>
              <a:off x="1440" y="3600"/>
              <a:ext cx="912" cy="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dirty="0"/>
                <a:t>SRH: </a:t>
              </a:r>
              <a:r>
                <a:rPr lang="fr-FR" dirty="0"/>
                <a:t>recombinaisons</a:t>
              </a:r>
              <a:r>
                <a:rPr lang="en-GB" dirty="0"/>
                <a:t> </a:t>
              </a:r>
              <a:r>
                <a:rPr lang="en-GB" dirty="0" err="1"/>
                <a:t>en</a:t>
              </a:r>
              <a:r>
                <a:rPr lang="en-GB" dirty="0"/>
                <a:t> ZCE</a:t>
              </a:r>
            </a:p>
          </p:txBody>
        </p:sp>
        <p:sp>
          <p:nvSpPr>
            <p:cNvPr id="54292" name="Line 1030"/>
            <p:cNvSpPr>
              <a:spLocks noChangeShapeType="1"/>
            </p:cNvSpPr>
            <p:nvPr/>
          </p:nvSpPr>
          <p:spPr bwMode="auto">
            <a:xfrm flipH="1">
              <a:off x="1344" y="3840"/>
              <a:ext cx="96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en-GB"/>
            </a:p>
          </p:txBody>
        </p:sp>
        <p:sp>
          <p:nvSpPr>
            <p:cNvPr id="54293" name="Text Box 1031"/>
            <p:cNvSpPr txBox="1">
              <a:spLocks noChangeArrowheads="1"/>
            </p:cNvSpPr>
            <p:nvPr/>
          </p:nvSpPr>
          <p:spPr bwMode="auto">
            <a:xfrm>
              <a:off x="1536" y="4944"/>
              <a:ext cx="1872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 eaLnBrk="0" hangingPunct="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dirty="0"/>
                <a:t>SRH: </a:t>
              </a:r>
              <a:r>
                <a:rPr lang="fr-FR" dirty="0"/>
                <a:t>recombinaisons</a:t>
              </a:r>
              <a:r>
                <a:rPr lang="en-GB" dirty="0"/>
                <a:t> </a:t>
              </a:r>
              <a:r>
                <a:rPr lang="en-GB" dirty="0" err="1"/>
                <a:t>en</a:t>
              </a:r>
              <a:r>
                <a:rPr lang="en-GB" dirty="0"/>
                <a:t> ZQN</a:t>
              </a:r>
            </a:p>
          </p:txBody>
        </p:sp>
        <p:sp>
          <p:nvSpPr>
            <p:cNvPr id="54294" name="Line 1032"/>
            <p:cNvSpPr>
              <a:spLocks noChangeShapeType="1"/>
            </p:cNvSpPr>
            <p:nvPr/>
          </p:nvSpPr>
          <p:spPr bwMode="auto">
            <a:xfrm flipV="1">
              <a:off x="1824" y="4704"/>
              <a:ext cx="192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en-GB"/>
            </a:p>
          </p:txBody>
        </p:sp>
        <p:sp>
          <p:nvSpPr>
            <p:cNvPr id="54295" name="Text Box 1033"/>
            <p:cNvSpPr txBox="1">
              <a:spLocks noChangeArrowheads="1"/>
            </p:cNvSpPr>
            <p:nvPr/>
          </p:nvSpPr>
          <p:spPr bwMode="auto">
            <a:xfrm>
              <a:off x="2400" y="4752"/>
              <a:ext cx="100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Forte injection</a:t>
              </a:r>
            </a:p>
          </p:txBody>
        </p:sp>
        <p:sp>
          <p:nvSpPr>
            <p:cNvPr id="54296" name="Line 1034"/>
            <p:cNvSpPr>
              <a:spLocks noChangeShapeType="1"/>
            </p:cNvSpPr>
            <p:nvPr/>
          </p:nvSpPr>
          <p:spPr bwMode="auto">
            <a:xfrm flipH="1" flipV="1">
              <a:off x="2448" y="4560"/>
              <a:ext cx="288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en-GB"/>
            </a:p>
          </p:txBody>
        </p:sp>
        <p:sp>
          <p:nvSpPr>
            <p:cNvPr id="54297" name="Text Box 1035"/>
            <p:cNvSpPr txBox="1">
              <a:spLocks noChangeArrowheads="1"/>
            </p:cNvSpPr>
            <p:nvPr/>
          </p:nvSpPr>
          <p:spPr bwMode="auto">
            <a:xfrm>
              <a:off x="2688" y="3888"/>
              <a:ext cx="62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fr-FR"/>
                <a:t>R série</a:t>
              </a:r>
            </a:p>
          </p:txBody>
        </p:sp>
      </p:grpSp>
      <p:grpSp>
        <p:nvGrpSpPr>
          <p:cNvPr id="54276" name="Group 1037"/>
          <p:cNvGrpSpPr>
            <a:grpSpLocks/>
          </p:cNvGrpSpPr>
          <p:nvPr/>
        </p:nvGrpSpPr>
        <p:grpSpPr bwMode="auto">
          <a:xfrm>
            <a:off x="2209800" y="1115616"/>
            <a:ext cx="2819400" cy="2743200"/>
            <a:chOff x="2112" y="864"/>
            <a:chExt cx="1776" cy="1728"/>
          </a:xfrm>
        </p:grpSpPr>
        <p:sp>
          <p:nvSpPr>
            <p:cNvPr id="54277" name="Text Box 1038"/>
            <p:cNvSpPr txBox="1">
              <a:spLocks noChangeArrowheads="1"/>
            </p:cNvSpPr>
            <p:nvPr/>
          </p:nvSpPr>
          <p:spPr bwMode="auto">
            <a:xfrm>
              <a:off x="3504" y="1584"/>
              <a:ext cx="38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7 µm</a:t>
              </a:r>
            </a:p>
          </p:txBody>
        </p:sp>
        <p:sp>
          <p:nvSpPr>
            <p:cNvPr id="54278" name="Rectangle 1039"/>
            <p:cNvSpPr>
              <a:spLocks noChangeArrowheads="1"/>
            </p:cNvSpPr>
            <p:nvPr/>
          </p:nvSpPr>
          <p:spPr bwMode="auto">
            <a:xfrm>
              <a:off x="2112" y="1104"/>
              <a:ext cx="1296" cy="12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54279" name="Arc 1040"/>
            <p:cNvSpPr>
              <a:spLocks/>
            </p:cNvSpPr>
            <p:nvPr/>
          </p:nvSpPr>
          <p:spPr bwMode="auto">
            <a:xfrm flipV="1">
              <a:off x="2592" y="1104"/>
              <a:ext cx="240" cy="2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-1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en-GB"/>
            </a:p>
          </p:txBody>
        </p:sp>
        <p:sp>
          <p:nvSpPr>
            <p:cNvPr id="54280" name="Line 1041"/>
            <p:cNvSpPr>
              <a:spLocks noChangeShapeType="1"/>
            </p:cNvSpPr>
            <p:nvPr/>
          </p:nvSpPr>
          <p:spPr bwMode="auto">
            <a:xfrm>
              <a:off x="2112" y="1344"/>
              <a:ext cx="4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en-GB"/>
            </a:p>
          </p:txBody>
        </p:sp>
        <p:sp>
          <p:nvSpPr>
            <p:cNvPr id="54281" name="Line 1042"/>
            <p:cNvSpPr>
              <a:spLocks noChangeShapeType="1"/>
            </p:cNvSpPr>
            <p:nvPr/>
          </p:nvSpPr>
          <p:spPr bwMode="auto">
            <a:xfrm>
              <a:off x="2112" y="1056"/>
              <a:ext cx="4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en-GB"/>
            </a:p>
          </p:txBody>
        </p:sp>
        <p:sp>
          <p:nvSpPr>
            <p:cNvPr id="54282" name="Text Box 1043"/>
            <p:cNvSpPr txBox="1">
              <a:spLocks noChangeArrowheads="1"/>
            </p:cNvSpPr>
            <p:nvPr/>
          </p:nvSpPr>
          <p:spPr bwMode="auto">
            <a:xfrm>
              <a:off x="2208" y="864"/>
              <a:ext cx="72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2 µm</a:t>
              </a:r>
            </a:p>
          </p:txBody>
        </p:sp>
        <p:sp>
          <p:nvSpPr>
            <p:cNvPr id="54283" name="Line 1044"/>
            <p:cNvSpPr>
              <a:spLocks noChangeShapeType="1"/>
            </p:cNvSpPr>
            <p:nvPr/>
          </p:nvSpPr>
          <p:spPr bwMode="auto">
            <a:xfrm flipH="1" flipV="1">
              <a:off x="3456" y="1104"/>
              <a:ext cx="0" cy="12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en-GB"/>
            </a:p>
          </p:txBody>
        </p:sp>
        <p:sp>
          <p:nvSpPr>
            <p:cNvPr id="54284" name="Line 1045"/>
            <p:cNvSpPr>
              <a:spLocks noChangeShapeType="1"/>
            </p:cNvSpPr>
            <p:nvPr/>
          </p:nvSpPr>
          <p:spPr bwMode="auto">
            <a:xfrm flipV="1">
              <a:off x="2592" y="1056"/>
              <a:ext cx="2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en-GB"/>
            </a:p>
          </p:txBody>
        </p:sp>
        <p:sp>
          <p:nvSpPr>
            <p:cNvPr id="54285" name="Text Box 1046"/>
            <p:cNvSpPr txBox="1">
              <a:spLocks noChangeArrowheads="1"/>
            </p:cNvSpPr>
            <p:nvPr/>
          </p:nvSpPr>
          <p:spPr bwMode="auto">
            <a:xfrm>
              <a:off x="2544" y="864"/>
              <a:ext cx="48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1 µm</a:t>
              </a:r>
            </a:p>
          </p:txBody>
        </p:sp>
        <p:sp>
          <p:nvSpPr>
            <p:cNvPr id="54286" name="Text Box 1047"/>
            <p:cNvSpPr txBox="1">
              <a:spLocks noChangeArrowheads="1"/>
            </p:cNvSpPr>
            <p:nvPr/>
          </p:nvSpPr>
          <p:spPr bwMode="auto">
            <a:xfrm>
              <a:off x="2592" y="2400"/>
              <a:ext cx="48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5 µm</a:t>
              </a:r>
            </a:p>
          </p:txBody>
        </p:sp>
        <p:sp>
          <p:nvSpPr>
            <p:cNvPr id="54287" name="Line 1048"/>
            <p:cNvSpPr>
              <a:spLocks noChangeShapeType="1"/>
            </p:cNvSpPr>
            <p:nvPr/>
          </p:nvSpPr>
          <p:spPr bwMode="auto">
            <a:xfrm>
              <a:off x="2112" y="1104"/>
              <a:ext cx="4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en-GB"/>
            </a:p>
          </p:txBody>
        </p:sp>
        <p:sp>
          <p:nvSpPr>
            <p:cNvPr id="54288" name="Line 1049"/>
            <p:cNvSpPr>
              <a:spLocks noChangeShapeType="1"/>
            </p:cNvSpPr>
            <p:nvPr/>
          </p:nvSpPr>
          <p:spPr bwMode="auto">
            <a:xfrm>
              <a:off x="2112" y="2352"/>
              <a:ext cx="12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en-GB"/>
            </a:p>
          </p:txBody>
        </p:sp>
        <p:sp>
          <p:nvSpPr>
            <p:cNvPr id="54289" name="Line 1050"/>
            <p:cNvSpPr>
              <a:spLocks noChangeShapeType="1"/>
            </p:cNvSpPr>
            <p:nvPr/>
          </p:nvSpPr>
          <p:spPr bwMode="auto">
            <a:xfrm>
              <a:off x="2112" y="2400"/>
              <a:ext cx="129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en-GB"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BF260956-8C2C-6E41-81A3-747F78EB0AF3}" type="slidenum">
              <a:rPr lang="fr-FR" b="0">
                <a:latin typeface="Arial" charset="0"/>
              </a:rPr>
              <a:pPr eaLnBrk="1" hangingPunct="1"/>
              <a:t>23</a:t>
            </a:fld>
            <a:endParaRPr lang="fr-FR" b="0"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322" name="Text Box 6"/>
              <p:cNvSpPr txBox="1">
                <a:spLocks noChangeArrowheads="1"/>
              </p:cNvSpPr>
              <p:nvPr/>
            </p:nvSpPr>
            <p:spPr bwMode="auto">
              <a:xfrm>
                <a:off x="457200" y="260350"/>
                <a:ext cx="5832475" cy="84003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eaLnBrk="0" hangingPunct="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 eaLnBrk="0" hangingPunct="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 eaLnBrk="0" hangingPunct="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 eaLnBrk="0" hangingPunct="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fr-FR" dirty="0"/>
                  <a:t>VI. Polarisation en inverse.</a:t>
                </a:r>
              </a:p>
              <a:p>
                <a:pPr eaLnBrk="1" hangingPunct="1">
                  <a:spcBef>
                    <a:spcPct val="50000"/>
                  </a:spcBef>
                </a:pPr>
                <a:r>
                  <a:rPr lang="fr-FR" dirty="0"/>
                  <a:t>1. Généralités.</a:t>
                </a:r>
              </a:p>
              <a:p>
                <a:pPr eaLnBrk="1" hangingPunct="1">
                  <a:spcBef>
                    <a:spcPct val="50000"/>
                  </a:spcBef>
                  <a:buFontTx/>
                  <a:buChar char="•"/>
                </a:pPr>
                <a:r>
                  <a:rPr lang="fr-FR" dirty="0" err="1"/>
                  <a:t>V</a:t>
                </a:r>
                <a:r>
                  <a:rPr lang="fr-FR" baseline="-25000" dirty="0" err="1"/>
                  <a:t>bi</a:t>
                </a:r>
                <a:r>
                  <a:rPr lang="fr-FR" dirty="0"/>
                  <a:t> devient </a:t>
                </a:r>
                <a:r>
                  <a:rPr lang="fr-FR" dirty="0" err="1"/>
                  <a:t>V</a:t>
                </a:r>
                <a:r>
                  <a:rPr lang="fr-FR" baseline="-25000" dirty="0" err="1"/>
                  <a:t>bi</a:t>
                </a:r>
                <a:r>
                  <a:rPr lang="fr-FR" dirty="0"/>
                  <a:t>–V.</a:t>
                </a:r>
              </a:p>
              <a:p>
                <a:pPr eaLnBrk="1" hangingPunct="1">
                  <a:spcBef>
                    <a:spcPct val="50000"/>
                  </a:spcBef>
                  <a:buFontTx/>
                  <a:buChar char="•"/>
                </a:pPr>
                <a:r>
                  <a:rPr lang="fr-FR" dirty="0"/>
                  <a:t>Champ électrique augmente.</a:t>
                </a:r>
              </a:p>
              <a:p>
                <a:pPr eaLnBrk="1" hangingPunct="1">
                  <a:spcBef>
                    <a:spcPct val="50000"/>
                  </a:spcBef>
                  <a:buFontTx/>
                  <a:buChar char="•"/>
                </a:pPr>
                <a:r>
                  <a:rPr lang="fr-FR" dirty="0"/>
                  <a:t>ZCE s</a:t>
                </a:r>
                <a:r>
                  <a:rPr lang="ja-JP" altLang="fr-FR" dirty="0"/>
                  <a:t>’</a:t>
                </a:r>
                <a:r>
                  <a:rPr lang="fr-FR" altLang="ja-JP" dirty="0"/>
                  <a:t>étend (W augmente)</a:t>
                </a:r>
              </a:p>
              <a:p>
                <a:pPr eaLnBrk="1" hangingPunct="1">
                  <a:spcBef>
                    <a:spcPct val="50000"/>
                  </a:spcBef>
                  <a:buFontTx/>
                  <a:buChar char="•"/>
                </a:pPr>
                <a:r>
                  <a:rPr lang="fr-FR" dirty="0"/>
                  <a:t>Diffusion devient négligeable.</a:t>
                </a:r>
              </a:p>
              <a:p>
                <a:pPr eaLnBrk="1" hangingPunct="1">
                  <a:spcBef>
                    <a:spcPct val="50000"/>
                  </a:spcBef>
                  <a:buFontTx/>
                  <a:buChar char="•"/>
                </a:pPr>
                <a:r>
                  <a:rPr lang="fr-FR" dirty="0"/>
                  <a:t>Courant du à de la génération : ZQN et ZCE.</a:t>
                </a:r>
              </a:p>
              <a:p>
                <a:pPr lvl="1" eaLnBrk="1" hangingPunct="1">
                  <a:spcBef>
                    <a:spcPct val="50000"/>
                  </a:spcBef>
                </a:pPr>
                <a:r>
                  <a:rPr lang="fr-FR" dirty="0"/>
                  <a:t>ZQN de faible taille : mêmes formules que précédemment.</a:t>
                </a:r>
              </a:p>
              <a:p>
                <a:pPr lvl="1" eaLnBrk="1" hangingPunct="1">
                  <a:spcBef>
                    <a:spcPct val="50000"/>
                  </a:spcBef>
                </a:pPr>
                <a:r>
                  <a:rPr lang="fr-FR" dirty="0"/>
                  <a:t>J=-</a:t>
                </a:r>
                <a:r>
                  <a:rPr lang="fr-FR" dirty="0" err="1"/>
                  <a:t>J</a:t>
                </a:r>
                <a:r>
                  <a:rPr lang="fr-FR" baseline="-25000" dirty="0" err="1"/>
                  <a:t>s</a:t>
                </a:r>
                <a:r>
                  <a:rPr lang="fr-FR" dirty="0"/>
                  <a:t>.</a:t>
                </a:r>
              </a:p>
              <a:p>
                <a:pPr eaLnBrk="1" hangingPunct="1">
                  <a:spcBef>
                    <a:spcPct val="50000"/>
                  </a:spcBef>
                </a:pPr>
                <a:endParaRPr lang="fr-FR" dirty="0"/>
              </a:p>
              <a:p>
                <a:pPr eaLnBrk="1" hangingPunct="1">
                  <a:spcBef>
                    <a:spcPct val="50000"/>
                  </a:spcBef>
                </a:pPr>
                <a:endParaRPr lang="fr-FR" dirty="0"/>
              </a:p>
              <a:p>
                <a:pPr eaLnBrk="1" hangingPunct="1">
                  <a:spcBef>
                    <a:spcPct val="50000"/>
                  </a:spcBef>
                </a:pPr>
                <a:endParaRPr lang="fr-FR" dirty="0"/>
              </a:p>
              <a:p>
                <a:pPr eaLnBrk="1" hangingPunct="1">
                  <a:spcBef>
                    <a:spcPct val="50000"/>
                  </a:spcBef>
                </a:pPr>
                <a:endParaRPr lang="fr-FR" dirty="0"/>
              </a:p>
              <a:p>
                <a:pPr eaLnBrk="1" hangingPunct="1">
                  <a:spcBef>
                    <a:spcPct val="50000"/>
                  </a:spcBef>
                </a:pPr>
                <a:endParaRPr lang="fr-FR" dirty="0"/>
              </a:p>
              <a:p>
                <a:pPr eaLnBrk="1" hangingPunct="1">
                  <a:spcBef>
                    <a:spcPct val="50000"/>
                  </a:spcBef>
                </a:pPr>
                <a:endParaRPr lang="fr-FR" dirty="0"/>
              </a:p>
              <a:p>
                <a:pPr eaLnBrk="1" hangingPunct="1">
                  <a:spcBef>
                    <a:spcPct val="50000"/>
                  </a:spcBef>
                </a:pPr>
                <a:r>
                  <a:rPr lang="fr-FR" dirty="0"/>
                  <a:t>2. Courant de génération thermique.</a:t>
                </a:r>
              </a:p>
              <a:p>
                <a:pPr eaLnBrk="1" hangingPunct="1">
                  <a:spcBef>
                    <a:spcPct val="500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𝑱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𝒓𝒆𝒄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fr-FR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fr-FR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24"/>
                              </m:rPr>
                              <a:rPr lang="fr-FR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fr-FR" b="1" i="1" smtClean="0">
                                <a:latin typeface="Cambria Math" panose="02040503050406030204" pitchFamily="18" charset="0"/>
                              </a:rPr>
                              <m:t>𝒑</m:t>
                            </m:r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fr-FR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fr-FR" b="1" i="1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</m:sup>
                      <m:e>
                        <m:r>
                          <a:rPr lang="fr-FR" b="1" i="1" smtClean="0">
                            <a:latin typeface="Cambria Math" panose="02040503050406030204" pitchFamily="18" charset="0"/>
                          </a:rPr>
                          <m:t>𝒒</m:t>
                        </m:r>
                        <m:sSub>
                          <m:sSubPr>
                            <m:ctrlPr>
                              <a:rPr lang="fr-FR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1" i="1" smtClean="0">
                                <a:latin typeface="Cambria Math" panose="02040503050406030204" pitchFamily="18" charset="0"/>
                              </a:rPr>
                              <m:t>𝑹</m:t>
                            </m:r>
                          </m:e>
                          <m:sub>
                            <m:r>
                              <a:rPr lang="fr-FR" b="1" i="1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  <m:d>
                          <m:dPr>
                            <m:ctrlPr>
                              <a:rPr lang="fr-FR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fr-FR" b="1" i="1" smtClean="0">
                            <a:latin typeface="Cambria Math" panose="02040503050406030204" pitchFamily="18" charset="0"/>
                          </a:rPr>
                          <m:t>𝒅𝒙</m:t>
                        </m:r>
                      </m:e>
                    </m:nary>
                  </m:oMath>
                </a14:m>
                <a:r>
                  <a:rPr lang="fr-FR" dirty="0"/>
                  <a:t> </a:t>
                </a:r>
              </a:p>
              <a:p>
                <a:pPr eaLnBrk="1" hangingPunct="1">
                  <a:spcBef>
                    <a:spcPct val="50000"/>
                  </a:spcBef>
                </a:pPr>
                <a:r>
                  <a:rPr lang="fr-FR" dirty="0"/>
                  <a:t>Avec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d>
                      <m:dPr>
                        <m:ctrlPr>
                          <a:rPr lang="fr-FR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fr-FR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𝑵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</m:sub>
                        </m:sSub>
                        <m:r>
                          <a:rPr lang="fr-FR" i="1">
                            <a:latin typeface="Cambria Math" panose="02040503050406030204" pitchFamily="18" charset="0"/>
                          </a:rPr>
                          <m:t>𝑪</m:t>
                        </m:r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num>
                      <m:den>
                        <m:r>
                          <a:rPr lang="fr-FR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fr-FR" dirty="0"/>
              </a:p>
              <a:p>
                <a:pPr eaLnBrk="1" hangingPunct="1">
                  <a:spcBef>
                    <a:spcPct val="50000"/>
                  </a:spcBef>
                </a:pPr>
                <a:r>
                  <a:rPr lang="fr-FR" dirty="0"/>
                  <a:t>pour </a:t>
                </a:r>
                <a:r>
                  <a:rPr lang="fr-FR" dirty="0" err="1"/>
                  <a:t>n,p</a:t>
                </a:r>
                <a:r>
                  <a:rPr lang="fr-FR" dirty="0"/>
                  <a:t> &lt;&lt; n</a:t>
                </a:r>
                <a:r>
                  <a:rPr lang="fr-FR" baseline="-25000" dirty="0"/>
                  <a:t>i</a:t>
                </a:r>
                <a:r>
                  <a:rPr lang="fr-FR" dirty="0"/>
                  <a:t>, modèle SRH.</a:t>
                </a:r>
              </a:p>
              <a:p>
                <a:pPr eaLnBrk="1" hangingPunct="1">
                  <a:spcBef>
                    <a:spcPct val="50000"/>
                  </a:spcBef>
                </a:pPr>
                <a:endParaRPr lang="fr-FR" i="1" dirty="0">
                  <a:latin typeface="Cambria Math" panose="02040503050406030204" pitchFamily="18" charset="0"/>
                </a:endParaRPr>
              </a:p>
              <a:p>
                <a:pPr eaLnBrk="1" hangingPunct="1">
                  <a:spcBef>
                    <a:spcPct val="50000"/>
                  </a:spcBef>
                </a:pPr>
                <a:r>
                  <a:rPr lang="fr-FR" dirty="0"/>
                  <a:t>D’où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𝑱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𝒓𝒆𝒄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fr-FR" b="1" i="1" smtClean="0">
                        <a:latin typeface="Cambria Math" panose="02040503050406030204" pitchFamily="18" charset="0"/>
                      </a:rPr>
                      <m:t>𝒒</m:t>
                    </m:r>
                    <m:f>
                      <m:fPr>
                        <m:ctrlPr>
                          <a:rPr lang="fr-FR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1" i="1" smtClean="0">
                                <a:latin typeface="Cambria Math" panose="02040503050406030204" pitchFamily="18" charset="0"/>
                              </a:rPr>
                              <m:t>𝑵</m:t>
                            </m:r>
                          </m:e>
                          <m:sub>
                            <m:r>
                              <a:rPr lang="fr-FR" b="1" i="1" smtClean="0">
                                <a:latin typeface="Cambria Math" panose="02040503050406030204" pitchFamily="18" charset="0"/>
                              </a:rPr>
                              <m:t>𝒕</m:t>
                            </m:r>
                          </m:sub>
                        </m:sSub>
                        <m:r>
                          <a:rPr lang="fr-FR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  <m:sSub>
                          <m:sSubPr>
                            <m:ctrlPr>
                              <a:rPr lang="fr-FR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1" i="1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fr-FR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num>
                      <m:den>
                        <m:r>
                          <a:rPr lang="fr-FR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sSub>
                      <m:sSubPr>
                        <m:ctrlPr>
                          <a:rPr lang="fr-FR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1" i="1" smtClean="0"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  <m:sub>
                        <m:r>
                          <a:rPr lang="fr-FR" b="1" i="1" smtClean="0">
                            <a:latin typeface="Cambria Math" panose="02040503050406030204" pitchFamily="18" charset="0"/>
                          </a:rPr>
                          <m:t>𝒁𝑪𝑬</m:t>
                        </m:r>
                      </m:sub>
                    </m:sSub>
                    <m:d>
                      <m:dPr>
                        <m:ctrlPr>
                          <a:rPr lang="fr-FR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1" i="1" smtClean="0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</m:d>
                  </m:oMath>
                </a14:m>
                <a:endParaRPr lang="fr-FR" dirty="0"/>
              </a:p>
              <a:p>
                <a:pPr eaLnBrk="1" hangingPunct="1">
                  <a:spcBef>
                    <a:spcPct val="50000"/>
                  </a:spcBef>
                </a:pPr>
                <a:r>
                  <a:rPr lang="fr-FR" dirty="0" err="1"/>
                  <a:t>J</a:t>
                </a:r>
                <a:r>
                  <a:rPr lang="fr-FR" baseline="-25000" dirty="0" err="1"/>
                  <a:t>rec</a:t>
                </a:r>
                <a:r>
                  <a:rPr lang="fr-FR" dirty="0"/>
                  <a:t>/</a:t>
                </a:r>
                <a:r>
                  <a:rPr lang="fr-FR" dirty="0" err="1"/>
                  <a:t>J</a:t>
                </a:r>
                <a:r>
                  <a:rPr lang="fr-FR" baseline="-25000" dirty="0" err="1"/>
                  <a:t>s</a:t>
                </a:r>
                <a:r>
                  <a:rPr lang="fr-FR" dirty="0"/>
                  <a:t> </a:t>
                </a:r>
                <a:r>
                  <a:rPr lang="fr-FR" dirty="0">
                    <a:sym typeface="Symbol" charset="0"/>
                  </a:rPr>
                  <a:t> 1/ </a:t>
                </a:r>
                <a:r>
                  <a:rPr lang="fr-FR" dirty="0"/>
                  <a:t>n</a:t>
                </a:r>
                <a:r>
                  <a:rPr lang="fr-FR" baseline="-25000" dirty="0"/>
                  <a:t>i</a:t>
                </a:r>
                <a:r>
                  <a:rPr lang="fr-FR" dirty="0"/>
                  <a:t>.</a:t>
                </a:r>
              </a:p>
              <a:p>
                <a:pPr eaLnBrk="1" hangingPunct="1">
                  <a:spcBef>
                    <a:spcPct val="50000"/>
                  </a:spcBef>
                </a:pPr>
                <a:endParaRPr lang="fr-FR" dirty="0">
                  <a:sym typeface="Symbol" charset="0"/>
                </a:endParaRPr>
              </a:p>
              <a:p>
                <a:pPr eaLnBrk="1" hangingPunct="1">
                  <a:spcBef>
                    <a:spcPct val="50000"/>
                  </a:spcBef>
                </a:pPr>
                <a:r>
                  <a:rPr lang="fr-FR" dirty="0"/>
                  <a:t>Ce courant domine lorsque n</a:t>
                </a:r>
                <a:r>
                  <a:rPr lang="fr-FR" baseline="-25000" dirty="0"/>
                  <a:t>i</a:t>
                </a:r>
                <a:r>
                  <a:rPr lang="fr-FR" dirty="0"/>
                  <a:t> est petit (semi-conducteurs à grand gap et basse température)</a:t>
                </a:r>
              </a:p>
            </p:txBody>
          </p:sp>
        </mc:Choice>
        <mc:Fallback xmlns="">
          <p:sp>
            <p:nvSpPr>
              <p:cNvPr id="56322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260350"/>
                <a:ext cx="5832475" cy="8400377"/>
              </a:xfrm>
              <a:prstGeom prst="rect">
                <a:avLst/>
              </a:prstGeom>
              <a:blipFill>
                <a:blip r:embed="rId3"/>
                <a:stretch>
                  <a:fillRect l="-654" t="-151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6325" name="Picture 13" descr="PN_pol_in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3105150"/>
            <a:ext cx="558165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9" name="Rectangle 15"/>
          <p:cNvSpPr>
            <a:spLocks noChangeArrowheads="1"/>
          </p:cNvSpPr>
          <p:nvPr/>
        </p:nvSpPr>
        <p:spPr bwMode="auto">
          <a:xfrm>
            <a:off x="971550" y="5858640"/>
            <a:ext cx="1233314" cy="441552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endParaRPr lang="en-US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120" y="5311775"/>
            <a:ext cx="2743200" cy="2618232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F35BA732-7122-BE4C-813A-0A04C28966F7}" type="slidenum">
              <a:rPr lang="fr-FR" b="0">
                <a:latin typeface="Arial" charset="0"/>
              </a:rPr>
              <a:pPr eaLnBrk="1" hangingPunct="1"/>
              <a:t>24</a:t>
            </a:fld>
            <a:endParaRPr lang="fr-FR" b="0">
              <a:latin typeface="Arial" charset="0"/>
            </a:endParaRPr>
          </a:p>
        </p:txBody>
      </p:sp>
      <p:sp>
        <p:nvSpPr>
          <p:cNvPr id="58370" name="Text Box 7"/>
          <p:cNvSpPr txBox="1">
            <a:spLocks noChangeArrowheads="1"/>
          </p:cNvSpPr>
          <p:nvPr/>
        </p:nvSpPr>
        <p:spPr bwMode="auto">
          <a:xfrm>
            <a:off x="620713" y="260350"/>
            <a:ext cx="5472112" cy="572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/>
              <a:t>3. Phénomènes de claquage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fr-FR"/>
              <a:t>Il s</a:t>
            </a:r>
            <a:r>
              <a:rPr lang="ja-JP" altLang="fr-FR"/>
              <a:t>’</a:t>
            </a:r>
            <a:r>
              <a:rPr lang="fr-FR" altLang="ja-JP"/>
              <a:t>agit d</a:t>
            </a:r>
            <a:r>
              <a:rPr lang="ja-JP" altLang="fr-FR"/>
              <a:t>’</a:t>
            </a:r>
            <a:r>
              <a:rPr lang="fr-FR" altLang="ja-JP"/>
              <a:t>une augmentation brutale du courant inverse lorsque la polarisation dépasse une certaine valeur dite tension de claquage.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fr-FR"/>
              <a:t>Phénomène rapide pouvant provoquer la destruction du composant si pas de limitation de courant.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fr-FR"/>
              <a:t>Causes : effet tunnel bande à bande (Zener), effet d</a:t>
            </a:r>
            <a:r>
              <a:rPr lang="ja-JP" altLang="fr-FR"/>
              <a:t>’</a:t>
            </a:r>
            <a:r>
              <a:rPr lang="fr-FR" altLang="ja-JP"/>
              <a:t>ionisation par impact (avalanche).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fr-FR"/>
              <a:t>Phénomène sensible à la température.</a:t>
            </a:r>
          </a:p>
          <a:p>
            <a:pPr eaLnBrk="1" hangingPunct="1">
              <a:spcBef>
                <a:spcPct val="50000"/>
              </a:spcBef>
            </a:pPr>
            <a:endParaRPr lang="fr-FR"/>
          </a:p>
          <a:p>
            <a:pPr eaLnBrk="1" hangingPunct="1">
              <a:spcBef>
                <a:spcPct val="50000"/>
              </a:spcBef>
            </a:pPr>
            <a:endParaRPr lang="fr-FR"/>
          </a:p>
          <a:p>
            <a:pPr eaLnBrk="1" hangingPunct="1">
              <a:spcBef>
                <a:spcPct val="50000"/>
              </a:spcBef>
            </a:pPr>
            <a:endParaRPr lang="fr-FR"/>
          </a:p>
          <a:p>
            <a:pPr eaLnBrk="1" hangingPunct="1">
              <a:spcBef>
                <a:spcPct val="50000"/>
              </a:spcBef>
            </a:pPr>
            <a:r>
              <a:rPr lang="fr-FR"/>
              <a:t>a) Effet </a:t>
            </a:r>
            <a:r>
              <a:rPr lang="fr-FR">
                <a:solidFill>
                  <a:srgbClr val="FF0000"/>
                </a:solidFill>
              </a:rPr>
              <a:t>Zener</a:t>
            </a:r>
            <a:endParaRPr lang="fr-FR"/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fr-FR"/>
              <a:t>Cause : champ électrique.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fr-FR"/>
              <a:t>Génération d</a:t>
            </a:r>
            <a:r>
              <a:rPr lang="ja-JP" altLang="fr-FR"/>
              <a:t>’</a:t>
            </a:r>
            <a:r>
              <a:rPr lang="fr-FR" altLang="ja-JP"/>
              <a:t>une paire électron trou par brisure d</a:t>
            </a:r>
            <a:r>
              <a:rPr lang="ja-JP" altLang="fr-FR"/>
              <a:t>’</a:t>
            </a:r>
            <a:r>
              <a:rPr lang="fr-FR" altLang="ja-JP"/>
              <a:t>une liaison covalente entre 2 atomes du cristal.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fr-FR"/>
              <a:t>Électrons et trous créés balayés par le champ </a:t>
            </a:r>
            <a:r>
              <a:rPr lang="fr-FR">
                <a:sym typeface="Symbol" charset="0"/>
              </a:rPr>
              <a:t> courant inverse de la diode</a:t>
            </a:r>
            <a:r>
              <a:rPr lang="fr-FR"/>
              <a:t>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fr-FR"/>
              <a:t>Barrière de moins de 10 nm, champ&gt; MV/cm (Si).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fr-FR"/>
              <a:t>Jonctions très dopées, petite zone désertée.</a:t>
            </a:r>
          </a:p>
        </p:txBody>
      </p:sp>
      <p:pic>
        <p:nvPicPr>
          <p:cNvPr id="58371" name="Picture 6" descr="PN_claquage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063" y="2590800"/>
            <a:ext cx="1668462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3" name="Text Box 9"/>
          <p:cNvSpPr txBox="1">
            <a:spLocks noChangeArrowheads="1"/>
          </p:cNvSpPr>
          <p:nvPr/>
        </p:nvSpPr>
        <p:spPr bwMode="auto">
          <a:xfrm>
            <a:off x="4267200" y="6981825"/>
            <a:ext cx="20574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/>
              <a:t>Calcul de l</a:t>
            </a:r>
            <a:r>
              <a:rPr lang="ja-JP" altLang="fr-FR"/>
              <a:t>’</a:t>
            </a:r>
            <a:r>
              <a:rPr lang="fr-FR" altLang="ja-JP"/>
              <a:t>effet tunnel: voir poly sur l</a:t>
            </a:r>
            <a:r>
              <a:rPr lang="ja-JP" altLang="fr-FR"/>
              <a:t>’</a:t>
            </a:r>
            <a:r>
              <a:rPr lang="fr-FR" altLang="ja-JP"/>
              <a:t>interface métal semi-conducteur</a:t>
            </a:r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79" y="6084168"/>
            <a:ext cx="3193085" cy="2688336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C17A43E7-A5E5-2E41-999B-AB1D40B93BC9}" type="slidenum">
              <a:rPr lang="fr-FR" b="0">
                <a:latin typeface="Arial" charset="0"/>
              </a:rPr>
              <a:pPr eaLnBrk="1" hangingPunct="1"/>
              <a:t>25</a:t>
            </a:fld>
            <a:endParaRPr lang="fr-FR" b="0">
              <a:latin typeface="Arial" charset="0"/>
            </a:endParaRPr>
          </a:p>
        </p:txBody>
      </p:sp>
      <p:sp>
        <p:nvSpPr>
          <p:cNvPr id="60418" name="Text Box 5"/>
          <p:cNvSpPr txBox="1">
            <a:spLocks noChangeArrowheads="1"/>
          </p:cNvSpPr>
          <p:nvPr/>
        </p:nvSpPr>
        <p:spPr bwMode="auto">
          <a:xfrm>
            <a:off x="549275" y="374650"/>
            <a:ext cx="5759450" cy="296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/>
              <a:t>b) Effet d</a:t>
            </a:r>
            <a:r>
              <a:rPr lang="ja-JP" altLang="fr-FR"/>
              <a:t>’</a:t>
            </a:r>
            <a:r>
              <a:rPr lang="fr-FR" altLang="ja-JP">
                <a:solidFill>
                  <a:srgbClr val="FF0000"/>
                </a:solidFill>
              </a:rPr>
              <a:t>ionisation par impact</a:t>
            </a:r>
            <a:r>
              <a:rPr lang="fr-FR" altLang="ja-JP"/>
              <a:t> ou effet d</a:t>
            </a:r>
            <a:r>
              <a:rPr lang="ja-JP" altLang="fr-FR"/>
              <a:t>’</a:t>
            </a:r>
            <a:r>
              <a:rPr lang="fr-FR" altLang="ja-JP"/>
              <a:t>avalanche.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fr-FR"/>
              <a:t>Phénomène initié par des porteurs accélérés par le champ électrique.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fr-FR"/>
              <a:t>Acquisition d</a:t>
            </a:r>
            <a:r>
              <a:rPr lang="ja-JP" altLang="fr-FR"/>
              <a:t>’</a:t>
            </a:r>
            <a:r>
              <a:rPr lang="fr-FR" altLang="ja-JP"/>
              <a:t>une énergie cinétique supérieure à celle nécessaire à la création d</a:t>
            </a:r>
            <a:r>
              <a:rPr lang="ja-JP" altLang="fr-FR"/>
              <a:t>’</a:t>
            </a:r>
            <a:r>
              <a:rPr lang="fr-FR" altLang="ja-JP"/>
              <a:t>une paire électron trou.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fr-FR"/>
              <a:t>Transfert à un électron de la bande de valence.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fr-FR"/>
              <a:t>Multiplication des porteurs : avalanche.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fr-FR"/>
              <a:t>A lieu pour des champs plus faibles que l</a:t>
            </a:r>
            <a:r>
              <a:rPr lang="ja-JP" altLang="fr-FR"/>
              <a:t>’</a:t>
            </a:r>
            <a:r>
              <a:rPr lang="fr-FR" altLang="ja-JP"/>
              <a:t>effet Zener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fr-FR"/>
              <a:t>Nécessite un déplacement des porteurs.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fr-FR"/>
              <a:t>Prédomine pour les ZCE longues.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88" y="3995936"/>
            <a:ext cx="5321808" cy="448056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EC706FBD-8E7B-F540-AC97-302B55E43768}" type="slidenum">
              <a:rPr lang="fr-FR" b="0">
                <a:latin typeface="Arial" charset="0"/>
              </a:rPr>
              <a:pPr eaLnBrk="1" hangingPunct="1"/>
              <a:t>26</a:t>
            </a:fld>
            <a:endParaRPr lang="fr-FR" b="0">
              <a:latin typeface="Arial" charset="0"/>
            </a:endParaRPr>
          </a:p>
        </p:txBody>
      </p:sp>
      <p:sp>
        <p:nvSpPr>
          <p:cNvPr id="62466" name="Text Box 5"/>
          <p:cNvSpPr txBox="1">
            <a:spLocks noChangeArrowheads="1"/>
          </p:cNvSpPr>
          <p:nvPr/>
        </p:nvSpPr>
        <p:spPr bwMode="auto">
          <a:xfrm>
            <a:off x="549275" y="228600"/>
            <a:ext cx="3167063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dirty="0"/>
              <a:t>Physique :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fr-FR" dirty="0"/>
              <a:t>Conservation de l</a:t>
            </a:r>
            <a:r>
              <a:rPr lang="ja-JP" altLang="fr-FR" dirty="0"/>
              <a:t>’</a:t>
            </a:r>
            <a:r>
              <a:rPr lang="fr-FR" altLang="ja-JP" dirty="0"/>
              <a:t>énergie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fr-FR" dirty="0"/>
              <a:t>Conservation du vecteur d</a:t>
            </a:r>
            <a:r>
              <a:rPr lang="ja-JP" altLang="fr-FR" dirty="0"/>
              <a:t>’</a:t>
            </a:r>
            <a:r>
              <a:rPr lang="fr-FR" altLang="ja-JP" dirty="0"/>
              <a:t>onde.</a:t>
            </a:r>
            <a:endParaRPr lang="fr-F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2487" name="Text Box 29"/>
              <p:cNvSpPr txBox="1">
                <a:spLocks noChangeArrowheads="1"/>
              </p:cNvSpPr>
              <p:nvPr/>
            </p:nvSpPr>
            <p:spPr bwMode="auto">
              <a:xfrm>
                <a:off x="549275" y="2867025"/>
                <a:ext cx="5688013" cy="180657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tabLst>
                    <a:tab pos="4310063" algn="l"/>
                  </a:tabLs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tabLst>
                    <a:tab pos="4310063" algn="l"/>
                  </a:tabLs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 eaLnBrk="0" hangingPunct="0">
                  <a:tabLst>
                    <a:tab pos="4310063" algn="l"/>
                  </a:tabLs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 eaLnBrk="0" hangingPunct="0">
                  <a:tabLst>
                    <a:tab pos="4310063" algn="l"/>
                  </a:tabLs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 eaLnBrk="0" hangingPunct="0">
                  <a:tabLst>
                    <a:tab pos="4310063" algn="l"/>
                  </a:tabLs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310063" algn="l"/>
                  </a:tabLs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310063" algn="l"/>
                  </a:tabLs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310063" algn="l"/>
                  </a:tabLs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310063" algn="l"/>
                  </a:tabLs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Char char="•"/>
                </a:pPr>
                <a:r>
                  <a:rPr lang="fr-FR" dirty="0">
                    <a:solidFill>
                      <a:srgbClr val="0000FF"/>
                    </a:solidFill>
                  </a:rPr>
                  <a:t>En pratique, on caractérise l</a:t>
                </a:r>
                <a:r>
                  <a:rPr lang="ja-JP" altLang="fr-FR" dirty="0">
                    <a:solidFill>
                      <a:srgbClr val="0000FF"/>
                    </a:solidFill>
                  </a:rPr>
                  <a:t>’</a:t>
                </a:r>
                <a:r>
                  <a:rPr lang="fr-FR" altLang="ja-JP" dirty="0">
                    <a:solidFill>
                      <a:srgbClr val="0000FF"/>
                    </a:solidFill>
                  </a:rPr>
                  <a:t>ionisation par impact par 2 coefficients </a:t>
                </a:r>
                <a:r>
                  <a:rPr lang="fr-FR" altLang="ja-JP" dirty="0">
                    <a:solidFill>
                      <a:srgbClr val="0000FF"/>
                    </a:solidFill>
                    <a:sym typeface="Symbol" charset="0"/>
                  </a:rPr>
                  <a:t></a:t>
                </a:r>
                <a:r>
                  <a:rPr lang="fr-FR" altLang="ja-JP" baseline="-25000" dirty="0">
                    <a:solidFill>
                      <a:srgbClr val="0000FF"/>
                    </a:solidFill>
                    <a:sym typeface="Symbol" charset="0"/>
                  </a:rPr>
                  <a:t>n</a:t>
                </a:r>
                <a:r>
                  <a:rPr lang="fr-FR" altLang="ja-JP" dirty="0">
                    <a:solidFill>
                      <a:srgbClr val="0000FF"/>
                    </a:solidFill>
                    <a:sym typeface="Symbol" charset="0"/>
                  </a:rPr>
                  <a:t>(F) et </a:t>
                </a:r>
                <a:r>
                  <a:rPr lang="fr-FR" altLang="ja-JP" baseline="-25000" dirty="0">
                    <a:solidFill>
                      <a:srgbClr val="0000FF"/>
                    </a:solidFill>
                    <a:sym typeface="Symbol" charset="0"/>
                  </a:rPr>
                  <a:t>p</a:t>
                </a:r>
                <a:r>
                  <a:rPr lang="fr-FR" altLang="ja-JP" dirty="0">
                    <a:solidFill>
                      <a:srgbClr val="0000FF"/>
                    </a:solidFill>
                    <a:sym typeface="Symbol" charset="0"/>
                  </a:rPr>
                  <a:t>(F) (approche </a:t>
                </a:r>
                <a:r>
                  <a:rPr lang="fr-FR" altLang="ja-JP" dirty="0" err="1">
                    <a:solidFill>
                      <a:srgbClr val="0000FF"/>
                    </a:solidFill>
                    <a:sym typeface="Symbol" charset="0"/>
                  </a:rPr>
                  <a:t>phénomoénologique</a:t>
                </a:r>
                <a:r>
                  <a:rPr lang="fr-FR" altLang="ja-JP" dirty="0">
                    <a:solidFill>
                      <a:srgbClr val="0000FF"/>
                    </a:solidFill>
                    <a:sym typeface="Symbol" charset="0"/>
                  </a:rPr>
                  <a:t>)</a:t>
                </a:r>
              </a:p>
              <a:p>
                <a:pPr eaLnBrk="1" hangingPunct="1">
                  <a:spcBef>
                    <a:spcPct val="50000"/>
                  </a:spcBef>
                  <a:buFontTx/>
                  <a:buChar char="•"/>
                </a:pPr>
                <a:r>
                  <a:rPr lang="fr-FR" dirty="0">
                    <a:sym typeface="Symbol" charset="0"/>
                  </a:rPr>
                  <a:t>Ils représentent le nombre de paires électrons trous créées par un électron (</a:t>
                </a:r>
                <a:r>
                  <a:rPr lang="fr-FR" dirty="0" err="1">
                    <a:sym typeface="Symbol" charset="0"/>
                  </a:rPr>
                  <a:t>resp</a:t>
                </a:r>
                <a:r>
                  <a:rPr lang="fr-FR" dirty="0">
                    <a:sym typeface="Symbol" charset="0"/>
                  </a:rPr>
                  <a:t>. un trou) par unité de distance parcourue.</a:t>
                </a:r>
              </a:p>
              <a:p>
                <a:pPr eaLnBrk="1" hangingPunct="1">
                  <a:spcBef>
                    <a:spcPct val="50000"/>
                  </a:spcBef>
                  <a:buFontTx/>
                  <a:buChar char="•"/>
                </a:pPr>
                <a:r>
                  <a:rPr lang="fr-FR" dirty="0">
                    <a:sym typeface="Symbol" charset="0"/>
                  </a:rPr>
                  <a:t>Ils suivent une loi empirique 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1" i="1" smtClean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sSubPr>
                      <m:e>
                        <m:r>
                          <a:rPr lang="fr-FR" b="1" i="1" smtClean="0">
                            <a:latin typeface="Cambria Math" panose="02040503050406030204" pitchFamily="18" charset="0"/>
                            <a:sym typeface="Symbol" charset="0"/>
                          </a:rPr>
                          <m:t>𝑨</m:t>
                        </m:r>
                      </m:e>
                      <m:sub>
                        <m:r>
                          <a:rPr lang="fr-FR" b="1" i="1" smtClean="0">
                            <a:latin typeface="Cambria Math" panose="02040503050406030204" pitchFamily="18" charset="0"/>
                            <a:sym typeface="Symbol" charset="0"/>
                          </a:rPr>
                          <m:t>𝒊</m:t>
                        </m:r>
                      </m:sub>
                    </m:sSub>
                    <m:r>
                      <a:rPr lang="fr-FR" b="1" i="1" smtClean="0">
                        <a:latin typeface="Cambria Math" panose="02040503050406030204" pitchFamily="18" charset="0"/>
                        <a:sym typeface="Symbol" charset="0"/>
                      </a:rPr>
                      <m:t>𝒆𝒙𝒑</m:t>
                    </m:r>
                    <m:r>
                      <a:rPr lang="fr-FR" b="1" i="1" smtClean="0">
                        <a:latin typeface="Cambria Math" panose="02040503050406030204" pitchFamily="18" charset="0"/>
                        <a:sym typeface="Symbol" charset="0"/>
                      </a:rPr>
                      <m:t>−</m:t>
                    </m:r>
                    <m:sSup>
                      <m:sSupPr>
                        <m:ctrlPr>
                          <a:rPr lang="fr-FR" b="1" i="1" smtClean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FR" b="1" i="1" smtClean="0">
                                <a:latin typeface="Cambria Math" panose="02040503050406030204" pitchFamily="18" charset="0"/>
                                <a:sym typeface="Symbol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lin"/>
                                <m:ctrlPr>
                                  <a:rPr lang="fr-FR" b="1" i="1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fr-FR" b="1" i="1" smtClean="0">
                                        <a:latin typeface="Cambria Math" panose="02040503050406030204" pitchFamily="18" charset="0"/>
                                        <a:sym typeface="Symbol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b="1" i="1" smtClean="0">
                                        <a:latin typeface="Cambria Math" panose="02040503050406030204" pitchFamily="18" charset="0"/>
                                        <a:sym typeface="Symbol" charset="0"/>
                                      </a:rPr>
                                      <m:t>𝒃</m:t>
                                    </m:r>
                                  </m:e>
                                  <m:sub>
                                    <m:r>
                                      <a:rPr lang="fr-FR" b="1" i="1" smtClean="0">
                                        <a:latin typeface="Cambria Math" panose="02040503050406030204" pitchFamily="18" charset="0"/>
                                        <a:sym typeface="Symbol" charset="0"/>
                                      </a:rPr>
                                      <m:t>𝒊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fr-FR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charset="0"/>
                                      </a:rPr>
                                      <m:t>𝓔</m:t>
                                    </m:r>
                                  </m:e>
                                  <m:sub>
                                    <m:r>
                                      <a:rPr lang="fr-FR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charset="0"/>
                                      </a:rPr>
                                      <m:t>𝒆𝒍𝒆𝒄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sSub>
                          <m:sSubPr>
                            <m:ctrlPr>
                              <a:rPr lang="fr-FR" b="1" i="1" smtClean="0">
                                <a:latin typeface="Cambria Math" panose="02040503050406030204" pitchFamily="18" charset="0"/>
                                <a:sym typeface="Symbol" charset="0"/>
                              </a:rPr>
                            </m:ctrlPr>
                          </m:sSubPr>
                          <m:e>
                            <m:r>
                              <a:rPr lang="fr-FR" b="1" i="1" smtClean="0">
                                <a:latin typeface="Cambria Math" panose="02040503050406030204" pitchFamily="18" charset="0"/>
                                <a:sym typeface="Symbol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fr-FR" b="1" i="1" smtClean="0">
                                <a:latin typeface="Cambria Math" panose="02040503050406030204" pitchFamily="18" charset="0"/>
                                <a:sym typeface="Symbol" charset="0"/>
                              </a:rPr>
                              <m:t>𝒊</m:t>
                            </m:r>
                          </m:sub>
                        </m:sSub>
                      </m:sup>
                    </m:sSup>
                  </m:oMath>
                </a14:m>
                <a:r>
                  <a:rPr lang="fr-FR" dirty="0">
                    <a:sym typeface="Symbol" charset="0"/>
                  </a:rPr>
                  <a:t> où i = n ou p. (valable pour des champs élevés)</a:t>
                </a:r>
              </a:p>
            </p:txBody>
          </p:sp>
        </mc:Choice>
        <mc:Fallback>
          <p:sp>
            <p:nvSpPr>
              <p:cNvPr id="62487" name="Text 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9275" y="2867025"/>
                <a:ext cx="5688013" cy="1806575"/>
              </a:xfrm>
              <a:prstGeom prst="rect">
                <a:avLst/>
              </a:prstGeom>
              <a:blipFill>
                <a:blip r:embed="rId3"/>
                <a:stretch>
                  <a:fillRect l="-444" t="-1389" r="-1111" b="-15972"/>
                </a:stretch>
              </a:blipFill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2470" name="Picture 40" descr="impac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175" y="4724400"/>
            <a:ext cx="3184525" cy="431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1229519" y="1180801"/>
                <a:ext cx="3025572" cy="8318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1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fr-FR" b="1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𝑬</m:t>
                          </m:r>
                        </m:e>
                        <m:sub>
                          <m:r>
                            <a:rPr lang="fr-FR" b="1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𝒇</m:t>
                          </m:r>
                        </m:sub>
                      </m:sSub>
                      <m:r>
                        <a:rPr lang="fr-FR" b="1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fr-FR" b="1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fr-FR" b="1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𝑬</m:t>
                          </m:r>
                        </m:e>
                        <m:sub>
                          <m:r>
                            <a:rPr lang="fr-FR" b="1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𝒊</m:t>
                          </m:r>
                        </m:sub>
                      </m:sSub>
                      <m:r>
                        <a:rPr lang="fr-FR" b="1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−</m:t>
                      </m:r>
                      <m:d>
                        <m:dPr>
                          <m:ctrlPr>
                            <a:rPr lang="fr-FR" b="1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b="1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fr-FR" b="1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𝑬</m:t>
                              </m:r>
                            </m:e>
                            <m:sub>
                              <m:r>
                                <a:rPr lang="fr-FR" b="1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𝒊𝒇</m:t>
                              </m:r>
                            </m:sub>
                          </m:sSub>
                          <m:r>
                            <a:rPr lang="fr-FR" b="1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FR" b="1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fr-FR" b="1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𝑬</m:t>
                              </m:r>
                            </m:e>
                            <m:sub>
                              <m:r>
                                <a:rPr lang="fr-FR" b="1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𝒊𝒊</m:t>
                              </m:r>
                            </m:sub>
                          </m:sSub>
                        </m:e>
                      </m:d>
                      <m:r>
                        <a:rPr lang="fr-FR" b="1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fr-FR" b="1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fr-FR" b="1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𝑬</m:t>
                          </m:r>
                        </m:e>
                        <m:sub>
                          <m:r>
                            <a:rPr lang="fr-FR" b="1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𝒊</m:t>
                          </m:r>
                        </m:sub>
                      </m:sSub>
                      <m:r>
                        <a:rPr lang="fr-FR" b="1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−</m:t>
                      </m:r>
                      <m:sSub>
                        <m:sSubPr>
                          <m:ctrlPr>
                            <a:rPr lang="fr-FR" b="1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fr-FR" b="1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𝑬</m:t>
                          </m:r>
                        </m:e>
                        <m:sub>
                          <m:r>
                            <a:rPr lang="fr-FR" b="1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𝒑𝒂𝒊𝒓𝒆</m:t>
                          </m:r>
                        </m:sub>
                      </m:sSub>
                    </m:oMath>
                  </m:oMathPara>
                </a14:m>
                <a:endParaRPr lang="fr-FR" b="1" dirty="0">
                  <a:ea typeface="Cambria Math" charset="0"/>
                  <a:cs typeface="Cambria Math" charset="0"/>
                </a:endParaRPr>
              </a:p>
              <a:p>
                <a:endParaRPr lang="fr-FR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1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fr-FR" b="1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accPr>
                            <m:e>
                              <m:r>
                                <a:rPr lang="fr-FR" b="1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𝒌</m:t>
                              </m:r>
                            </m:e>
                          </m:acc>
                        </m:e>
                        <m:sub>
                          <m:r>
                            <a:rPr lang="fr-FR" b="1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𝒇</m:t>
                          </m:r>
                        </m:sub>
                      </m:sSub>
                      <m:r>
                        <a:rPr lang="fr-FR" b="1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accPr>
                            <m:e>
                              <m:r>
                                <a:rPr lang="fr-FR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𝒌</m:t>
                              </m:r>
                            </m:e>
                          </m:acc>
                        </m:e>
                        <m:sub>
                          <m:r>
                            <a:rPr lang="fr-FR" b="1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𝒊</m:t>
                          </m:r>
                        </m:sub>
                      </m:sSub>
                      <m:r>
                        <a:rPr lang="fr-FR" b="1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−</m:t>
                      </m:r>
                      <m:d>
                        <m:dPr>
                          <m:ctrlPr>
                            <a:rPr lang="fr-FR" b="1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𝒌</m:t>
                                  </m:r>
                                </m:e>
                              </m:acc>
                            </m:e>
                            <m:sub>
                              <m:r>
                                <a:rPr lang="fr-FR" b="1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𝒊</m:t>
                              </m:r>
                              <m:r>
                                <a:rPr lang="fr-FR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𝒇</m:t>
                              </m:r>
                            </m:sub>
                          </m:sSub>
                          <m:r>
                            <a:rPr lang="fr-FR" b="1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𝒌</m:t>
                                  </m:r>
                                </m:e>
                              </m:acc>
                            </m:e>
                            <m:sub>
                              <m:r>
                                <a:rPr lang="fr-FR" b="1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𝒊𝒊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fr-FR" b="1" dirty="0"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9519" y="1180801"/>
                <a:ext cx="3025572" cy="831831"/>
              </a:xfrm>
              <a:prstGeom prst="rect">
                <a:avLst/>
              </a:prstGeom>
              <a:blipFill rotWithShape="0">
                <a:blip r:embed="rId7"/>
                <a:stretch>
                  <a:fillRect b="-73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Imag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060" y="42132"/>
            <a:ext cx="2895600" cy="2706624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3902F0DD-35C8-9A44-8F58-C7BA6B1175E7}" type="slidenum">
              <a:rPr lang="fr-FR" b="0">
                <a:latin typeface="Arial" charset="0"/>
              </a:rPr>
              <a:pPr eaLnBrk="1" hangingPunct="1"/>
              <a:t>27</a:t>
            </a:fld>
            <a:endParaRPr lang="fr-FR" b="0">
              <a:latin typeface="Arial" charset="0"/>
            </a:endParaRPr>
          </a:p>
        </p:txBody>
      </p:sp>
      <p:sp>
        <p:nvSpPr>
          <p:cNvPr id="64514" name="Text Box 6"/>
          <p:cNvSpPr txBox="1">
            <a:spLocks noChangeArrowheads="1"/>
          </p:cNvSpPr>
          <p:nvPr/>
        </p:nvSpPr>
        <p:spPr bwMode="auto">
          <a:xfrm>
            <a:off x="547688" y="3030538"/>
            <a:ext cx="5688012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fr-FR" dirty="0">
                <a:sym typeface="Symbol" charset="0"/>
              </a:rPr>
              <a:t>Pour la zone désertée d</a:t>
            </a:r>
            <a:r>
              <a:rPr lang="ja-JP" altLang="fr-FR">
                <a:sym typeface="Symbol" charset="0"/>
              </a:rPr>
              <a:t>’</a:t>
            </a:r>
            <a:r>
              <a:rPr lang="fr-FR" altLang="ja-JP" dirty="0">
                <a:sym typeface="Symbol" charset="0"/>
              </a:rPr>
              <a:t>une jonction PN, le courant non multiplié J</a:t>
            </a:r>
            <a:r>
              <a:rPr lang="fr-FR" altLang="ja-JP" baseline="-25000" dirty="0">
                <a:sym typeface="Symbol" charset="0"/>
              </a:rPr>
              <a:t>0</a:t>
            </a:r>
            <a:r>
              <a:rPr lang="fr-FR" altLang="ja-JP" dirty="0">
                <a:sym typeface="Symbol" charset="0"/>
              </a:rPr>
              <a:t> vaut </a:t>
            </a:r>
            <a:r>
              <a:rPr lang="fr-FR" altLang="ja-JP" dirty="0" err="1">
                <a:sym typeface="Symbol" charset="0"/>
              </a:rPr>
              <a:t>J</a:t>
            </a:r>
            <a:r>
              <a:rPr lang="fr-FR" altLang="ja-JP" baseline="-25000" dirty="0" err="1">
                <a:sym typeface="Symbol" charset="0"/>
              </a:rPr>
              <a:t>n</a:t>
            </a:r>
            <a:r>
              <a:rPr lang="fr-FR" altLang="ja-JP" dirty="0">
                <a:sym typeface="Symbol" charset="0"/>
              </a:rPr>
              <a:t>(-</a:t>
            </a:r>
            <a:r>
              <a:rPr lang="fr-FR" altLang="ja-JP" dirty="0" err="1">
                <a:sym typeface="Symbol" charset="0"/>
              </a:rPr>
              <a:t>x</a:t>
            </a:r>
            <a:r>
              <a:rPr lang="fr-FR" altLang="ja-JP" baseline="-25000" dirty="0" err="1">
                <a:sym typeface="Symbol" charset="0"/>
              </a:rPr>
              <a:t>p</a:t>
            </a:r>
            <a:r>
              <a:rPr lang="fr-FR" altLang="ja-JP" dirty="0">
                <a:sym typeface="Symbol" charset="0"/>
              </a:rPr>
              <a:t>)+</a:t>
            </a:r>
            <a:r>
              <a:rPr lang="fr-FR" altLang="ja-JP" dirty="0" err="1">
                <a:sym typeface="Symbol" charset="0"/>
              </a:rPr>
              <a:t>J</a:t>
            </a:r>
            <a:r>
              <a:rPr lang="fr-FR" altLang="ja-JP" baseline="-25000" dirty="0" err="1">
                <a:sym typeface="Symbol" charset="0"/>
              </a:rPr>
              <a:t>p</a:t>
            </a:r>
            <a:r>
              <a:rPr lang="fr-FR" altLang="ja-JP" dirty="0">
                <a:sym typeface="Symbol" charset="0"/>
              </a:rPr>
              <a:t>(</a:t>
            </a:r>
            <a:r>
              <a:rPr lang="fr-FR" altLang="ja-JP" dirty="0" err="1">
                <a:sym typeface="Symbol" charset="0"/>
              </a:rPr>
              <a:t>x</a:t>
            </a:r>
            <a:r>
              <a:rPr lang="fr-FR" altLang="ja-JP" baseline="-25000" dirty="0" err="1">
                <a:sym typeface="Symbol" charset="0"/>
              </a:rPr>
              <a:t>n</a:t>
            </a:r>
            <a:r>
              <a:rPr lang="fr-FR" altLang="ja-JP" dirty="0">
                <a:sym typeface="Symbol" charset="0"/>
              </a:rPr>
              <a:t>).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fr-FR" dirty="0">
                <a:sym typeface="Symbol" charset="0"/>
              </a:rPr>
              <a:t>Le phénomène de génération agit comme un effet multiplicateur du courant J</a:t>
            </a:r>
            <a:r>
              <a:rPr lang="fr-FR" baseline="-25000" dirty="0">
                <a:sym typeface="Symbol" charset="0"/>
              </a:rPr>
              <a:t>0</a:t>
            </a:r>
            <a:r>
              <a:rPr lang="fr-FR" dirty="0">
                <a:sym typeface="Symbol" charset="0"/>
              </a:rPr>
              <a:t>.</a:t>
            </a:r>
            <a:endParaRPr lang="fr-FR" dirty="0"/>
          </a:p>
        </p:txBody>
      </p:sp>
      <p:sp>
        <p:nvSpPr>
          <p:cNvPr id="64516" name="Text Box 38"/>
          <p:cNvSpPr txBox="1">
            <a:spLocks noChangeArrowheads="1"/>
          </p:cNvSpPr>
          <p:nvPr/>
        </p:nvSpPr>
        <p:spPr bwMode="auto">
          <a:xfrm>
            <a:off x="620713" y="533400"/>
            <a:ext cx="5759450" cy="19129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3860800" algn="l"/>
                <a:tab pos="4310063" algn="l"/>
              </a:tabLs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3860800" algn="l"/>
                <a:tab pos="4310063" algn="l"/>
              </a:tabLs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tabLst>
                <a:tab pos="3860800" algn="l"/>
                <a:tab pos="4310063" algn="l"/>
              </a:tabLs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tabLst>
                <a:tab pos="3860800" algn="l"/>
                <a:tab pos="4310063" algn="l"/>
              </a:tabLs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tabLst>
                <a:tab pos="3860800" algn="l"/>
                <a:tab pos="4310063" algn="l"/>
              </a:tabLs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860800" algn="l"/>
                <a:tab pos="4310063" algn="l"/>
              </a:tabLs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860800" algn="l"/>
                <a:tab pos="4310063" algn="l"/>
              </a:tabLs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860800" algn="l"/>
                <a:tab pos="4310063" algn="l"/>
              </a:tabLs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860800" algn="l"/>
                <a:tab pos="4310063" algn="l"/>
              </a:tabLs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fr-FR" dirty="0">
                <a:solidFill>
                  <a:srgbClr val="0000FF"/>
                </a:solidFill>
                <a:sym typeface="Symbol" charset="0"/>
              </a:rPr>
              <a:t>Taux de génération : </a:t>
            </a:r>
            <a:r>
              <a:rPr lang="fr-FR" dirty="0" err="1">
                <a:solidFill>
                  <a:srgbClr val="0000FF"/>
                </a:solidFill>
                <a:sym typeface="Symbol" charset="0"/>
              </a:rPr>
              <a:t>G</a:t>
            </a:r>
            <a:r>
              <a:rPr lang="fr-FR" baseline="-25000" dirty="0" err="1">
                <a:solidFill>
                  <a:srgbClr val="0000FF"/>
                </a:solidFill>
                <a:sym typeface="Symbol" charset="0"/>
              </a:rPr>
              <a:t>n</a:t>
            </a:r>
            <a:r>
              <a:rPr lang="fr-FR" dirty="0">
                <a:solidFill>
                  <a:srgbClr val="0000FF"/>
                </a:solidFill>
                <a:sym typeface="Symbol" charset="0"/>
              </a:rPr>
              <a:t> = G</a:t>
            </a:r>
            <a:r>
              <a:rPr lang="fr-FR" baseline="-25000" dirty="0">
                <a:solidFill>
                  <a:srgbClr val="0000FF"/>
                </a:solidFill>
                <a:sym typeface="Symbol" charset="0"/>
              </a:rPr>
              <a:t>p</a:t>
            </a:r>
            <a:r>
              <a:rPr lang="fr-FR" dirty="0">
                <a:solidFill>
                  <a:srgbClr val="0000FF"/>
                </a:solidFill>
                <a:sym typeface="Symbol" charset="0"/>
              </a:rPr>
              <a:t> = </a:t>
            </a:r>
            <a:r>
              <a:rPr lang="fr-FR" dirty="0" err="1">
                <a:solidFill>
                  <a:srgbClr val="0000FF"/>
                </a:solidFill>
                <a:sym typeface="Symbol" charset="0"/>
              </a:rPr>
              <a:t>g</a:t>
            </a:r>
            <a:r>
              <a:rPr lang="fr-FR" baseline="-25000" dirty="0" err="1">
                <a:solidFill>
                  <a:srgbClr val="0000FF"/>
                </a:solidFill>
                <a:sym typeface="Symbol" charset="0"/>
              </a:rPr>
              <a:t>n</a:t>
            </a:r>
            <a:r>
              <a:rPr lang="fr-FR" dirty="0">
                <a:solidFill>
                  <a:srgbClr val="0000FF"/>
                </a:solidFill>
                <a:sym typeface="Symbol" charset="0"/>
              </a:rPr>
              <a:t> + g</a:t>
            </a:r>
            <a:r>
              <a:rPr lang="fr-FR" baseline="-25000" dirty="0">
                <a:solidFill>
                  <a:srgbClr val="0000FF"/>
                </a:solidFill>
                <a:sym typeface="Symbol" charset="0"/>
              </a:rPr>
              <a:t>p</a:t>
            </a:r>
            <a:r>
              <a:rPr lang="fr-FR" dirty="0">
                <a:solidFill>
                  <a:srgbClr val="0000FF"/>
                </a:solidFill>
                <a:sym typeface="Symbol" charset="0"/>
              </a:rPr>
              <a:t>.</a:t>
            </a:r>
            <a:endParaRPr lang="fr-FR" baseline="-25000" dirty="0">
              <a:solidFill>
                <a:srgbClr val="0000FF"/>
              </a:solidFill>
              <a:sym typeface="Symbol" charset="0"/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fr-FR" dirty="0">
                <a:sym typeface="Symbol" charset="0"/>
              </a:rPr>
              <a:t>Pendant </a:t>
            </a:r>
            <a:r>
              <a:rPr lang="fr-FR" dirty="0" err="1">
                <a:sym typeface="Symbol" charset="0"/>
              </a:rPr>
              <a:t>dt</a:t>
            </a:r>
            <a:r>
              <a:rPr lang="fr-FR" dirty="0">
                <a:sym typeface="Symbol" charset="0"/>
              </a:rPr>
              <a:t>, un électron parcourt dx=</a:t>
            </a:r>
            <a:r>
              <a:rPr lang="fr-FR" dirty="0" err="1">
                <a:sym typeface="Symbol" charset="0"/>
              </a:rPr>
              <a:t>v</a:t>
            </a:r>
            <a:r>
              <a:rPr lang="fr-FR" baseline="-25000" dirty="0" err="1">
                <a:sym typeface="Symbol" charset="0"/>
              </a:rPr>
              <a:t>n</a:t>
            </a:r>
            <a:r>
              <a:rPr lang="fr-FR" dirty="0" err="1">
                <a:sym typeface="Symbol" charset="0"/>
              </a:rPr>
              <a:t>dt</a:t>
            </a:r>
            <a:r>
              <a:rPr lang="fr-FR" dirty="0">
                <a:sym typeface="Symbol" charset="0"/>
              </a:rPr>
              <a:t>	. Il crée </a:t>
            </a:r>
            <a:r>
              <a:rPr lang="fr-FR" baseline="-25000" dirty="0" err="1">
                <a:sym typeface="Symbol" charset="0"/>
              </a:rPr>
              <a:t>n</a:t>
            </a:r>
            <a:r>
              <a:rPr lang="fr-FR" dirty="0" err="1">
                <a:sym typeface="Symbol" charset="0"/>
              </a:rPr>
              <a:t>|dx</a:t>
            </a:r>
            <a:r>
              <a:rPr lang="fr-FR" dirty="0">
                <a:sym typeface="Symbol" charset="0"/>
              </a:rPr>
              <a:t>|=</a:t>
            </a:r>
            <a:r>
              <a:rPr lang="fr-FR" baseline="-25000" dirty="0" err="1">
                <a:sym typeface="Symbol" charset="0"/>
              </a:rPr>
              <a:t>n</a:t>
            </a:r>
            <a:r>
              <a:rPr lang="fr-FR" dirty="0" err="1">
                <a:sym typeface="Symbol" charset="0"/>
              </a:rPr>
              <a:t>|v</a:t>
            </a:r>
            <a:r>
              <a:rPr lang="fr-FR" baseline="-25000" dirty="0" err="1">
                <a:sym typeface="Symbol" charset="0"/>
              </a:rPr>
              <a:t>n</a:t>
            </a:r>
            <a:r>
              <a:rPr lang="fr-FR" dirty="0" err="1">
                <a:sym typeface="Symbol" charset="0"/>
              </a:rPr>
              <a:t>|dt</a:t>
            </a:r>
            <a:r>
              <a:rPr lang="fr-FR" dirty="0">
                <a:sym typeface="Symbol" charset="0"/>
              </a:rPr>
              <a:t> paires </a:t>
            </a:r>
            <a:r>
              <a:rPr lang="fr-FR" dirty="0" err="1">
                <a:sym typeface="Symbol" charset="0"/>
              </a:rPr>
              <a:t>e-h</a:t>
            </a:r>
            <a:r>
              <a:rPr lang="fr-FR" dirty="0">
                <a:sym typeface="Symbol" charset="0"/>
              </a:rPr>
              <a:t>. Pour une densité n la densité créée </a:t>
            </a:r>
            <a:r>
              <a:rPr lang="fr-FR" dirty="0" err="1">
                <a:sym typeface="Symbol" charset="0"/>
              </a:rPr>
              <a:t>dn</a:t>
            </a:r>
            <a:r>
              <a:rPr lang="fr-FR" dirty="0">
                <a:sym typeface="Symbol" charset="0"/>
              </a:rPr>
              <a:t> est </a:t>
            </a:r>
            <a:r>
              <a:rPr lang="fr-FR" dirty="0" err="1">
                <a:sym typeface="Symbol" charset="0"/>
              </a:rPr>
              <a:t>n</a:t>
            </a:r>
            <a:r>
              <a:rPr lang="fr-FR" baseline="-25000" dirty="0" err="1">
                <a:sym typeface="Symbol" charset="0"/>
              </a:rPr>
              <a:t>n</a:t>
            </a:r>
            <a:r>
              <a:rPr lang="fr-FR" dirty="0" err="1">
                <a:sym typeface="Symbol" charset="0"/>
              </a:rPr>
              <a:t>|dx</a:t>
            </a:r>
            <a:r>
              <a:rPr lang="fr-FR" dirty="0">
                <a:sym typeface="Symbol" charset="0"/>
              </a:rPr>
              <a:t>|=</a:t>
            </a:r>
            <a:r>
              <a:rPr lang="fr-FR" dirty="0" err="1">
                <a:sym typeface="Symbol" charset="0"/>
              </a:rPr>
              <a:t>n</a:t>
            </a:r>
            <a:r>
              <a:rPr lang="fr-FR" baseline="-25000" dirty="0" err="1">
                <a:sym typeface="Symbol" charset="0"/>
              </a:rPr>
              <a:t>n</a:t>
            </a:r>
            <a:r>
              <a:rPr lang="fr-FR" dirty="0" err="1">
                <a:sym typeface="Symbol" charset="0"/>
              </a:rPr>
              <a:t>|v</a:t>
            </a:r>
            <a:r>
              <a:rPr lang="fr-FR" baseline="-25000" dirty="0" err="1">
                <a:sym typeface="Symbol" charset="0"/>
              </a:rPr>
              <a:t>n</a:t>
            </a:r>
            <a:r>
              <a:rPr lang="fr-FR" dirty="0" err="1">
                <a:sym typeface="Symbol" charset="0"/>
              </a:rPr>
              <a:t>|dt</a:t>
            </a:r>
            <a:r>
              <a:rPr lang="fr-FR" dirty="0">
                <a:sym typeface="Symbol" charset="0"/>
              </a:rPr>
              <a:t>. Soit </a:t>
            </a:r>
            <a:r>
              <a:rPr lang="fr-FR" dirty="0" err="1">
                <a:sym typeface="Symbol" charset="0"/>
              </a:rPr>
              <a:t>g</a:t>
            </a:r>
            <a:r>
              <a:rPr lang="fr-FR" baseline="-25000" dirty="0" err="1">
                <a:sym typeface="Symbol" charset="0"/>
              </a:rPr>
              <a:t>n</a:t>
            </a:r>
            <a:r>
              <a:rPr lang="fr-FR" dirty="0">
                <a:sym typeface="Symbol" charset="0"/>
              </a:rPr>
              <a:t> = </a:t>
            </a:r>
            <a:r>
              <a:rPr lang="fr-FR" dirty="0" err="1">
                <a:sym typeface="Symbol" charset="0"/>
              </a:rPr>
              <a:t>dn</a:t>
            </a:r>
            <a:r>
              <a:rPr lang="fr-FR" dirty="0">
                <a:sym typeface="Symbol" charset="0"/>
              </a:rPr>
              <a:t>/</a:t>
            </a:r>
            <a:r>
              <a:rPr lang="fr-FR" dirty="0" err="1">
                <a:sym typeface="Symbol" charset="0"/>
              </a:rPr>
              <a:t>dt</a:t>
            </a:r>
            <a:r>
              <a:rPr lang="fr-FR" dirty="0">
                <a:sym typeface="Symbol" charset="0"/>
              </a:rPr>
              <a:t> = </a:t>
            </a:r>
            <a:r>
              <a:rPr lang="fr-FR" dirty="0" err="1">
                <a:sym typeface="Symbol" charset="0"/>
              </a:rPr>
              <a:t>n</a:t>
            </a:r>
            <a:r>
              <a:rPr lang="fr-FR" baseline="-25000" dirty="0" err="1">
                <a:sym typeface="Symbol" charset="0"/>
              </a:rPr>
              <a:t>n</a:t>
            </a:r>
            <a:r>
              <a:rPr lang="fr-FR" dirty="0" err="1">
                <a:sym typeface="Symbol" charset="0"/>
              </a:rPr>
              <a:t>|v</a:t>
            </a:r>
            <a:r>
              <a:rPr lang="fr-FR" baseline="-25000" dirty="0" err="1">
                <a:sym typeface="Symbol" charset="0"/>
              </a:rPr>
              <a:t>n</a:t>
            </a:r>
            <a:r>
              <a:rPr lang="fr-FR" dirty="0">
                <a:sym typeface="Symbol" charset="0"/>
              </a:rPr>
              <a:t>|.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fr-FR" dirty="0">
                <a:sym typeface="Symbol" charset="0"/>
              </a:rPr>
              <a:t>Le taux de paires créées par les trous est g</a:t>
            </a:r>
            <a:r>
              <a:rPr lang="fr-FR" baseline="-25000" dirty="0">
                <a:sym typeface="Symbol" charset="0"/>
              </a:rPr>
              <a:t>p</a:t>
            </a:r>
            <a:r>
              <a:rPr lang="fr-FR" dirty="0">
                <a:sym typeface="Symbol" charset="0"/>
              </a:rPr>
              <a:t> = </a:t>
            </a:r>
            <a:r>
              <a:rPr lang="fr-FR" dirty="0" err="1">
                <a:sym typeface="Symbol" charset="0"/>
              </a:rPr>
              <a:t>dp</a:t>
            </a:r>
            <a:r>
              <a:rPr lang="fr-FR" dirty="0">
                <a:sym typeface="Symbol" charset="0"/>
              </a:rPr>
              <a:t>/</a:t>
            </a:r>
            <a:r>
              <a:rPr lang="fr-FR" dirty="0" err="1">
                <a:sym typeface="Symbol" charset="0"/>
              </a:rPr>
              <a:t>dt</a:t>
            </a:r>
            <a:r>
              <a:rPr lang="fr-FR" dirty="0">
                <a:sym typeface="Symbol" charset="0"/>
              </a:rPr>
              <a:t> = </a:t>
            </a:r>
            <a:r>
              <a:rPr lang="fr-FR" dirty="0" err="1">
                <a:sym typeface="Symbol" charset="0"/>
              </a:rPr>
              <a:t>p</a:t>
            </a:r>
            <a:r>
              <a:rPr lang="fr-FR" baseline="-25000" dirty="0" err="1">
                <a:sym typeface="Symbol" charset="0"/>
              </a:rPr>
              <a:t>p</a:t>
            </a:r>
            <a:r>
              <a:rPr lang="fr-FR" dirty="0" err="1">
                <a:sym typeface="Symbol" charset="0"/>
              </a:rPr>
              <a:t>|v</a:t>
            </a:r>
            <a:r>
              <a:rPr lang="fr-FR" baseline="-25000" dirty="0" err="1">
                <a:sym typeface="Symbol" charset="0"/>
              </a:rPr>
              <a:t>p</a:t>
            </a:r>
            <a:r>
              <a:rPr lang="fr-FR" dirty="0">
                <a:sym typeface="Symbol" charset="0"/>
              </a:rPr>
              <a:t>|.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fr-FR" dirty="0">
                <a:sym typeface="Symbol" charset="0"/>
              </a:rPr>
              <a:t>Le taux d</a:t>
            </a:r>
            <a:r>
              <a:rPr lang="ja-JP" altLang="fr-FR" dirty="0">
                <a:sym typeface="Symbol" charset="0"/>
              </a:rPr>
              <a:t>’</a:t>
            </a:r>
            <a:r>
              <a:rPr lang="fr-FR" altLang="ja-JP" dirty="0">
                <a:sym typeface="Symbol" charset="0"/>
              </a:rPr>
              <a:t>électrons créés est </a:t>
            </a:r>
            <a:r>
              <a:rPr lang="fr-FR" altLang="ja-JP" dirty="0" err="1">
                <a:sym typeface="Symbol" charset="0"/>
              </a:rPr>
              <a:t>g</a:t>
            </a:r>
            <a:r>
              <a:rPr lang="fr-FR" altLang="ja-JP" baseline="-25000" dirty="0" err="1">
                <a:sym typeface="Symbol" charset="0"/>
              </a:rPr>
              <a:t>n</a:t>
            </a:r>
            <a:r>
              <a:rPr lang="fr-FR" altLang="ja-JP" dirty="0">
                <a:sym typeface="Symbol" charset="0"/>
              </a:rPr>
              <a:t> + g</a:t>
            </a:r>
            <a:r>
              <a:rPr lang="fr-FR" altLang="ja-JP" baseline="-25000" dirty="0">
                <a:sym typeface="Symbol" charset="0"/>
              </a:rPr>
              <a:t>p</a:t>
            </a:r>
            <a:r>
              <a:rPr lang="fr-FR" altLang="ja-JP" dirty="0">
                <a:sym typeface="Symbol" charset="0"/>
              </a:rPr>
              <a:t> = </a:t>
            </a:r>
            <a:r>
              <a:rPr lang="fr-FR" altLang="ja-JP" dirty="0" err="1">
                <a:sym typeface="Symbol" charset="0"/>
              </a:rPr>
              <a:t>n</a:t>
            </a:r>
            <a:r>
              <a:rPr lang="fr-FR" altLang="ja-JP" baseline="-25000" dirty="0" err="1">
                <a:sym typeface="Symbol" charset="0"/>
              </a:rPr>
              <a:t>n</a:t>
            </a:r>
            <a:r>
              <a:rPr lang="fr-FR" altLang="ja-JP" dirty="0" err="1">
                <a:sym typeface="Symbol" charset="0"/>
              </a:rPr>
              <a:t>|v</a:t>
            </a:r>
            <a:r>
              <a:rPr lang="fr-FR" altLang="ja-JP" baseline="-25000" dirty="0" err="1">
                <a:sym typeface="Symbol" charset="0"/>
              </a:rPr>
              <a:t>n</a:t>
            </a:r>
            <a:r>
              <a:rPr lang="fr-FR" altLang="ja-JP" dirty="0">
                <a:sym typeface="Symbol" charset="0"/>
              </a:rPr>
              <a:t>| + </a:t>
            </a:r>
            <a:r>
              <a:rPr lang="fr-FR" altLang="ja-JP" dirty="0" err="1">
                <a:sym typeface="Symbol" charset="0"/>
              </a:rPr>
              <a:t>p</a:t>
            </a:r>
            <a:r>
              <a:rPr lang="fr-FR" altLang="ja-JP" baseline="-25000" dirty="0" err="1">
                <a:sym typeface="Symbol" charset="0"/>
              </a:rPr>
              <a:t>p</a:t>
            </a:r>
            <a:r>
              <a:rPr lang="fr-FR" altLang="ja-JP" dirty="0" err="1">
                <a:sym typeface="Symbol" charset="0"/>
              </a:rPr>
              <a:t>|v</a:t>
            </a:r>
            <a:r>
              <a:rPr lang="fr-FR" altLang="ja-JP" baseline="-25000" dirty="0" err="1">
                <a:sym typeface="Symbol" charset="0"/>
              </a:rPr>
              <a:t>p</a:t>
            </a:r>
            <a:r>
              <a:rPr lang="fr-FR" altLang="ja-JP" dirty="0">
                <a:sym typeface="Symbol" charset="0"/>
              </a:rPr>
              <a:t>|.</a:t>
            </a:r>
            <a:endParaRPr lang="fr-FR" dirty="0">
              <a:sym typeface="Symbol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694" y="4548336"/>
            <a:ext cx="3810000" cy="3048000"/>
          </a:xfrm>
          <a:prstGeom prst="rect">
            <a:avLst/>
          </a:prstGeom>
        </p:spPr>
      </p:pic>
      <p:sp>
        <p:nvSpPr>
          <p:cNvPr id="6" name="Rectangle 1063"/>
          <p:cNvSpPr>
            <a:spLocks noChangeArrowheads="1"/>
          </p:cNvSpPr>
          <p:nvPr/>
        </p:nvSpPr>
        <p:spPr bwMode="auto">
          <a:xfrm>
            <a:off x="3399482" y="2122636"/>
            <a:ext cx="2333774" cy="323702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6EEAC47C-5F2B-6547-B3F0-9C30A33111AA}" type="slidenum">
              <a:rPr lang="fr-FR" b="0">
                <a:latin typeface="Arial" charset="0"/>
              </a:rPr>
              <a:pPr eaLnBrk="1" hangingPunct="1"/>
              <a:t>28</a:t>
            </a:fld>
            <a:endParaRPr lang="fr-FR" b="0">
              <a:latin typeface="Arial" charset="0"/>
            </a:endParaRPr>
          </a:p>
        </p:txBody>
      </p:sp>
      <p:sp>
        <p:nvSpPr>
          <p:cNvPr id="66562" name="Text Box 1029"/>
          <p:cNvSpPr txBox="1">
            <a:spLocks noChangeArrowheads="1"/>
          </p:cNvSpPr>
          <p:nvPr/>
        </p:nvSpPr>
        <p:spPr bwMode="auto">
          <a:xfrm>
            <a:off x="404813" y="6197600"/>
            <a:ext cx="6048375" cy="1925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fr-FR" dirty="0"/>
              <a:t>Cas particulier : </a:t>
            </a:r>
            <a:r>
              <a:rPr lang="fr-FR" dirty="0">
                <a:sym typeface="Symbol" charset="0"/>
              </a:rPr>
              <a:t></a:t>
            </a:r>
            <a:r>
              <a:rPr lang="fr-FR" baseline="-25000" dirty="0">
                <a:sym typeface="Symbol" charset="0"/>
              </a:rPr>
              <a:t>n</a:t>
            </a:r>
            <a:r>
              <a:rPr lang="fr-FR" dirty="0">
                <a:sym typeface="Symbol" charset="0"/>
              </a:rPr>
              <a:t> = </a:t>
            </a:r>
            <a:r>
              <a:rPr lang="fr-FR" baseline="-25000" dirty="0">
                <a:sym typeface="Symbol" charset="0"/>
              </a:rPr>
              <a:t>p</a:t>
            </a:r>
            <a:r>
              <a:rPr lang="fr-FR" dirty="0">
                <a:sym typeface="Symbol" charset="0"/>
              </a:rPr>
              <a:t> =&gt; G(x)=1.</a:t>
            </a:r>
          </a:p>
          <a:p>
            <a:pPr eaLnBrk="1" hangingPunct="1">
              <a:spcBef>
                <a:spcPct val="50000"/>
              </a:spcBef>
            </a:pPr>
            <a:r>
              <a:rPr lang="fr-FR" dirty="0">
                <a:sym typeface="Symbol" charset="0"/>
              </a:rPr>
              <a:t>J=MJ</a:t>
            </a:r>
            <a:r>
              <a:rPr lang="fr-FR" baseline="-25000" dirty="0">
                <a:sym typeface="Symbol" charset="0"/>
              </a:rPr>
              <a:t>0</a:t>
            </a:r>
            <a:r>
              <a:rPr lang="fr-FR" dirty="0">
                <a:sym typeface="Symbol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fr-FR" dirty="0">
                <a:sym typeface="Symbol" charset="0"/>
              </a:rPr>
              <a:t>M est le coefficient de multiplication.</a:t>
            </a:r>
          </a:p>
          <a:p>
            <a:pPr eaLnBrk="1" hangingPunct="1">
              <a:spcBef>
                <a:spcPct val="50000"/>
              </a:spcBef>
            </a:pPr>
            <a:endParaRPr lang="fr-FR" dirty="0">
              <a:sym typeface="Symbol" charset="0"/>
            </a:endParaRPr>
          </a:p>
          <a:p>
            <a:pPr eaLnBrk="1" hangingPunct="1">
              <a:spcBef>
                <a:spcPct val="50000"/>
              </a:spcBef>
            </a:pPr>
            <a:endParaRPr lang="fr-FR" dirty="0">
              <a:sym typeface="Symbol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fr-FR" dirty="0">
                <a:sym typeface="Symbol" charset="0"/>
              </a:rPr>
              <a:t>Condition d</a:t>
            </a:r>
            <a:r>
              <a:rPr lang="ja-JP" altLang="fr-FR" dirty="0">
                <a:sym typeface="Symbol" charset="0"/>
              </a:rPr>
              <a:t>’</a:t>
            </a:r>
            <a:r>
              <a:rPr lang="fr-FR" altLang="ja-JP" dirty="0">
                <a:sym typeface="Symbol" charset="0"/>
              </a:rPr>
              <a:t>avalanche :</a:t>
            </a:r>
            <a:endParaRPr lang="fr-FR" dirty="0">
              <a:sym typeface="Symbo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579" name="Text Box 1046"/>
              <p:cNvSpPr txBox="1">
                <a:spLocks noChangeArrowheads="1"/>
              </p:cNvSpPr>
              <p:nvPr/>
            </p:nvSpPr>
            <p:spPr bwMode="auto">
              <a:xfrm>
                <a:off x="692150" y="709613"/>
                <a:ext cx="5688013" cy="1157817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 eaLnBrk="0" hangingPunct="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 eaLnBrk="0" hangingPunct="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 eaLnBrk="0" hangingPunct="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ts val="0"/>
                  </a:spcBef>
                  <a:buFontTx/>
                  <a:buChar char="•"/>
                </a:pPr>
                <a:r>
                  <a:rPr lang="fr-FR" dirty="0">
                    <a:sym typeface="Symbol" charset="0"/>
                  </a:rPr>
                  <a:t>Equations de continuité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</m:num>
                      <m:den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</m:t>
                        </m:r>
                      </m:den>
                    </m:f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𝛁</m:t>
                        </m:r>
                      </m:e>
                    </m:acc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𝒋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</m:e>
                    </m:acc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𝑮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fr-FR" dirty="0"/>
                  <a:t> et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</m:t>
                        </m:r>
                      </m:num>
                      <m:den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</m:t>
                        </m:r>
                      </m:den>
                    </m:f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𝛁</m:t>
                        </m:r>
                      </m:e>
                    </m:acc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𝒋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𝒑</m:t>
                            </m:r>
                          </m:sub>
                        </m:sSub>
                      </m:e>
                    </m:acc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𝑮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</m:t>
                        </m:r>
                      </m:sub>
                    </m:sSub>
                  </m:oMath>
                </a14:m>
                <a:r>
                  <a:rPr lang="fr-FR" dirty="0">
                    <a:sym typeface="Symbol" charset="0"/>
                  </a:rPr>
                  <a:t>.</a:t>
                </a:r>
              </a:p>
              <a:p>
                <a:pPr eaLnBrk="1" hangingPunct="1">
                  <a:spcBef>
                    <a:spcPts val="0"/>
                  </a:spcBef>
                </a:pPr>
                <a:r>
                  <a:rPr lang="fr-FR" dirty="0"/>
                  <a:t>D’où, en négligeant R</a:t>
                </a:r>
                <a:r>
                  <a:rPr lang="fr-FR" baseline="-25000" dirty="0"/>
                  <a:t>n</a:t>
                </a:r>
                <a:r>
                  <a:rPr lang="fr-FR" dirty="0"/>
                  <a:t> et </a:t>
                </a:r>
                <a:r>
                  <a:rPr lang="fr-FR" dirty="0" err="1"/>
                  <a:t>R</a:t>
                </a:r>
                <a:r>
                  <a:rPr lang="fr-FR" baseline="-25000" dirty="0" err="1"/>
                  <a:t>p</a:t>
                </a:r>
                <a:r>
                  <a:rPr lang="fr-FR" dirty="0"/>
                  <a:t>:</a:t>
                </a:r>
              </a:p>
              <a:p>
                <a:pPr eaLnBrk="1" hangingPunct="1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𝛁</m:t>
                          </m:r>
                        </m:e>
                      </m:acc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𝑱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𝒏</m:t>
                              </m:r>
                            </m:sub>
                          </m:sSub>
                        </m:e>
                      </m:acc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fr-F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𝛁</m:t>
                          </m:r>
                        </m:e>
                      </m:acc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𝑱</m:t>
                              </m:r>
                            </m:e>
                            <m:sub>
                              <m:r>
                                <a:rPr lang="fr-FR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𝒑</m:t>
                              </m:r>
                            </m:sub>
                          </m:sSub>
                        </m:e>
                      </m:acc>
                      <m:r>
                        <a:rPr lang="fr-F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fr-F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𝒒</m:t>
                      </m:r>
                      <m:d>
                        <m:dPr>
                          <m:ctrlPr>
                            <a:rPr lang="fr-FR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𝑮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𝒏</m:t>
                              </m:r>
                            </m:sub>
                          </m:sSub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𝒏</m:t>
                              </m:r>
                            </m:sub>
                          </m:sSub>
                        </m:e>
                      </m:d>
                      <m:r>
                        <a:rPr lang="fr-F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fr-F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𝒒</m:t>
                      </m:r>
                      <m:d>
                        <m:dPr>
                          <m:ctrlPr>
                            <a:rPr lang="fr-FR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𝒈</m:t>
                              </m:r>
                            </m:e>
                            <m:sub>
                              <m:r>
                                <a:rPr lang="fr-FR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𝒏</m:t>
                              </m:r>
                            </m:sub>
                          </m:sSub>
                          <m:r>
                            <a:rPr lang="fr-FR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fr-FR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𝒈</m:t>
                              </m:r>
                            </m:e>
                            <m:sub>
                              <m:r>
                                <a:rPr lang="fr-FR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𝒑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66579" name="Text Box 10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2150" y="709613"/>
                <a:ext cx="5688013" cy="1157817"/>
              </a:xfrm>
              <a:prstGeom prst="rect">
                <a:avLst/>
              </a:prstGeom>
              <a:blipFill>
                <a:blip r:embed="rId3"/>
                <a:stretch>
                  <a:fillRect l="-668"/>
                </a:stretch>
              </a:blipFill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564" name="Text Box 1051"/>
          <p:cNvSpPr txBox="1">
            <a:spLocks noChangeArrowheads="1"/>
          </p:cNvSpPr>
          <p:nvPr/>
        </p:nvSpPr>
        <p:spPr bwMode="auto">
          <a:xfrm>
            <a:off x="692150" y="2003425"/>
            <a:ext cx="5689600" cy="317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fr-FR" dirty="0"/>
              <a:t>Conservation du courant total : J=</a:t>
            </a:r>
            <a:r>
              <a:rPr lang="fr-FR" dirty="0" err="1"/>
              <a:t>J</a:t>
            </a:r>
            <a:r>
              <a:rPr lang="fr-FR" baseline="-25000" dirty="0" err="1"/>
              <a:t>n</a:t>
            </a:r>
            <a:r>
              <a:rPr lang="fr-FR" dirty="0" err="1"/>
              <a:t>+J</a:t>
            </a:r>
            <a:r>
              <a:rPr lang="fr-FR" baseline="-25000" dirty="0" err="1"/>
              <a:t>p</a:t>
            </a:r>
            <a:r>
              <a:rPr lang="fr-FR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565" name="Text Box 1052"/>
              <p:cNvSpPr txBox="1">
                <a:spLocks noChangeArrowheads="1"/>
              </p:cNvSpPr>
              <p:nvPr/>
            </p:nvSpPr>
            <p:spPr bwMode="auto">
              <a:xfrm>
                <a:off x="692150" y="2552700"/>
                <a:ext cx="5689600" cy="72731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 eaLnBrk="0" hangingPunct="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 eaLnBrk="0" hangingPunct="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 eaLnBrk="0" hangingPunct="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 eaLnBrk="0" hangingPunct="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ts val="0"/>
                  </a:spcBef>
                  <a:buFontTx/>
                  <a:buChar char="•"/>
                </a:pPr>
                <a:r>
                  <a:rPr lang="fr-FR" dirty="0"/>
                  <a:t>A une dimension, on obtient l’équation différentielle : </a:t>
                </a:r>
              </a:p>
              <a:p>
                <a:pPr eaLnBrk="1" hangingPunct="1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1" i="1" smtClean="0">
                              <a:latin typeface="Cambria Math" panose="02040503050406030204" pitchFamily="18" charset="0"/>
                            </a:rPr>
                            <m:t>𝒅</m:t>
                          </m:r>
                          <m:sSub>
                            <m:sSubPr>
                              <m:ctrlPr>
                                <a:rPr lang="fr-FR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1" i="1" smtClean="0">
                                  <a:latin typeface="Cambria Math" panose="02040503050406030204" pitchFamily="18" charset="0"/>
                                </a:rPr>
                                <m:t>𝑱</m:t>
                              </m:r>
                            </m:e>
                            <m:sub>
                              <m:r>
                                <a:rPr lang="fr-FR" b="1" i="1" smtClean="0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sub>
                          </m:sSub>
                        </m:num>
                        <m:den>
                          <m:r>
                            <a:rPr lang="fr-FR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  <m:r>
                        <a:rPr lang="fr-FR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fr-FR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𝜶</m:t>
                              </m:r>
                            </m:e>
                            <m:sub>
                              <m:r>
                                <a:rPr lang="fr-FR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𝒏</m:t>
                              </m:r>
                            </m:sub>
                          </m:sSub>
                          <m:r>
                            <a:rPr lang="fr-FR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FR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𝜶</m:t>
                              </m:r>
                            </m:e>
                            <m:sub>
                              <m:r>
                                <a:rPr lang="fr-FR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𝒑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fr-FR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1" i="1" smtClean="0">
                              <a:latin typeface="Cambria Math" panose="02040503050406030204" pitchFamily="18" charset="0"/>
                            </a:rPr>
                            <m:t>𝑱</m:t>
                          </m:r>
                        </m:e>
                        <m:sub>
                          <m:r>
                            <a:rPr lang="fr-FR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</m:sub>
                      </m:sSub>
                      <m:r>
                        <a:rPr lang="fr-FR" b="1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fr-FR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</m:e>
                        <m:sub>
                          <m:r>
                            <a:rPr lang="fr-FR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  <m:sSub>
                        <m:sSubPr>
                          <m:ctrlPr>
                            <a:rPr lang="fr-FR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𝑱</m:t>
                          </m:r>
                        </m:e>
                        <m:sub>
                          <m:r>
                            <a:rPr lang="fr-FR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66565" name="Text Box 10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2150" y="2552700"/>
                <a:ext cx="5689600" cy="727316"/>
              </a:xfrm>
              <a:prstGeom prst="rect">
                <a:avLst/>
              </a:prstGeom>
              <a:blipFill>
                <a:blip r:embed="rId4"/>
                <a:stretch>
                  <a:fillRect l="-667" t="-5085"/>
                </a:stretch>
              </a:blipFill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572" name="Text Box 1055"/>
              <p:cNvSpPr txBox="1">
                <a:spLocks noChangeArrowheads="1"/>
              </p:cNvSpPr>
              <p:nvPr/>
            </p:nvSpPr>
            <p:spPr bwMode="auto">
              <a:xfrm>
                <a:off x="692150" y="3384553"/>
                <a:ext cx="5689600" cy="163833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 eaLnBrk="0" hangingPunct="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 eaLnBrk="0" hangingPunct="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 eaLnBrk="0" hangingPunct="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 eaLnBrk="0" hangingPunct="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Char char="•"/>
                </a:pPr>
                <a:r>
                  <a:rPr lang="fr-FR" dirty="0"/>
                  <a:t>Solution : </a:t>
                </a:r>
                <a14:m>
                  <m:oMath xmlns:m="http://schemas.openxmlformats.org/officeDocument/2006/math">
                    <m:r>
                      <a:rPr lang="fr-FR" b="1" i="1" smtClean="0">
                        <a:latin typeface="Cambria Math" panose="02040503050406030204" pitchFamily="18" charset="0"/>
                      </a:rPr>
                      <m:t>𝑱</m:t>
                    </m:r>
                    <m:r>
                      <a:rPr lang="fr-FR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1" i="1" smtClean="0"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lang="fr-FR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sub>
                    </m:sSub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𝑱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𝒑</m:t>
                        </m:r>
                      </m:sub>
                    </m:sSub>
                    <m:d>
                      <m:dPr>
                        <m:ctrlPr>
                          <a:rPr lang="fr-FR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fr-FR" b="1" i="1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</m:e>
                    </m:d>
                    <m:r>
                      <a:rPr lang="fr-FR" b="1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fr-FR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1" i="1" smtClean="0"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lang="fr-FR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𝑱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</m:sub>
                    </m:sSub>
                    <m:d>
                      <m:dPr>
                        <m:ctrlPr>
                          <a:rPr lang="fr-F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fr-FR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fr-FR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𝒑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dirty="0"/>
                  <a:t> avec</a:t>
                </a:r>
              </a:p>
              <a:p>
                <a:pPr eaLnBrk="1" hangingPunct="1">
                  <a:spcBef>
                    <a:spcPct val="50000"/>
                  </a:spcBef>
                </a:pPr>
                <a:endParaRPr lang="fr-FR" dirty="0"/>
              </a:p>
              <a:p>
                <a:pPr algn="ctr" eaLnBrk="1" hangingPunct="1">
                  <a:spcBef>
                    <a:spcPts val="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1" i="1" smtClean="0"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𝒑</m:t>
                        </m:r>
                      </m:sub>
                    </m:sSub>
                    <m:r>
                      <a:rPr lang="fr-FR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d>
                          <m:dPr>
                            <m:ctrlPr>
                              <a:rPr lang="fr-FR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fr-FR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fr-FR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b="1" i="1" smtClean="0"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e>
                              <m:sub>
                                <m:r>
                                  <a:rPr lang="fr-FR" b="1" i="1" smtClean="0"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fr-FR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fr-FR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fr-FR" b="1" i="1" smtClean="0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  <m:r>
                          <a:rPr lang="fr-FR" b="1" i="1" smtClean="0">
                            <a:latin typeface="Cambria Math" panose="02040503050406030204" pitchFamily="18" charset="0"/>
                          </a:rPr>
                          <m:t>𝑮</m:t>
                        </m:r>
                        <m:d>
                          <m:dPr>
                            <m:ctrlPr>
                              <a:rPr lang="fr-FR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FR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fr-FR" b="1" i="1" smtClean="0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sub>
                            </m:sSub>
                          </m:e>
                        </m:d>
                        <m:r>
                          <a:rPr lang="fr-FR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fr-FR" dirty="0"/>
                  <a:t> 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lang="fr-FR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b="1" i="1" smtClean="0">
                        <a:latin typeface="Cambria Math" panose="02040503050406030204" pitchFamily="18" charset="0"/>
                      </a:rPr>
                      <m:t>𝑮</m:t>
                    </m:r>
                    <m:d>
                      <m:dPr>
                        <m:ctrlPr>
                          <a:rPr lang="fr-FR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fr-FR" b="1" i="1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fr-FR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1" i="1" smtClean="0"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lang="fr-FR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sub>
                    </m:sSub>
                    <m:r>
                      <a:rPr lang="fr-FR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fr-FR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𝒑</m:t>
                            </m:r>
                          </m:sub>
                        </m:sSub>
                        <m:d>
                          <m:d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r>
                  <a:rPr lang="fr-FR" dirty="0"/>
                  <a:t>.</a:t>
                </a:r>
              </a:p>
              <a:p>
                <a:pPr algn="ctr" eaLnBrk="1" hangingPunct="1">
                  <a:spcBef>
                    <a:spcPts val="0"/>
                  </a:spcBef>
                </a:pPr>
                <a:endParaRPr lang="fr-FR" dirty="0"/>
              </a:p>
              <a:p>
                <a:pPr algn="just" eaLnBrk="1" hangingPunct="1">
                  <a:spcBef>
                    <a:spcPts val="0"/>
                  </a:spcBef>
                </a:pPr>
                <a:r>
                  <a:rPr lang="fr-FR" dirty="0"/>
                  <a:t>Avec: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𝑮</m:t>
                    </m:r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fr-FR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b="1" i="1" smtClean="0">
                        <a:latin typeface="Cambria Math" panose="02040503050406030204" pitchFamily="18" charset="0"/>
                      </a:rPr>
                      <m:t>𝒆𝒙𝒑</m:t>
                    </m:r>
                    <m:nary>
                      <m:naryPr>
                        <m:limLoc m:val="undOvr"/>
                        <m:ctrlP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24"/>
                              </m:rP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m:rPr>
                                <m:brk m:alnAt="24"/>
                              </m:rP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𝒑</m:t>
                            </m:r>
                          </m:sub>
                        </m:sSub>
                      </m:sub>
                      <m:sup>
                        <m:r>
                          <a:rPr lang="fr-F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sup>
                      <m:e>
                        <m:d>
                          <m:dPr>
                            <m:ctrlP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F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𝜶</m:t>
                                </m:r>
                              </m:e>
                              <m:sub>
                                <m:r>
                                  <a:rPr lang="fr-F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𝒏</m:t>
                                </m:r>
                              </m:sub>
                            </m:sSub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fr-F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𝜶</m:t>
                                </m:r>
                              </m:e>
                              <m:sub>
                                <m:r>
                                  <a:rPr lang="fr-F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𝒑</m:t>
                                </m:r>
                              </m:sub>
                            </m:sSub>
                          </m:e>
                        </m:d>
                        <m:d>
                          <m:dPr>
                            <m:ctrlP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𝒖</m:t>
                            </m:r>
                          </m:e>
                        </m:d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</m:t>
                        </m:r>
                        <m:r>
                          <a:rPr lang="fr-F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𝒖</m:t>
                        </m:r>
                      </m:e>
                    </m:nary>
                  </m:oMath>
                </a14:m>
                <a:r>
                  <a:rPr lang="fr-FR" dirty="0"/>
                  <a:t> 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𝒑</m:t>
                        </m:r>
                      </m:sub>
                    </m:sSub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fr-FR" b="1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24"/>
                              </m:rP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m:rPr>
                                <m:brk m:alnAt="24"/>
                              </m:rP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𝒑</m:t>
                            </m:r>
                          </m:sub>
                        </m:sSub>
                      </m:sub>
                      <m:sup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sup>
                      <m:e>
                        <m:f>
                          <m:fPr>
                            <m:ctrlPr>
                              <a:rPr lang="fr-FR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fr-F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𝜶</m:t>
                                </m:r>
                              </m:e>
                              <m:sub>
                                <m:r>
                                  <a:rPr lang="fr-F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𝒏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fr-F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</m:d>
                          </m:num>
                          <m:den>
                            <m:r>
                              <a:rPr lang="fr-FR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𝑮</m:t>
                            </m:r>
                            <m:d>
                              <m:dPr>
                                <m:ctrlPr>
                                  <a:rPr lang="fr-FR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</m:d>
                          </m:den>
                        </m:f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𝒅𝒖</m:t>
                        </m:r>
                      </m:e>
                    </m:nary>
                  </m:oMath>
                </a14:m>
                <a:r>
                  <a:rPr lang="fr-FR" dirty="0"/>
                  <a:t>.</a:t>
                </a:r>
              </a:p>
            </p:txBody>
          </p:sp>
        </mc:Choice>
        <mc:Fallback xmlns="">
          <p:sp>
            <p:nvSpPr>
              <p:cNvPr id="66572" name="Text Box 10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2150" y="3384553"/>
                <a:ext cx="5689600" cy="1638335"/>
              </a:xfrm>
              <a:prstGeom prst="rect">
                <a:avLst/>
              </a:prstGeom>
              <a:blipFill>
                <a:blip r:embed="rId5"/>
                <a:stretch>
                  <a:fillRect l="-667" t="-1527" b="-31298"/>
                </a:stretch>
              </a:blipFill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568" name="Text Box 1062"/>
          <p:cNvSpPr txBox="1">
            <a:spLocks noChangeArrowheads="1"/>
          </p:cNvSpPr>
          <p:nvPr/>
        </p:nvSpPr>
        <p:spPr bwMode="auto">
          <a:xfrm>
            <a:off x="692150" y="5680075"/>
            <a:ext cx="5473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dirty="0">
                <a:sym typeface="Symbol" charset="0"/>
              </a:rPr>
              <a:t>Condition d</a:t>
            </a:r>
            <a:r>
              <a:rPr lang="ja-JP" altLang="fr-FR">
                <a:sym typeface="Symbol" charset="0"/>
              </a:rPr>
              <a:t>’</a:t>
            </a:r>
            <a:r>
              <a:rPr lang="fr-FR" altLang="ja-JP" dirty="0">
                <a:sym typeface="Symbol" charset="0"/>
              </a:rPr>
              <a:t>avalanche : </a:t>
            </a:r>
            <a:r>
              <a:rPr lang="fr-FR" altLang="ja-JP" dirty="0" err="1">
                <a:sym typeface="Symbol" charset="0"/>
              </a:rPr>
              <a:t>F</a:t>
            </a:r>
            <a:r>
              <a:rPr lang="fr-FR" altLang="ja-JP" baseline="-25000" dirty="0" err="1">
                <a:sym typeface="Symbol" charset="0"/>
              </a:rPr>
              <a:t>p</a:t>
            </a:r>
            <a:r>
              <a:rPr lang="fr-FR" altLang="ja-JP" dirty="0">
                <a:sym typeface="Symbol" charset="0"/>
              </a:rPr>
              <a:t>(</a:t>
            </a:r>
            <a:r>
              <a:rPr lang="fr-FR" altLang="ja-JP" dirty="0" err="1">
                <a:sym typeface="Symbol" charset="0"/>
              </a:rPr>
              <a:t>x</a:t>
            </a:r>
            <a:r>
              <a:rPr lang="fr-FR" altLang="ja-JP" baseline="-25000" dirty="0" err="1">
                <a:sym typeface="Symbol" charset="0"/>
              </a:rPr>
              <a:t>n</a:t>
            </a:r>
            <a:r>
              <a:rPr lang="fr-FR" altLang="ja-JP" dirty="0">
                <a:sym typeface="Symbol" charset="0"/>
              </a:rPr>
              <a:t>)=1.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571" name="Rectangle 1063"/>
              <p:cNvSpPr>
                <a:spLocks noChangeArrowheads="1"/>
              </p:cNvSpPr>
              <p:nvPr/>
            </p:nvSpPr>
            <p:spPr bwMode="auto">
              <a:xfrm>
                <a:off x="2924945" y="7589837"/>
                <a:ext cx="1579614" cy="773113"/>
              </a:xfrm>
              <a:prstGeom prst="rect">
                <a:avLst/>
              </a:prstGeom>
              <a:noFill/>
              <a:ln w="127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90000" tIns="46800" rIns="90000" bIns="4680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fr-F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4"/>
                                </m:rP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m:rPr>
                                  <m:brk m:alnAt="24"/>
                                </m:rP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𝒑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fr-FR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fr-FR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𝒏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𝜶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𝒏</m:t>
                              </m:r>
                            </m:sub>
                          </m:sSub>
                          <m:d>
                            <m:d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𝒖</m:t>
                              </m:r>
                            </m:e>
                          </m:d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𝒅𝒖</m:t>
                          </m:r>
                        </m:e>
                      </m:nary>
                      <m:r>
                        <a:rPr lang="fr-F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fr-F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6571" name="Rectangle 10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24945" y="7589837"/>
                <a:ext cx="1579614" cy="773113"/>
              </a:xfrm>
              <a:prstGeom prst="rect">
                <a:avLst/>
              </a:prstGeom>
              <a:blipFill>
                <a:blip r:embed="rId6"/>
                <a:stretch>
                  <a:fillRect l="-33858" t="-95238" b="-138095"/>
                </a:stretch>
              </a:blipFill>
              <a:ln w="127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00CB5DE2-7E62-F542-9507-4A1A093D19EF}" type="slidenum">
              <a:rPr lang="fr-FR" b="0">
                <a:latin typeface="Arial" charset="0"/>
              </a:rPr>
              <a:pPr eaLnBrk="1" hangingPunct="1"/>
              <a:t>29</a:t>
            </a:fld>
            <a:endParaRPr lang="fr-FR" b="0">
              <a:latin typeface="Arial" charset="0"/>
            </a:endParaRPr>
          </a:p>
        </p:txBody>
      </p:sp>
      <p:pic>
        <p:nvPicPr>
          <p:cNvPr id="68610" name="Picture 5" descr="PN_claquage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488" y="6781800"/>
            <a:ext cx="3170237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8611" name="Text Box 12"/>
              <p:cNvSpPr txBox="1">
                <a:spLocks noChangeArrowheads="1"/>
              </p:cNvSpPr>
              <p:nvPr/>
            </p:nvSpPr>
            <p:spPr bwMode="auto">
              <a:xfrm>
                <a:off x="404813" y="203200"/>
                <a:ext cx="6048375" cy="32694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 eaLnBrk="0" hangingPunct="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 eaLnBrk="0" hangingPunct="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 eaLnBrk="0" hangingPunct="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 eaLnBrk="0" hangingPunct="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fr-FR" dirty="0">
                    <a:sym typeface="Symbol" charset="0"/>
                  </a:rPr>
                  <a:t>c) En pratique</a:t>
                </a:r>
              </a:p>
              <a:p>
                <a:pPr eaLnBrk="1" hangingPunct="1">
                  <a:spcBef>
                    <a:spcPct val="50000"/>
                  </a:spcBef>
                  <a:buFontTx/>
                  <a:buChar char="•"/>
                </a:pPr>
                <a:r>
                  <a:rPr lang="fr-FR" dirty="0">
                    <a:sym typeface="Symbol" charset="0"/>
                  </a:rPr>
                  <a:t>Le claquage apparaît pour un champ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𝓔</m:t>
                        </m:r>
                      </m:e>
                      <m:sub>
                        <m:r>
                          <a:rPr lang="fr-FR" i="1">
                            <a:latin typeface="Cambria Math" charset="0"/>
                          </a:rPr>
                          <m:t>𝒆𝒍𝒆𝒄</m:t>
                        </m:r>
                        <m:r>
                          <a:rPr lang="fr-FR" i="1">
                            <a:latin typeface="Cambria Math" charset="0"/>
                          </a:rPr>
                          <m:t>−</m:t>
                        </m:r>
                        <m:r>
                          <a:rPr lang="fr-FR" b="1" i="1" smtClean="0">
                            <a:latin typeface="Cambria Math" charset="0"/>
                          </a:rPr>
                          <m:t>𝒄𝒓</m:t>
                        </m:r>
                      </m:sub>
                    </m:sSub>
                  </m:oMath>
                </a14:m>
                <a:r>
                  <a:rPr lang="fr-FR" dirty="0">
                    <a:sym typeface="Symbol" charset="0"/>
                  </a:rPr>
                  <a:t> (estimé pour chaque semi-conducteur).</a:t>
                </a:r>
              </a:p>
              <a:p>
                <a:pPr eaLnBrk="1" hangingPunct="1">
                  <a:spcBef>
                    <a:spcPct val="50000"/>
                  </a:spcBef>
                  <a:buFontTx/>
                  <a:buChar char="•"/>
                </a:pPr>
                <a:r>
                  <a:rPr lang="fr-FR" dirty="0">
                    <a:sym typeface="Symbol" charset="0"/>
                  </a:rPr>
                  <a:t>On peut alors en déduire la tension de claquage: </a:t>
                </a:r>
              </a:p>
              <a:p>
                <a:pPr eaLnBrk="1" hangingPunct="1">
                  <a:spcBef>
                    <a:spcPct val="50000"/>
                  </a:spcBef>
                  <a:buFontTx/>
                  <a:buChar char="•"/>
                </a:pPr>
                <a:endParaRPr lang="fr-FR" dirty="0">
                  <a:sym typeface="Symbol" charset="0"/>
                </a:endParaRPr>
              </a:p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𝓔</m:t>
                          </m:r>
                        </m:e>
                        <m:sub>
                          <m:r>
                            <a:rPr lang="fr-FR" i="1">
                              <a:latin typeface="Cambria Math" charset="0"/>
                            </a:rPr>
                            <m:t>𝒆𝒍𝒆𝒄</m:t>
                          </m:r>
                          <m:r>
                            <a:rPr lang="fr-FR" i="1">
                              <a:latin typeface="Cambria Math" charset="0"/>
                            </a:rPr>
                            <m:t>−</m:t>
                          </m:r>
                          <m:r>
                            <a:rPr lang="fr-FR" i="1">
                              <a:latin typeface="Cambria Math" charset="0"/>
                            </a:rPr>
                            <m:t>𝒎𝒂𝒙</m:t>
                          </m:r>
                        </m:sub>
                      </m:sSub>
                      <m:r>
                        <a:rPr lang="fr-FR" b="1" i="1" smtClean="0">
                          <a:latin typeface="Cambria Math" charset="0"/>
                        </a:rPr>
                        <m:t>=−</m:t>
                      </m:r>
                      <m:r>
                        <a:rPr lang="fr-FR" b="1" i="1" smtClean="0">
                          <a:latin typeface="Cambria Math" charset="0"/>
                        </a:rPr>
                        <m:t>𝟐</m:t>
                      </m:r>
                      <m:f>
                        <m:fPr>
                          <m:ctrlPr>
                            <a:rPr lang="fr-FR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fr-FR" i="1">
                                  <a:latin typeface="Cambria Math" charset="0"/>
                                </a:rPr>
                                <m:t>𝒃𝒊</m:t>
                              </m:r>
                            </m:sub>
                          </m:sSub>
                          <m:r>
                            <a:rPr lang="fr-FR" i="1">
                              <a:latin typeface="Cambria Math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FR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1" i="1" smtClean="0">
                                  <a:latin typeface="Cambria Math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fr-FR" b="1" i="1" smtClean="0">
                                  <a:latin typeface="Cambria Math" charset="0"/>
                                </a:rPr>
                                <m:t>𝒃𝒓</m:t>
                              </m:r>
                            </m:sub>
                          </m:sSub>
                        </m:num>
                        <m:den>
                          <m:r>
                            <a:rPr lang="fr-FR" b="1" i="1" smtClean="0">
                              <a:latin typeface="Cambria Math" charset="0"/>
                            </a:rPr>
                            <m:t>𝑾</m:t>
                          </m:r>
                        </m:den>
                      </m:f>
                      <m:r>
                        <a:rPr lang="fr-FR">
                          <a:latin typeface="Cambria Math" charset="0"/>
                          <a:ea typeface="Cambria Math" charset="0"/>
                          <a:cs typeface="Cambria Math" charset="0"/>
                        </a:rPr>
                        <m:t>⇒</m:t>
                      </m:r>
                      <m:sSub>
                        <m:sSubPr>
                          <m:ctrlPr>
                            <a:rPr lang="fr-FR" b="1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fr-FR" b="1" i="0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𝐕</m:t>
                          </m:r>
                        </m:e>
                        <m:sub>
                          <m:r>
                            <a:rPr lang="fr-FR" b="1" i="0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𝐛𝐫</m:t>
                          </m:r>
                        </m:sub>
                      </m:sSub>
                      <m:r>
                        <a:rPr lang="fr-FR" b="1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≅−</m:t>
                      </m:r>
                      <m:f>
                        <m:fPr>
                          <m:ctrlPr>
                            <a:rPr lang="fr-FR" b="1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𝓔</m:t>
                              </m:r>
                            </m:e>
                            <m:sub>
                              <m:r>
                                <a:rPr lang="fr-FR" i="1">
                                  <a:latin typeface="Cambria Math" charset="0"/>
                                </a:rPr>
                                <m:t>𝒆𝒍𝒆𝒄</m:t>
                              </m:r>
                              <m:r>
                                <a:rPr lang="fr-FR" i="1">
                                  <a:latin typeface="Cambria Math" charset="0"/>
                                </a:rPr>
                                <m:t>−</m:t>
                              </m:r>
                              <m:r>
                                <a:rPr lang="fr-FR" i="1">
                                  <a:latin typeface="Cambria Math" charset="0"/>
                                </a:rPr>
                                <m:t>𝒄𝒓</m:t>
                              </m:r>
                            </m:sub>
                          </m:sSub>
                          <m:r>
                            <a:rPr lang="fr-FR" b="1" i="1" smtClean="0">
                              <a:latin typeface="Cambria Math" charset="0"/>
                            </a:rPr>
                            <m:t>𝑾</m:t>
                          </m:r>
                        </m:num>
                        <m:den>
                          <m:r>
                            <a:rPr lang="fr-FR" b="1" i="1" smtClean="0">
                              <a:latin typeface="Cambria Math" charset="0"/>
                            </a:rPr>
                            <m:t>𝟐</m:t>
                          </m:r>
                        </m:den>
                      </m:f>
                      <m:r>
                        <a:rPr lang="fr-FR" b="1" i="1" smtClean="0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fr-FR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b="1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fr-FR" b="1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𝜺</m:t>
                              </m:r>
                            </m:e>
                            <m:sub>
                              <m:r>
                                <a:rPr lang="fr-FR" b="1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𝟎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FR" b="1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fr-FR" b="1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𝜺</m:t>
                              </m:r>
                            </m:e>
                            <m:sub>
                              <m:r>
                                <a:rPr lang="fr-FR" b="1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𝒓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fr-FR" b="1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fr-FR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𝓔</m:t>
                              </m:r>
                            </m:e>
                            <m:sub>
                              <m:r>
                                <a:rPr lang="fr-FR" i="1">
                                  <a:latin typeface="Cambria Math" charset="0"/>
                                </a:rPr>
                                <m:t>𝒆𝒍𝒆𝒄</m:t>
                              </m:r>
                              <m:r>
                                <a:rPr lang="fr-FR" i="1">
                                  <a:latin typeface="Cambria Math" charset="0"/>
                                </a:rPr>
                                <m:t>−</m:t>
                              </m:r>
                              <m:r>
                                <a:rPr lang="fr-FR" i="1">
                                  <a:latin typeface="Cambria Math" charset="0"/>
                                </a:rPr>
                                <m:t>𝒄𝒓</m:t>
                              </m:r>
                            </m:sub>
                            <m:sup>
                              <m:r>
                                <a:rPr lang="fr-FR" b="1" i="1" smtClean="0">
                                  <a:latin typeface="Cambria Math" charset="0"/>
                                </a:rPr>
                                <m:t>𝟐</m:t>
                              </m:r>
                            </m:sup>
                          </m:sSubSup>
                        </m:num>
                        <m:den>
                          <m:r>
                            <a:rPr lang="fr-FR" i="1">
                              <a:latin typeface="Cambria Math" charset="0"/>
                            </a:rPr>
                            <m:t>𝟐</m:t>
                          </m:r>
                          <m:r>
                            <a:rPr lang="fr-FR" i="1">
                              <a:latin typeface="Cambria Math" charset="0"/>
                            </a:rPr>
                            <m:t>𝒒</m:t>
                          </m:r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charset="0"/>
                                </a:rPr>
                                <m:t>𝑵</m:t>
                              </m:r>
                            </m:e>
                            <m:sub>
                              <m:r>
                                <a:rPr lang="fr-FR" i="1">
                                  <a:latin typeface="Cambria Math" charset="0"/>
                                </a:rPr>
                                <m:t>𝑫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fr-FR" dirty="0">
                  <a:sym typeface="Symbol" charset="0"/>
                </a:endParaRPr>
              </a:p>
              <a:p>
                <a:pPr eaLnBrk="1" hangingPunct="1">
                  <a:spcBef>
                    <a:spcPct val="50000"/>
                  </a:spcBef>
                </a:pPr>
                <a:endParaRPr lang="fr-FR" dirty="0">
                  <a:sym typeface="Symbol" charset="0"/>
                </a:endParaRPr>
              </a:p>
              <a:p>
                <a:pPr eaLnBrk="1" hangingPunct="1">
                  <a:spcBef>
                    <a:spcPct val="50000"/>
                  </a:spcBef>
                </a:pPr>
                <a:r>
                  <a:rPr lang="fr-FR" dirty="0">
                    <a:sym typeface="Symbol" charset="0"/>
                  </a:rPr>
                  <a:t>Pour une jonction P</a:t>
                </a:r>
                <a:r>
                  <a:rPr lang="fr-FR" baseline="30000" dirty="0">
                    <a:sym typeface="Symbol" charset="0"/>
                  </a:rPr>
                  <a:t>+</a:t>
                </a:r>
                <a:r>
                  <a:rPr lang="fr-FR" dirty="0">
                    <a:sym typeface="Symbol" charset="0"/>
                  </a:rPr>
                  <a:t>N (dopage P &gt;&gt; dopage N).</a:t>
                </a:r>
              </a:p>
              <a:p>
                <a:pPr eaLnBrk="1" hangingPunct="1">
                  <a:spcBef>
                    <a:spcPct val="50000"/>
                  </a:spcBef>
                  <a:buFontTx/>
                  <a:buChar char="•"/>
                </a:pPr>
                <a:r>
                  <a:rPr lang="fr-FR" dirty="0">
                    <a:sym typeface="Symbol" charset="0"/>
                  </a:rPr>
                  <a:t>Tension de claquage varie en 1/N</a:t>
                </a:r>
                <a:r>
                  <a:rPr lang="fr-FR" baseline="-25000" dirty="0">
                    <a:sym typeface="Symbol" charset="0"/>
                  </a:rPr>
                  <a:t>D</a:t>
                </a:r>
                <a:r>
                  <a:rPr lang="fr-FR" dirty="0">
                    <a:sym typeface="Symbol" charset="0"/>
                  </a:rPr>
                  <a:t>.</a:t>
                </a:r>
              </a:p>
              <a:p>
                <a:pPr eaLnBrk="1" hangingPunct="1">
                  <a:spcBef>
                    <a:spcPct val="50000"/>
                  </a:spcBef>
                  <a:buFontTx/>
                  <a:buChar char="•"/>
                </a:pPr>
                <a:r>
                  <a:rPr lang="fr-FR" dirty="0">
                    <a:sym typeface="Symbol" charset="0"/>
                  </a:rPr>
                  <a:t>Si dopage élevé effet </a:t>
                </a:r>
                <a:r>
                  <a:rPr lang="fr-FR" dirty="0" err="1">
                    <a:sym typeface="Symbol" charset="0"/>
                  </a:rPr>
                  <a:t>Zener</a:t>
                </a:r>
                <a:r>
                  <a:rPr lang="fr-FR" dirty="0">
                    <a:sym typeface="Symbol" charset="0"/>
                  </a:rPr>
                  <a:t> possible</a:t>
                </a:r>
              </a:p>
            </p:txBody>
          </p:sp>
        </mc:Choice>
        <mc:Fallback>
          <p:sp>
            <p:nvSpPr>
              <p:cNvPr id="68611" name="Text 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4813" y="203200"/>
                <a:ext cx="6048375" cy="3269422"/>
              </a:xfrm>
              <a:prstGeom prst="rect">
                <a:avLst/>
              </a:prstGeom>
              <a:blipFill>
                <a:blip r:embed="rId4"/>
                <a:stretch>
                  <a:fillRect l="-629" b="-1550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8614" name="Picture 16" descr="PN_claquage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538" y="3603625"/>
            <a:ext cx="4084637" cy="284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5" name="Line 17"/>
          <p:cNvSpPr>
            <a:spLocks noChangeShapeType="1"/>
          </p:cNvSpPr>
          <p:nvPr/>
        </p:nvSpPr>
        <p:spPr bwMode="auto">
          <a:xfrm flipH="1">
            <a:off x="4652963" y="3821113"/>
            <a:ext cx="863600" cy="16557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n-GB"/>
          </a:p>
        </p:txBody>
      </p:sp>
      <p:sp>
        <p:nvSpPr>
          <p:cNvPr id="68616" name="Line 18"/>
          <p:cNvSpPr>
            <a:spLocks noChangeShapeType="1"/>
          </p:cNvSpPr>
          <p:nvPr/>
        </p:nvSpPr>
        <p:spPr bwMode="auto">
          <a:xfrm flipH="1" flipV="1">
            <a:off x="3861047" y="3482975"/>
            <a:ext cx="1655515" cy="3381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en-GB"/>
          </a:p>
        </p:txBody>
      </p:sp>
      <p:sp>
        <p:nvSpPr>
          <p:cNvPr id="68617" name="Rectangle 8"/>
          <p:cNvSpPr>
            <a:spLocks noChangeArrowheads="1"/>
          </p:cNvSpPr>
          <p:nvPr/>
        </p:nvSpPr>
        <p:spPr bwMode="auto">
          <a:xfrm>
            <a:off x="390525" y="6400800"/>
            <a:ext cx="59182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fr-FR">
                <a:sym typeface="Symbol" charset="0"/>
              </a:rPr>
              <a:t>Effets de bord : forme cylindrique ou sphérique de la ZCE  pics de champ électrique.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9" name="Picture 37" descr="PN_eq_thermo_S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016" y="3737992"/>
            <a:ext cx="2743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3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A09D324E-19B5-EB46-8550-2FFD664B9983}" type="slidenum">
              <a:rPr lang="fr-FR" b="0">
                <a:latin typeface="Arial" charset="0"/>
              </a:rPr>
              <a:pPr eaLnBrk="1" hangingPunct="1"/>
              <a:t>3</a:t>
            </a:fld>
            <a:endParaRPr lang="fr-FR" b="0"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434" name="Text Box 4"/>
              <p:cNvSpPr txBox="1">
                <a:spLocks noChangeArrowheads="1"/>
              </p:cNvSpPr>
              <p:nvPr/>
            </p:nvSpPr>
            <p:spPr bwMode="auto">
              <a:xfrm>
                <a:off x="404813" y="581025"/>
                <a:ext cx="6048375" cy="78926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63538" indent="-363538" eaLnBrk="0" hangingPunct="0">
                  <a:tabLst>
                    <a:tab pos="2336800" algn="l"/>
                  </a:tabLs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tabLst>
                    <a:tab pos="2336800" algn="l"/>
                  </a:tabLs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 eaLnBrk="0" hangingPunct="0">
                  <a:tabLst>
                    <a:tab pos="2336800" algn="l"/>
                  </a:tabLs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 eaLnBrk="0" hangingPunct="0">
                  <a:tabLst>
                    <a:tab pos="2336800" algn="l"/>
                  </a:tabLs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 eaLnBrk="0" hangingPunct="0">
                  <a:tabLst>
                    <a:tab pos="2336800" algn="l"/>
                  </a:tabLs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336800" algn="l"/>
                  </a:tabLs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336800" algn="l"/>
                  </a:tabLs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336800" algn="l"/>
                  </a:tabLs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336800" algn="l"/>
                  </a:tabLs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fr-FR" dirty="0"/>
                  <a:t>IV. Description de l</a:t>
                </a:r>
                <a:r>
                  <a:rPr lang="ja-JP" altLang="fr-FR" dirty="0"/>
                  <a:t>’</a:t>
                </a:r>
                <a:r>
                  <a:rPr lang="fr-FR" altLang="ja-JP" dirty="0"/>
                  <a:t>équilibre thermodynamique.</a:t>
                </a:r>
              </a:p>
              <a:p>
                <a:pPr eaLnBrk="1" hangingPunct="1">
                  <a:spcBef>
                    <a:spcPct val="50000"/>
                  </a:spcBef>
                </a:pPr>
                <a:r>
                  <a:rPr lang="fr-FR" dirty="0"/>
                  <a:t>Ni polarisation (E</a:t>
                </a:r>
                <a:r>
                  <a:rPr lang="fr-FR" baseline="-25000" dirty="0"/>
                  <a:t>F</a:t>
                </a:r>
                <a:r>
                  <a:rPr lang="fr-FR" dirty="0"/>
                  <a:t>=</a:t>
                </a:r>
                <a:r>
                  <a:rPr lang="fr-FR" dirty="0" err="1"/>
                  <a:t>cte</a:t>
                </a:r>
                <a:r>
                  <a:rPr lang="fr-FR" dirty="0"/>
                  <a:t>) ni éclairement.</a:t>
                </a:r>
              </a:p>
              <a:p>
                <a:pPr eaLnBrk="1" hangingPunct="1">
                  <a:spcBef>
                    <a:spcPct val="50000"/>
                  </a:spcBef>
                  <a:buFontTx/>
                  <a:buAutoNum type="arabicPeriod"/>
                </a:pPr>
                <a:r>
                  <a:rPr lang="fr-FR" dirty="0"/>
                  <a:t>Zone de charge d</a:t>
                </a:r>
                <a:r>
                  <a:rPr lang="ja-JP" altLang="fr-FR" dirty="0"/>
                  <a:t>’</a:t>
                </a:r>
                <a:r>
                  <a:rPr lang="fr-FR" altLang="ja-JP" dirty="0"/>
                  <a:t>espace</a:t>
                </a:r>
              </a:p>
              <a:p>
                <a:pPr eaLnBrk="1" hangingPunct="1">
                  <a:spcBef>
                    <a:spcPct val="50000"/>
                  </a:spcBef>
                  <a:buFontTx/>
                  <a:buChar char="•"/>
                </a:pPr>
                <a:r>
                  <a:rPr lang="fr-FR" dirty="0"/>
                  <a:t>Diffusion des électrons côté P, diffusion des trous du côté N.</a:t>
                </a:r>
              </a:p>
              <a:p>
                <a:pPr eaLnBrk="1" hangingPunct="1">
                  <a:spcBef>
                    <a:spcPct val="50000"/>
                  </a:spcBef>
                  <a:buFontTx/>
                  <a:buChar char="•"/>
                </a:pPr>
                <a:r>
                  <a:rPr lang="fr-FR" dirty="0"/>
                  <a:t>Recombinaison avec les porteurs majoritaires : apparition d'une charge due à la présence des donneurs et accepteurs ionisés.</a:t>
                </a:r>
              </a:p>
              <a:p>
                <a:pPr eaLnBrk="1" hangingPunct="1">
                  <a:spcBef>
                    <a:spcPct val="50000"/>
                  </a:spcBef>
                  <a:buFontTx/>
                  <a:buChar char="•"/>
                </a:pPr>
                <a:r>
                  <a:rPr lang="fr-FR" dirty="0"/>
                  <a:t>Apparition d</a:t>
                </a:r>
                <a:r>
                  <a:rPr lang="ja-JP" altLang="fr-FR" dirty="0"/>
                  <a:t>’</a:t>
                </a:r>
                <a:r>
                  <a:rPr lang="fr-FR" altLang="ja-JP" dirty="0"/>
                  <a:t>une zone de charge d</a:t>
                </a:r>
                <a:r>
                  <a:rPr lang="ja-JP" altLang="fr-FR" dirty="0"/>
                  <a:t>’</a:t>
                </a:r>
                <a:r>
                  <a:rPr lang="fr-FR" altLang="ja-JP" dirty="0"/>
                  <a:t>espace (ZCE) ou zone désertée.</a:t>
                </a:r>
              </a:p>
              <a:p>
                <a:pPr eaLnBrk="1" hangingPunct="1">
                  <a:spcBef>
                    <a:spcPct val="50000"/>
                  </a:spcBef>
                  <a:buFontTx/>
                  <a:buChar char="•"/>
                </a:pPr>
                <a:r>
                  <a:rPr lang="fr-FR" dirty="0"/>
                  <a:t>Charge : </a:t>
                </a:r>
                <a14:m>
                  <m:oMath xmlns:m="http://schemas.openxmlformats.org/officeDocument/2006/math">
                    <m:r>
                      <a:rPr lang="fr-FR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𝝆</m:t>
                    </m:r>
                    <m:d>
                      <m:dPr>
                        <m:ctrlPr>
                          <a:rPr lang="fr-FR" b="1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fr-FR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𝒙</m:t>
                        </m:r>
                      </m:e>
                    </m:d>
                    <m:r>
                      <a:rPr lang="fr-FR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r>
                      <a:rPr lang="fr-FR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𝒒</m:t>
                    </m:r>
                    <m:d>
                      <m:dPr>
                        <m:ctrlPr>
                          <a:rPr lang="fr-FR" b="1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fr-FR" b="1" i="1" smtClean="0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SupPr>
                          <m:e>
                            <m:r>
                              <a:rPr lang="fr-FR" b="1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𝑵</m:t>
                            </m:r>
                          </m:e>
                          <m:sub>
                            <m:r>
                              <a:rPr lang="fr-FR" b="1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𝑫</m:t>
                            </m:r>
                          </m:sub>
                          <m:sup>
                            <m:r>
                              <a:rPr lang="fr-FR" b="1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+</m:t>
                            </m:r>
                          </m:sup>
                        </m:sSubSup>
                        <m:d>
                          <m:dPr>
                            <m:ctrlPr>
                              <a:rPr lang="fr-FR" b="1" i="1" smtClean="0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r>
                              <a:rPr lang="fr-FR" b="1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𝒙</m:t>
                            </m:r>
                          </m:e>
                        </m:d>
                        <m:r>
                          <a:rPr lang="fr-FR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fr-FR" b="1" i="1" smtClean="0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SupPr>
                          <m:e>
                            <m:r>
                              <a:rPr lang="fr-FR" b="1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𝑵</m:t>
                            </m:r>
                          </m:e>
                          <m:sub>
                            <m:r>
                              <a:rPr lang="fr-FR" b="1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𝑨</m:t>
                            </m:r>
                          </m:sub>
                          <m:sup>
                            <m:r>
                              <a:rPr lang="fr-FR" b="1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−</m:t>
                            </m:r>
                          </m:sup>
                        </m:sSubSup>
                        <m:d>
                          <m:dPr>
                            <m:ctrlPr>
                              <a:rPr lang="fr-FR" b="1" i="1" smtClean="0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r>
                              <a:rPr lang="fr-FR" b="1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𝒙</m:t>
                            </m:r>
                          </m:e>
                        </m:d>
                      </m:e>
                    </m:d>
                  </m:oMath>
                </a14:m>
                <a:r>
                  <a:rPr lang="fr-FR" dirty="0"/>
                  <a:t>.</a:t>
                </a:r>
              </a:p>
              <a:p>
                <a:pPr eaLnBrk="1" hangingPunct="1">
                  <a:spcBef>
                    <a:spcPct val="50000"/>
                  </a:spcBef>
                </a:pPr>
                <a:endParaRPr lang="fr-FR" dirty="0"/>
              </a:p>
              <a:p>
                <a:pPr eaLnBrk="1" hangingPunct="1">
                  <a:spcBef>
                    <a:spcPct val="50000"/>
                  </a:spcBef>
                  <a:buFontTx/>
                  <a:buChar char="•"/>
                </a:pPr>
                <a:r>
                  <a:rPr lang="fr-FR" dirty="0"/>
                  <a:t>Neutralité globale :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is-I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fr-FR" b="1" i="1" smtClean="0">
                            <a:latin typeface="Cambria Math" charset="0"/>
                          </a:rPr>
                          <m:t>𝒁</m:t>
                        </m:r>
                        <m:r>
                          <a:rPr lang="fr-FR" b="1" i="1" smtClean="0">
                            <a:latin typeface="Cambria Math" charset="0"/>
                          </a:rPr>
                          <m:t>𝑪𝑬</m:t>
                        </m:r>
                      </m:sub>
                      <m:sup>
                        <m:r>
                          <a:rPr lang="fr-FR" b="1" i="1" smtClean="0">
                            <a:latin typeface="Cambria Math" charset="0"/>
                          </a:rPr>
                          <m:t> </m:t>
                        </m:r>
                      </m:sup>
                      <m:e>
                        <m:r>
                          <a:rPr lang="is-IS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𝝆</m:t>
                        </m:r>
                        <m:d>
                          <m:dPr>
                            <m:ctrlPr>
                              <a:rPr lang="fr-FR" b="1" i="1" smtClean="0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r>
                              <a:rPr lang="fr-FR" b="1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𝒙</m:t>
                            </m:r>
                          </m:e>
                        </m:d>
                        <m:r>
                          <a:rPr lang="fr-FR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𝒅𝒙</m:t>
                        </m:r>
                      </m:e>
                    </m:nary>
                    <m:r>
                      <a:rPr lang="fr-FR" b="1" i="1" smtClean="0">
                        <a:latin typeface="Cambria Math" charset="0"/>
                      </a:rPr>
                      <m:t>=</m:t>
                    </m:r>
                    <m:r>
                      <a:rPr lang="fr-FR" b="1" i="1" smtClean="0">
                        <a:latin typeface="Cambria Math" charset="0"/>
                      </a:rPr>
                      <m:t>𝟎</m:t>
                    </m:r>
                  </m:oMath>
                </a14:m>
                <a:endParaRPr lang="fr-FR" dirty="0"/>
              </a:p>
              <a:p>
                <a:pPr eaLnBrk="1" hangingPunct="1">
                  <a:spcBef>
                    <a:spcPct val="50000"/>
                  </a:spcBef>
                </a:pPr>
                <a:r>
                  <a:rPr lang="fr-FR" dirty="0"/>
                  <a:t> </a:t>
                </a:r>
                <a:endParaRPr lang="el-GR" dirty="0"/>
              </a:p>
              <a:p>
                <a:pPr eaLnBrk="1" hangingPunct="1">
                  <a:spcBef>
                    <a:spcPct val="50000"/>
                  </a:spcBef>
                  <a:buFontTx/>
                  <a:buChar char="•"/>
                  <a:tabLst/>
                </a:pPr>
                <a:r>
                  <a:rPr lang="fr-FR" dirty="0"/>
                  <a:t>Etablissement d</a:t>
                </a:r>
                <a:r>
                  <a:rPr lang="ja-JP" altLang="fr-FR" dirty="0"/>
                  <a:t>’</a:t>
                </a:r>
                <a:r>
                  <a:rPr lang="fr-FR" altLang="ja-JP" dirty="0"/>
                  <a:t>un champ électrique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fr-FR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accPr>
                          <m:e>
                            <m:r>
                              <a:rPr lang="fr-FR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𝓔</m:t>
                            </m:r>
                          </m:e>
                        </m:acc>
                      </m:e>
                      <m:sub>
                        <m:r>
                          <a:rPr lang="fr-FR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𝒆𝒍𝒆𝒄</m:t>
                        </m:r>
                      </m:sub>
                    </m:sSub>
                  </m:oMath>
                </a14:m>
                <a:r>
                  <a:rPr lang="fr-FR" altLang="ja-JP" dirty="0"/>
                  <a:t> donné par l</a:t>
                </a:r>
                <a:r>
                  <a:rPr lang="ja-JP" altLang="fr-FR" dirty="0"/>
                  <a:t>’</a:t>
                </a:r>
                <a:r>
                  <a:rPr lang="fr-FR" altLang="ja-JP" dirty="0"/>
                  <a:t>équation de Maxwell-Gauss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accPr>
                      <m:e>
                        <m:r>
                          <a:rPr lang="fr-FR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𝛁</m:t>
                        </m:r>
                      </m:e>
                    </m:acc>
                    <m:r>
                      <a:rPr lang="fr-FR" i="1">
                        <a:latin typeface="Cambria Math" charset="0"/>
                        <a:ea typeface="Cambria Math" charset="0"/>
                        <a:cs typeface="Cambria Math" charset="0"/>
                      </a:rPr>
                      <m:t>∙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fr-FR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accPr>
                          <m:e>
                            <m:r>
                              <a:rPr lang="fr-FR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𝓔</m:t>
                            </m:r>
                          </m:e>
                        </m:acc>
                      </m:e>
                      <m:sub>
                        <m:r>
                          <a:rPr lang="fr-FR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𝒆𝒍𝒆𝒄</m:t>
                        </m:r>
                      </m:sub>
                    </m:sSub>
                    <m:r>
                      <a:rPr lang="fr-FR" i="1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r>
                          <a:rPr lang="fr-FR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𝝆</m:t>
                        </m:r>
                      </m:num>
                      <m:den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𝜺</m:t>
                            </m:r>
                          </m:e>
                          <m:sub>
                            <m:r>
                              <a:rPr lang="fr-FR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𝟎</m:t>
                            </m:r>
                          </m:sub>
                        </m:sSub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𝜺</m:t>
                            </m:r>
                          </m:e>
                          <m:sub>
                            <m:r>
                              <a:rPr lang="fr-FR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𝒓</m:t>
                            </m:r>
                          </m:sub>
                        </m:sSub>
                      </m:den>
                    </m:f>
                  </m:oMath>
                </a14:m>
                <a:r>
                  <a:rPr lang="fr-FR" altLang="ja-JP" dirty="0"/>
                  <a:t> et d</a:t>
                </a:r>
                <a:r>
                  <a:rPr lang="ja-JP" altLang="fr-FR" dirty="0"/>
                  <a:t>’</a:t>
                </a:r>
                <a:r>
                  <a:rPr lang="fr-FR" altLang="ja-JP" dirty="0"/>
                  <a:t>un potentiel </a:t>
                </a:r>
                <a14:m>
                  <m:oMath xmlns:m="http://schemas.openxmlformats.org/officeDocument/2006/math">
                    <m:r>
                      <a:rPr lang="fr-FR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𝑽</m:t>
                    </m:r>
                  </m:oMath>
                </a14:m>
                <a:r>
                  <a:rPr lang="fr-FR" altLang="ja-JP" dirty="0"/>
                  <a:t> donné par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fr-FR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accPr>
                          <m:e>
                            <m:r>
                              <a:rPr lang="fr-FR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𝓔</m:t>
                            </m:r>
                          </m:e>
                        </m:acc>
                      </m:e>
                      <m:sub>
                        <m:r>
                          <a:rPr lang="fr-FR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𝒆𝒍𝒆𝒄</m:t>
                        </m:r>
                      </m:sub>
                    </m:sSub>
                    <m:r>
                      <a:rPr lang="fr-FR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=−</m:t>
                    </m:r>
                    <m:acc>
                      <m:accPr>
                        <m:chr m:val="⃗"/>
                        <m:ctrlPr>
                          <a:rPr lang="fr-FR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accPr>
                      <m:e>
                        <m:r>
                          <a:rPr lang="fr-FR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𝛁</m:t>
                        </m:r>
                      </m:e>
                    </m:acc>
                    <m:r>
                      <a:rPr lang="fr-FR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𝑽</m:t>
                    </m:r>
                  </m:oMath>
                </a14:m>
                <a:endParaRPr lang="fr-FR" altLang="ja-JP" dirty="0"/>
              </a:p>
              <a:p>
                <a:pPr eaLnBrk="1" hangingPunct="1">
                  <a:spcBef>
                    <a:spcPct val="50000"/>
                  </a:spcBef>
                </a:pPr>
                <a:endParaRPr lang="fr-FR" dirty="0"/>
              </a:p>
              <a:p>
                <a:pPr eaLnBrk="1" hangingPunct="1">
                  <a:spcBef>
                    <a:spcPct val="50000"/>
                  </a:spcBef>
                </a:pPr>
                <a:endParaRPr lang="fr-FR" dirty="0"/>
              </a:p>
              <a:p>
                <a:pPr eaLnBrk="1" hangingPunct="1">
                  <a:spcBef>
                    <a:spcPct val="50000"/>
                  </a:spcBef>
                </a:pPr>
                <a:endParaRPr lang="fr-FR" dirty="0"/>
              </a:p>
              <a:p>
                <a:pPr eaLnBrk="1" hangingPunct="1">
                  <a:spcBef>
                    <a:spcPct val="50000"/>
                  </a:spcBef>
                  <a:buFontTx/>
                  <a:buChar char="•"/>
                </a:pPr>
                <a:r>
                  <a:rPr lang="fr-FR" dirty="0"/>
                  <a:t>Le champ électrique interne s</a:t>
                </a:r>
                <a:r>
                  <a:rPr lang="ja-JP" altLang="fr-FR" dirty="0"/>
                  <a:t>’</a:t>
                </a:r>
                <a:r>
                  <a:rPr lang="fr-FR" altLang="ja-JP" dirty="0"/>
                  <a:t>oppose à la diffusion des électrons et des trous. Courant total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altLang="ja-JP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fr-FR" altLang="ja-JP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altLang="ja-JP" b="1" i="1" smtClean="0">
                                <a:latin typeface="Cambria Math" charset="0"/>
                              </a:rPr>
                              <m:t>𝑱</m:t>
                            </m:r>
                          </m:e>
                        </m:acc>
                      </m:e>
                      <m:sub>
                        <m:r>
                          <a:rPr lang="fr-FR" altLang="ja-JP" b="1" i="1" smtClean="0">
                            <a:latin typeface="Cambria Math" charset="0"/>
                          </a:rPr>
                          <m:t>𝑫𝒊𝒇𝒇</m:t>
                        </m:r>
                      </m:sub>
                    </m:sSub>
                    <m:r>
                      <a:rPr lang="fr-FR" altLang="ja-JP" b="1" i="1" smtClean="0">
                        <a:latin typeface="Cambria Math" charset="0"/>
                      </a:rPr>
                      <m:t>+</m:t>
                    </m:r>
                    <m:sSub>
                      <m:sSubPr>
                        <m:ctrlPr>
                          <a:rPr lang="fr-FR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fr-FR" altLang="ja-JP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altLang="ja-JP" i="1">
                                <a:latin typeface="Cambria Math" charset="0"/>
                              </a:rPr>
                              <m:t>𝑱</m:t>
                            </m:r>
                          </m:e>
                        </m:acc>
                      </m:e>
                      <m:sub>
                        <m:r>
                          <a:rPr lang="fr-FR" altLang="ja-JP" b="1" i="1" smtClean="0">
                            <a:latin typeface="Cambria Math" charset="0"/>
                          </a:rPr>
                          <m:t>𝑪𝒐𝒏𝒅</m:t>
                        </m:r>
                      </m:sub>
                    </m:sSub>
                    <m:r>
                      <a:rPr lang="fr-FR" altLang="ja-JP" b="1" i="1" smtClean="0">
                        <a:latin typeface="Cambria Math" charset="0"/>
                      </a:rPr>
                      <m:t>=</m:t>
                    </m:r>
                    <m:r>
                      <a:rPr lang="fr-FR" altLang="ja-JP" b="1" i="1" smtClean="0">
                        <a:latin typeface="Cambria Math" charset="0"/>
                      </a:rPr>
                      <m:t>𝟎</m:t>
                    </m:r>
                  </m:oMath>
                </a14:m>
                <a:endParaRPr lang="fr-FR" altLang="ja-JP" dirty="0"/>
              </a:p>
              <a:p>
                <a:pPr eaLnBrk="1" hangingPunct="1">
                  <a:spcBef>
                    <a:spcPct val="50000"/>
                  </a:spcBef>
                  <a:buFontTx/>
                  <a:buChar char="•"/>
                </a:pPr>
                <a:r>
                  <a:rPr lang="fr-FR" dirty="0"/>
                  <a:t>Potentiel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charset="0"/>
                        <a:ea typeface="Cambria Math" charset="0"/>
                        <a:cs typeface="Cambria Math" charset="0"/>
                      </a:rPr>
                      <m:t>𝑽</m:t>
                    </m:r>
                    <m:d>
                      <m:dPr>
                        <m:ctrlPr>
                          <a:rPr lang="fr-FR" b="1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fr-FR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fr-FR" dirty="0"/>
                  <a:t> associé à une énergie potentielle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1" i="1" smtClean="0">
                            <a:latin typeface="Cambria Math" charset="0"/>
                          </a:rPr>
                          <m:t>𝑬</m:t>
                        </m:r>
                      </m:e>
                      <m:sub>
                        <m:r>
                          <a:rPr lang="fr-FR" b="1" i="1" smtClean="0">
                            <a:latin typeface="Cambria Math" charset="0"/>
                          </a:rPr>
                          <m:t>𝒑𝒐𝒕</m:t>
                        </m:r>
                      </m:sub>
                    </m:sSub>
                    <m:d>
                      <m:dPr>
                        <m:ctrlPr>
                          <a:rPr lang="fr-FR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1" i="1" smtClean="0">
                            <a:latin typeface="Cambria Math" charset="0"/>
                          </a:rPr>
                          <m:t>𝒙</m:t>
                        </m:r>
                      </m:e>
                    </m:d>
                    <m:r>
                      <a:rPr lang="fr-FR" b="1" i="1" smtClean="0">
                        <a:latin typeface="Cambria Math" charset="0"/>
                      </a:rPr>
                      <m:t>=−</m:t>
                    </m:r>
                    <m:r>
                      <a:rPr lang="fr-FR" b="1" i="1" smtClean="0">
                        <a:latin typeface="Cambria Math" charset="0"/>
                      </a:rPr>
                      <m:t>𝒒𝑽</m:t>
                    </m:r>
                    <m:d>
                      <m:dPr>
                        <m:ctrlPr>
                          <a:rPr lang="fr-FR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1" i="1" smtClean="0">
                            <a:latin typeface="Cambria Math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fr-FR" dirty="0"/>
                  <a:t>. Energie potentielle totale d</a:t>
                </a:r>
                <a:r>
                  <a:rPr lang="ja-JP" altLang="fr-FR" dirty="0"/>
                  <a:t>’</a:t>
                </a:r>
                <a:r>
                  <a:rPr lang="fr-FR" altLang="ja-JP" dirty="0"/>
                  <a:t>un électron = énergie de bande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charset="0"/>
                          </a:rPr>
                          <m:t>𝑬</m:t>
                        </m:r>
                      </m:e>
                      <m:sub>
                        <m:r>
                          <a:rPr lang="fr-FR" i="1">
                            <a:latin typeface="Cambria Math" charset="0"/>
                          </a:rPr>
                          <m:t>𝒑𝒐𝒕</m:t>
                        </m:r>
                      </m:sub>
                    </m:sSub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i="1">
                            <a:latin typeface="Cambria Math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fr-FR" altLang="ja-JP" dirty="0"/>
                  <a:t>. Diagramme d</a:t>
                </a:r>
                <a:r>
                  <a:rPr lang="ja-JP" altLang="fr-FR" dirty="0"/>
                  <a:t>’</a:t>
                </a:r>
                <a:r>
                  <a:rPr lang="fr-FR" altLang="ja-JP" dirty="0"/>
                  <a:t>énergie = somme de la structure de bandes (due au potentiel électrostatique des atomes du cristal) + énergie potentielle due aux charges supplémentaires ou à un champ électrique appliqué. </a:t>
                </a:r>
                <a:endParaRPr lang="fr-FR" dirty="0"/>
              </a:p>
            </p:txBody>
          </p:sp>
        </mc:Choice>
        <mc:Fallback xmlns="">
          <p:sp>
            <p:nvSpPr>
              <p:cNvPr id="1843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4813" y="581025"/>
                <a:ext cx="6048375" cy="7892610"/>
              </a:xfrm>
              <a:prstGeom prst="rect">
                <a:avLst/>
              </a:prstGeom>
              <a:blipFill rotWithShape="0">
                <a:blip r:embed="rId4"/>
                <a:stretch>
                  <a:fillRect l="-504" t="-232" r="-906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er 3"/>
          <p:cNvGrpSpPr/>
          <p:nvPr/>
        </p:nvGrpSpPr>
        <p:grpSpPr>
          <a:xfrm>
            <a:off x="3085599" y="5076056"/>
            <a:ext cx="3151713" cy="1224136"/>
            <a:chOff x="3085599" y="5076056"/>
            <a:chExt cx="3151713" cy="1224136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5599" y="5287537"/>
              <a:ext cx="3151713" cy="101265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/>
                <p:cNvSpPr/>
                <p:nvPr/>
              </p:nvSpPr>
              <p:spPr>
                <a:xfrm>
                  <a:off x="4509120" y="5076056"/>
                  <a:ext cx="637739" cy="33541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fr-FR" i="1">
                                    <a:latin typeface="Cambria Math" panose="02040503050406030204" pitchFamily="18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accPr>
                              <m:e>
                                <m:r>
                                  <a:rPr lang="fr-FR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𝓔</m:t>
                                </m:r>
                              </m:e>
                            </m:acc>
                          </m:e>
                          <m:sub>
                            <m:r>
                              <a:rPr lang="fr-FR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𝒆𝒍𝒆𝒄</m:t>
                            </m:r>
                          </m:sub>
                        </m:sSub>
                      </m:oMath>
                    </m:oMathPara>
                  </a14:m>
                  <a:endParaRPr lang="fr-FR" dirty="0"/>
                </a:p>
              </p:txBody>
            </p:sp>
          </mc:Choice>
          <mc:Fallback xmlns="">
            <p:sp>
              <p:nvSpPr>
                <p:cNvPr id="3" name="Rectangle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09120" y="5076056"/>
                  <a:ext cx="637739" cy="335413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5511DABC-3A68-A44C-A678-7B2FE3230AFB}" type="slidenum">
              <a:rPr lang="fr-FR" b="0">
                <a:latin typeface="Arial" charset="0"/>
              </a:rPr>
              <a:pPr eaLnBrk="1" hangingPunct="1"/>
              <a:t>30</a:t>
            </a:fld>
            <a:endParaRPr lang="fr-FR" b="0">
              <a:latin typeface="Arial" charset="0"/>
            </a:endParaRPr>
          </a:p>
        </p:txBody>
      </p:sp>
      <p:sp>
        <p:nvSpPr>
          <p:cNvPr id="70658" name="Text Box 7"/>
          <p:cNvSpPr txBox="1">
            <a:spLocks noChangeArrowheads="1"/>
          </p:cNvSpPr>
          <p:nvPr/>
        </p:nvSpPr>
        <p:spPr bwMode="auto">
          <a:xfrm>
            <a:off x="549275" y="395288"/>
            <a:ext cx="5832475" cy="487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/>
              <a:t>4. Courants de fuite en surface.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fr-FR"/>
              <a:t>Le plan de la jonction coupe la surface.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endParaRPr lang="fr-FR"/>
          </a:p>
          <a:p>
            <a:pPr eaLnBrk="1" hangingPunct="1">
              <a:spcBef>
                <a:spcPct val="50000"/>
              </a:spcBef>
              <a:buFontTx/>
              <a:buChar char="•"/>
            </a:pPr>
            <a:endParaRPr lang="fr-FR"/>
          </a:p>
          <a:p>
            <a:pPr eaLnBrk="1" hangingPunct="1">
              <a:spcBef>
                <a:spcPct val="50000"/>
              </a:spcBef>
              <a:buFontTx/>
              <a:buChar char="•"/>
            </a:pPr>
            <a:endParaRPr lang="fr-FR"/>
          </a:p>
          <a:p>
            <a:pPr eaLnBrk="1" hangingPunct="1">
              <a:spcBef>
                <a:spcPct val="50000"/>
              </a:spcBef>
              <a:buFontTx/>
              <a:buChar char="•"/>
            </a:pPr>
            <a:endParaRPr lang="fr-FR"/>
          </a:p>
          <a:p>
            <a:pPr eaLnBrk="1" hangingPunct="1">
              <a:spcBef>
                <a:spcPct val="50000"/>
              </a:spcBef>
              <a:buFontTx/>
              <a:buChar char="•"/>
            </a:pPr>
            <a:endParaRPr lang="fr-FR"/>
          </a:p>
          <a:p>
            <a:pPr eaLnBrk="1" hangingPunct="1">
              <a:spcBef>
                <a:spcPct val="50000"/>
              </a:spcBef>
              <a:buFontTx/>
              <a:buChar char="•"/>
            </a:pPr>
            <a:endParaRPr lang="fr-FR"/>
          </a:p>
          <a:p>
            <a:pPr eaLnBrk="1" hangingPunct="1">
              <a:spcBef>
                <a:spcPct val="50000"/>
              </a:spcBef>
              <a:buFontTx/>
              <a:buChar char="•"/>
            </a:pPr>
            <a:endParaRPr lang="fr-FR"/>
          </a:p>
          <a:p>
            <a:pPr eaLnBrk="1" hangingPunct="1">
              <a:spcBef>
                <a:spcPct val="50000"/>
              </a:spcBef>
              <a:buFontTx/>
              <a:buChar char="•"/>
            </a:pPr>
            <a:endParaRPr lang="fr-FR"/>
          </a:p>
          <a:p>
            <a:pPr eaLnBrk="1" hangingPunct="1">
              <a:spcBef>
                <a:spcPct val="50000"/>
              </a:spcBef>
              <a:buFontTx/>
              <a:buChar char="•"/>
            </a:pPr>
            <a:endParaRPr lang="fr-FR"/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fr-FR"/>
              <a:t>Charges situées à l</a:t>
            </a:r>
            <a:r>
              <a:rPr lang="ja-JP" altLang="fr-FR"/>
              <a:t>’</a:t>
            </a:r>
            <a:r>
              <a:rPr lang="fr-FR" altLang="ja-JP"/>
              <a:t>interface semi-conducteur/air ou semi-conducteur/passivation.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fr-FR"/>
              <a:t>Augmentation de la ZCE en surface (a)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fr-FR"/>
              <a:t>Phénomènes de surface : courant de génération supplémentaire (b).</a:t>
            </a:r>
          </a:p>
        </p:txBody>
      </p:sp>
      <p:pic>
        <p:nvPicPr>
          <p:cNvPr id="70659" name="Picture 8" descr="PN_surfa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975" y="1447800"/>
            <a:ext cx="4368800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0" name="Picture 11" descr="PN_surface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538" y="5734050"/>
            <a:ext cx="404812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240196F6-84E9-0644-8543-3E59E60A7F3A}" type="slidenum">
              <a:rPr lang="fr-FR" b="0">
                <a:latin typeface="Arial" charset="0"/>
              </a:rPr>
              <a:pPr eaLnBrk="1" hangingPunct="1"/>
              <a:t>31</a:t>
            </a:fld>
            <a:endParaRPr lang="fr-FR" b="0"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706" name="Text Box 4"/>
              <p:cNvSpPr txBox="1">
                <a:spLocks noChangeArrowheads="1"/>
              </p:cNvSpPr>
              <p:nvPr/>
            </p:nvSpPr>
            <p:spPr bwMode="auto">
              <a:xfrm>
                <a:off x="381000" y="203200"/>
                <a:ext cx="6165850" cy="90382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 eaLnBrk="0" hangingPunct="0">
                  <a:tabLst>
                    <a:tab pos="2336800" algn="l"/>
                  </a:tabLs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800100" indent="-342900" eaLnBrk="0" hangingPunct="0">
                  <a:tabLst>
                    <a:tab pos="2336800" algn="l"/>
                  </a:tabLs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 eaLnBrk="0" hangingPunct="0">
                  <a:tabLst>
                    <a:tab pos="2336800" algn="l"/>
                  </a:tabLs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 eaLnBrk="0" hangingPunct="0">
                  <a:tabLst>
                    <a:tab pos="2336800" algn="l"/>
                  </a:tabLs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 eaLnBrk="0" hangingPunct="0">
                  <a:tabLst>
                    <a:tab pos="2336800" algn="l"/>
                  </a:tabLs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336800" algn="l"/>
                  </a:tabLs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336800" algn="l"/>
                  </a:tabLs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336800" algn="l"/>
                  </a:tabLs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336800" algn="l"/>
                  </a:tabLs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fr-FR" dirty="0"/>
                  <a:t>VII. Schéma électrique équivalent. Capacités de la jonction.</a:t>
                </a:r>
              </a:p>
              <a:p>
                <a:pPr eaLnBrk="1" hangingPunct="1">
                  <a:spcBef>
                    <a:spcPct val="50000"/>
                  </a:spcBef>
                  <a:buFontTx/>
                  <a:buChar char="•"/>
                </a:pPr>
                <a:r>
                  <a:rPr lang="fr-FR" dirty="0"/>
                  <a:t>Détermination de la réponse lors de la polarisation en régime alternatif (petit signal) autour d</a:t>
                </a:r>
                <a:r>
                  <a:rPr lang="ja-JP" altLang="fr-FR"/>
                  <a:t>’</a:t>
                </a:r>
                <a:r>
                  <a:rPr lang="fr-FR" altLang="ja-JP" dirty="0"/>
                  <a:t>un point de polarisation.</a:t>
                </a:r>
              </a:p>
              <a:p>
                <a:pPr eaLnBrk="1" hangingPunct="1">
                  <a:spcBef>
                    <a:spcPct val="50000"/>
                  </a:spcBef>
                  <a:buFontTx/>
                  <a:buChar char="•"/>
                </a:pPr>
                <a:r>
                  <a:rPr lang="fr-FR" dirty="0"/>
                  <a:t>Capacités : </a:t>
                </a:r>
              </a:p>
              <a:p>
                <a:pPr lvl="1" eaLnBrk="1" hangingPunct="1">
                  <a:spcBef>
                    <a:spcPct val="50000"/>
                  </a:spcBef>
                  <a:buFontTx/>
                  <a:buAutoNum type="arabicPeriod"/>
                </a:pPr>
                <a:r>
                  <a:rPr lang="fr-FR" dirty="0"/>
                  <a:t>Caractère diélectrique de la zone désertée.</a:t>
                </a:r>
              </a:p>
              <a:p>
                <a:pPr lvl="1" eaLnBrk="1" hangingPunct="1">
                  <a:spcBef>
                    <a:spcPct val="50000"/>
                  </a:spcBef>
                  <a:buFontTx/>
                  <a:buAutoNum type="arabicPeriod"/>
                </a:pPr>
                <a:r>
                  <a:rPr lang="fr-FR" dirty="0"/>
                  <a:t>Charge injectée par diffusion des porteurs (V&gt;0).</a:t>
                </a:r>
              </a:p>
              <a:p>
                <a:pPr eaLnBrk="1" hangingPunct="1">
                  <a:spcBef>
                    <a:spcPct val="50000"/>
                  </a:spcBef>
                </a:pPr>
                <a:r>
                  <a:rPr lang="fr-FR" dirty="0"/>
                  <a:t>1. Capacité de transition.</a:t>
                </a:r>
              </a:p>
              <a:p>
                <a:pPr eaLnBrk="1" hangingPunct="1">
                  <a:spcBef>
                    <a:spcPct val="50000"/>
                  </a:spcBef>
                  <a:buFontTx/>
                  <a:buChar char="•"/>
                </a:pPr>
                <a:r>
                  <a:rPr lang="fr-FR" dirty="0"/>
                  <a:t>Evolution de l</a:t>
                </a:r>
                <a:r>
                  <a:rPr lang="ja-JP" altLang="fr-FR"/>
                  <a:t>’</a:t>
                </a:r>
                <a:r>
                  <a:rPr lang="fr-FR" altLang="ja-JP" dirty="0"/>
                  <a:t>extension de la ZCE avec la polarisation instantanée.</a:t>
                </a:r>
              </a:p>
              <a:p>
                <a:pPr marL="0" indent="0"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i="1" smtClean="0">
                              <a:latin typeface="Cambria Math" panose="02040503050406030204" pitchFamily="18" charset="0"/>
                              <a:cs typeface="Comic Sans MS"/>
                            </a:rPr>
                          </m:ctrlPr>
                        </m:sSupPr>
                        <m:e>
                          <m:r>
                            <a:rPr lang="fr-FR" i="1">
                              <a:latin typeface="Cambria Math" charset="0"/>
                              <a:cs typeface="Comic Sans MS"/>
                            </a:rPr>
                            <m:t>𝑾</m:t>
                          </m:r>
                        </m:e>
                        <m:sup>
                          <m:r>
                            <a:rPr lang="fr-FR" b="1" i="1" smtClean="0">
                              <a:latin typeface="Cambria Math" panose="02040503050406030204" pitchFamily="18" charset="0"/>
                              <a:cs typeface="Comic Sans MS"/>
                            </a:rPr>
                            <m:t>𝟐</m:t>
                          </m:r>
                        </m:sup>
                      </m:sSup>
                      <m:d>
                        <m:dPr>
                          <m:ctrlPr>
                            <a:rPr lang="fr-FR" b="1" i="1" smtClean="0">
                              <a:latin typeface="Cambria Math" panose="02040503050406030204" pitchFamily="18" charset="0"/>
                              <a:cs typeface="Comic Sans MS"/>
                            </a:rPr>
                          </m:ctrlPr>
                        </m:dPr>
                        <m:e>
                          <m:r>
                            <a:rPr lang="fr-FR" b="1" i="1" smtClean="0">
                              <a:latin typeface="Cambria Math" panose="02040503050406030204" pitchFamily="18" charset="0"/>
                              <a:cs typeface="Comic Sans MS"/>
                            </a:rPr>
                            <m:t>𝑽</m:t>
                          </m:r>
                        </m:e>
                      </m:d>
                      <m:r>
                        <a:rPr lang="fr-FR" i="1">
                          <a:latin typeface="Cambria Math" charset="0"/>
                          <a:cs typeface="Comic Sans MS"/>
                        </a:rPr>
                        <m:t>=</m:t>
                      </m:r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  <a:cs typeface="Comic Sans MS"/>
                            </a:rPr>
                          </m:ctrlPr>
                        </m:fPr>
                        <m:num>
                          <m:r>
                            <a:rPr lang="fr-FR" i="1">
                              <a:latin typeface="Cambria Math" charset="0"/>
                              <a:cs typeface="Comic Sans MS"/>
                            </a:rPr>
                            <m:t>𝟐</m:t>
                          </m:r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𝜺</m:t>
                              </m:r>
                            </m:e>
                            <m:sub>
                              <m:r>
                                <a:rPr lang="fr-FR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𝟎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𝜺</m:t>
                              </m:r>
                            </m:e>
                            <m:sub>
                              <m:r>
                                <a:rPr lang="fr-FR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𝒓</m:t>
                              </m:r>
                            </m:sub>
                          </m:sSub>
                          <m:d>
                            <m:dPr>
                              <m:ctrlPr>
                                <a:rPr lang="fr-FR" b="1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cs typeface="Comic Sans MS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 charset="0"/>
                                      <a:cs typeface="Comic Sans MS"/>
                                    </a:rPr>
                                    <m:t>𝑽</m:t>
                                  </m:r>
                                </m:e>
                                <m:sub>
                                  <m:r>
                                    <a:rPr lang="fr-FR" i="1">
                                      <a:latin typeface="Cambria Math" charset="0"/>
                                      <a:cs typeface="Comic Sans MS"/>
                                    </a:rPr>
                                    <m:t>𝒃𝒊</m:t>
                                  </m:r>
                                </m:sub>
                              </m:sSub>
                              <m:r>
                                <a:rPr lang="fr-FR" b="1" i="1" smtClean="0">
                                  <a:latin typeface="Cambria Math" panose="02040503050406030204" pitchFamily="18" charset="0"/>
                                  <a:cs typeface="Comic Sans MS"/>
                                </a:rPr>
                                <m:t>−</m:t>
                              </m:r>
                              <m:r>
                                <a:rPr lang="fr-FR" b="1" i="1" smtClean="0">
                                  <a:latin typeface="Cambria Math" panose="02040503050406030204" pitchFamily="18" charset="0"/>
                                  <a:cs typeface="Comic Sans MS"/>
                                </a:rPr>
                                <m:t>𝑽</m:t>
                              </m:r>
                            </m:e>
                          </m:d>
                        </m:num>
                        <m:den>
                          <m:r>
                            <a:rPr lang="fr-FR" i="1">
                              <a:latin typeface="Cambria Math" charset="0"/>
                              <a:cs typeface="Comic Sans MS"/>
                            </a:rPr>
                            <m:t>𝒒</m:t>
                          </m:r>
                        </m:den>
                      </m:f>
                      <m:d>
                        <m:dPr>
                          <m:ctrlPr>
                            <a:rPr lang="fr-FR" i="1">
                              <a:latin typeface="Cambria Math" panose="02040503050406030204" pitchFamily="18" charset="0"/>
                              <a:cs typeface="Comic Sans MS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fr-FR" i="1">
                                  <a:latin typeface="Cambria Math" panose="02040503050406030204" pitchFamily="18" charset="0"/>
                                  <a:cs typeface="Comic Sans MS"/>
                                </a:rPr>
                              </m:ctrlPr>
                            </m:fPr>
                            <m:num>
                              <m:r>
                                <a:rPr lang="fr-FR" i="1">
                                  <a:latin typeface="Cambria Math" charset="0"/>
                                  <a:cs typeface="Comic Sans MS"/>
                                </a:rPr>
                                <m:t>𝟏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cs typeface="Comic Sans MS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 charset="0"/>
                                      <a:cs typeface="Comic Sans MS"/>
                                    </a:rPr>
                                    <m:t>𝑵</m:t>
                                  </m:r>
                                </m:e>
                                <m:sub>
                                  <m:r>
                                    <a:rPr lang="fr-FR" i="1">
                                      <a:latin typeface="Cambria Math" charset="0"/>
                                      <a:cs typeface="Comic Sans MS"/>
                                    </a:rPr>
                                    <m:t>𝑨</m:t>
                                  </m:r>
                                </m:sub>
                              </m:sSub>
                            </m:den>
                          </m:f>
                          <m:r>
                            <a:rPr lang="fr-FR" i="1">
                              <a:latin typeface="Cambria Math" charset="0"/>
                              <a:cs typeface="Comic Sans MS"/>
                            </a:rPr>
                            <m:t>+</m:t>
                          </m:r>
                          <m:f>
                            <m:fPr>
                              <m:ctrlPr>
                                <a:rPr lang="fr-FR" i="1">
                                  <a:latin typeface="Cambria Math" panose="02040503050406030204" pitchFamily="18" charset="0"/>
                                  <a:cs typeface="Comic Sans MS"/>
                                </a:rPr>
                              </m:ctrlPr>
                            </m:fPr>
                            <m:num>
                              <m:r>
                                <a:rPr lang="fr-FR" i="1">
                                  <a:latin typeface="Cambria Math" charset="0"/>
                                  <a:cs typeface="Comic Sans MS"/>
                                </a:rPr>
                                <m:t>𝟏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cs typeface="Comic Sans MS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 charset="0"/>
                                      <a:cs typeface="Comic Sans MS"/>
                                    </a:rPr>
                                    <m:t>𝑵</m:t>
                                  </m:r>
                                </m:e>
                                <m:sub>
                                  <m:r>
                                    <a:rPr lang="fr-FR" i="1">
                                      <a:latin typeface="Cambria Math" charset="0"/>
                                      <a:cs typeface="Comic Sans MS"/>
                                    </a:rPr>
                                    <m:t>𝑫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fr-FR" dirty="0"/>
              </a:p>
              <a:p>
                <a:pPr marL="0" indent="0"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1" i="1" smtClean="0">
                          <a:latin typeface="Cambria Math" panose="02040503050406030204" pitchFamily="18" charset="0"/>
                          <a:cs typeface="Comic Sans MS"/>
                        </a:rPr>
                        <m:t>𝟐</m:t>
                      </m:r>
                      <m:r>
                        <a:rPr lang="fr-FR" b="1" i="1" smtClean="0">
                          <a:latin typeface="Cambria Math" panose="02040503050406030204" pitchFamily="18" charset="0"/>
                          <a:cs typeface="Comic Sans MS"/>
                        </a:rPr>
                        <m:t>𝑾</m:t>
                      </m:r>
                      <m:r>
                        <a:rPr lang="fr-FR" b="1" i="1" smtClean="0">
                          <a:latin typeface="Cambria Math" panose="02040503050406030204" pitchFamily="18" charset="0"/>
                          <a:cs typeface="Comic Sans MS"/>
                        </a:rPr>
                        <m:t>𝝏</m:t>
                      </m:r>
                      <m:r>
                        <a:rPr lang="fr-FR" b="1" i="1" smtClean="0">
                          <a:latin typeface="Cambria Math" panose="02040503050406030204" pitchFamily="18" charset="0"/>
                          <a:cs typeface="Comic Sans MS"/>
                        </a:rPr>
                        <m:t>𝑾</m:t>
                      </m:r>
                      <m:r>
                        <a:rPr lang="fr-FR" i="1">
                          <a:latin typeface="Cambria Math" charset="0"/>
                          <a:cs typeface="Comic Sans MS"/>
                        </a:rPr>
                        <m:t>=</m:t>
                      </m:r>
                      <m:r>
                        <a:rPr lang="fr-FR" b="1" i="1" smtClean="0">
                          <a:latin typeface="Cambria Math" panose="02040503050406030204" pitchFamily="18" charset="0"/>
                          <a:cs typeface="Comic Sans MS"/>
                        </a:rPr>
                        <m:t>−</m:t>
                      </m:r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  <a:cs typeface="Comic Sans MS"/>
                            </a:rPr>
                          </m:ctrlPr>
                        </m:fPr>
                        <m:num>
                          <m:r>
                            <a:rPr lang="fr-FR" i="1">
                              <a:latin typeface="Cambria Math" charset="0"/>
                              <a:cs typeface="Comic Sans MS"/>
                            </a:rPr>
                            <m:t>𝟐</m:t>
                          </m:r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𝜺</m:t>
                              </m:r>
                            </m:e>
                            <m:sub>
                              <m:r>
                                <a:rPr lang="fr-FR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𝟎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𝜺</m:t>
                              </m:r>
                            </m:e>
                            <m:sub>
                              <m:r>
                                <a:rPr lang="fr-FR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𝒓</m:t>
                              </m:r>
                            </m:sub>
                          </m:sSub>
                        </m:num>
                        <m:den>
                          <m:r>
                            <a:rPr lang="fr-FR" i="1">
                              <a:latin typeface="Cambria Math" charset="0"/>
                              <a:cs typeface="Comic Sans MS"/>
                            </a:rPr>
                            <m:t>𝒒</m:t>
                          </m:r>
                        </m:den>
                      </m:f>
                      <m:d>
                        <m:dPr>
                          <m:ctrlPr>
                            <a:rPr lang="fr-FR" i="1">
                              <a:latin typeface="Cambria Math" panose="02040503050406030204" pitchFamily="18" charset="0"/>
                              <a:cs typeface="Comic Sans MS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fr-FR" i="1">
                                  <a:latin typeface="Cambria Math" panose="02040503050406030204" pitchFamily="18" charset="0"/>
                                  <a:cs typeface="Comic Sans MS"/>
                                </a:rPr>
                              </m:ctrlPr>
                            </m:fPr>
                            <m:num>
                              <m:r>
                                <a:rPr lang="fr-FR" i="1">
                                  <a:latin typeface="Cambria Math" charset="0"/>
                                  <a:cs typeface="Comic Sans MS"/>
                                </a:rPr>
                                <m:t>𝟏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cs typeface="Comic Sans MS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 charset="0"/>
                                      <a:cs typeface="Comic Sans MS"/>
                                    </a:rPr>
                                    <m:t>𝑵</m:t>
                                  </m:r>
                                </m:e>
                                <m:sub>
                                  <m:r>
                                    <a:rPr lang="fr-FR" i="1">
                                      <a:latin typeface="Cambria Math" charset="0"/>
                                      <a:cs typeface="Comic Sans MS"/>
                                    </a:rPr>
                                    <m:t>𝑨</m:t>
                                  </m:r>
                                </m:sub>
                              </m:sSub>
                            </m:den>
                          </m:f>
                          <m:r>
                            <a:rPr lang="fr-FR" i="1">
                              <a:latin typeface="Cambria Math" charset="0"/>
                              <a:cs typeface="Comic Sans MS"/>
                            </a:rPr>
                            <m:t>+</m:t>
                          </m:r>
                          <m:f>
                            <m:fPr>
                              <m:ctrlPr>
                                <a:rPr lang="fr-FR" i="1">
                                  <a:latin typeface="Cambria Math" panose="02040503050406030204" pitchFamily="18" charset="0"/>
                                  <a:cs typeface="Comic Sans MS"/>
                                </a:rPr>
                              </m:ctrlPr>
                            </m:fPr>
                            <m:num>
                              <m:r>
                                <a:rPr lang="fr-FR" i="1">
                                  <a:latin typeface="Cambria Math" charset="0"/>
                                  <a:cs typeface="Comic Sans MS"/>
                                </a:rPr>
                                <m:t>𝟏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cs typeface="Comic Sans MS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 charset="0"/>
                                      <a:cs typeface="Comic Sans MS"/>
                                    </a:rPr>
                                    <m:t>𝑵</m:t>
                                  </m:r>
                                </m:e>
                                <m:sub>
                                  <m:r>
                                    <a:rPr lang="fr-FR" i="1">
                                      <a:latin typeface="Cambria Math" charset="0"/>
                                      <a:cs typeface="Comic Sans MS"/>
                                    </a:rPr>
                                    <m:t>𝑫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fr-FR" b="1" i="1" smtClean="0">
                          <a:latin typeface="Cambria Math" panose="02040503050406030204" pitchFamily="18" charset="0"/>
                          <a:cs typeface="Comic Sans MS"/>
                        </a:rPr>
                        <m:t>𝝏</m:t>
                      </m:r>
                      <m:r>
                        <a:rPr lang="fr-FR" b="1" i="1" smtClean="0">
                          <a:latin typeface="Cambria Math" panose="02040503050406030204" pitchFamily="18" charset="0"/>
                          <a:cs typeface="Comic Sans MS"/>
                        </a:rPr>
                        <m:t>𝑽</m:t>
                      </m:r>
                    </m:oMath>
                  </m:oMathPara>
                </a14:m>
                <a:endParaRPr lang="fr-FR" dirty="0"/>
              </a:p>
              <a:p>
                <a:pPr eaLnBrk="1" hangingPunct="1">
                  <a:spcBef>
                    <a:spcPct val="50000"/>
                  </a:spcBef>
                  <a:buFontTx/>
                  <a:buChar char="•"/>
                </a:pPr>
                <a:endParaRPr lang="fr-FR" dirty="0"/>
              </a:p>
              <a:p>
                <a:pPr eaLnBrk="1" hangingPunct="1">
                  <a:spcBef>
                    <a:spcPct val="50000"/>
                  </a:spcBef>
                  <a:buFontTx/>
                  <a:buChar char="•"/>
                </a:pPr>
                <a:r>
                  <a:rPr lang="fr-FR" dirty="0"/>
                  <a:t>V varie de ∂V </a:t>
                </a:r>
                <a:r>
                  <a:rPr lang="fr-FR" dirty="0">
                    <a:sym typeface="Symbol" charset="0"/>
                  </a:rPr>
                  <a:t> la charge </a:t>
                </a:r>
                <a:r>
                  <a:rPr lang="fr-FR" dirty="0"/>
                  <a:t>Q=-</a:t>
                </a:r>
                <a:r>
                  <a:rPr lang="fr-FR" dirty="0" err="1"/>
                  <a:t>qN</a:t>
                </a:r>
                <a:r>
                  <a:rPr lang="fr-FR" baseline="-25000" dirty="0" err="1"/>
                  <a:t>A</a:t>
                </a:r>
                <a:r>
                  <a:rPr lang="fr-FR" dirty="0" err="1"/>
                  <a:t>x</a:t>
                </a:r>
                <a:r>
                  <a:rPr lang="fr-FR" baseline="-25000" dirty="0" err="1"/>
                  <a:t>p</a:t>
                </a:r>
                <a:r>
                  <a:rPr lang="fr-FR" dirty="0" err="1"/>
                  <a:t>S</a:t>
                </a:r>
                <a:r>
                  <a:rPr lang="fr-FR" dirty="0">
                    <a:sym typeface="Symbol" charset="0"/>
                  </a:rPr>
                  <a:t> dans la zone dopée P varie de </a:t>
                </a:r>
                <a:r>
                  <a:rPr lang="fr-FR" dirty="0"/>
                  <a:t>∂Q=-</a:t>
                </a:r>
                <a:r>
                  <a:rPr lang="fr-FR" dirty="0" err="1"/>
                  <a:t>qN</a:t>
                </a:r>
                <a:r>
                  <a:rPr lang="fr-FR" baseline="-25000" dirty="0" err="1"/>
                  <a:t>A</a:t>
                </a:r>
                <a:r>
                  <a:rPr lang="fr-FR" dirty="0" err="1"/>
                  <a:t>∂x</a:t>
                </a:r>
                <a:r>
                  <a:rPr lang="fr-FR" baseline="-25000" dirty="0" err="1"/>
                  <a:t>p</a:t>
                </a:r>
                <a:r>
                  <a:rPr lang="fr-FR" dirty="0" err="1"/>
                  <a:t>S</a:t>
                </a:r>
                <a:r>
                  <a:rPr lang="fr-FR" dirty="0"/>
                  <a:t>.</a:t>
                </a:r>
              </a:p>
              <a:p>
                <a:pPr eaLnBrk="1" hangingPunct="1">
                  <a:spcBef>
                    <a:spcPct val="50000"/>
                  </a:spcBef>
                  <a:buFontTx/>
                  <a:buChar char="•"/>
                </a:pPr>
                <a:endParaRPr lang="fr-FR" dirty="0"/>
              </a:p>
              <a:p>
                <a:pPr eaLnBrk="1" hangingPunct="1">
                  <a:spcBef>
                    <a:spcPct val="50000"/>
                  </a:spcBef>
                  <a:buFontTx/>
                  <a:buChar char="•"/>
                </a:pPr>
                <a:r>
                  <a:rPr lang="fr-FR" b="1" dirty="0">
                    <a:cs typeface="Comic Sans MS"/>
                  </a:rPr>
                  <a:t> </a:t>
                </a:r>
                <a14:m>
                  <m:oMath xmlns:m="http://schemas.openxmlformats.org/officeDocument/2006/math">
                    <m:r>
                      <a:rPr lang="fr-FR" b="1" i="1" smtClean="0">
                        <a:latin typeface="Cambria Math" panose="02040503050406030204" pitchFamily="18" charset="0"/>
                        <a:cs typeface="Comic Sans MS"/>
                      </a:rPr>
                      <m:t>𝝏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cs typeface="Comic Sans MS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charset="0"/>
                            <a:cs typeface="Comic Sans MS"/>
                          </a:rPr>
                          <m:t>𝒙</m:t>
                        </m:r>
                      </m:e>
                      <m:sub>
                        <m:r>
                          <a:rPr lang="fr-FR" i="1">
                            <a:latin typeface="Cambria Math" charset="0"/>
                            <a:cs typeface="Comic Sans MS"/>
                          </a:rPr>
                          <m:t>𝒑</m:t>
                        </m:r>
                      </m:sub>
                    </m:sSub>
                    <m:r>
                      <a:rPr lang="fr-FR" i="1">
                        <a:latin typeface="Cambria Math" charset="0"/>
                        <a:cs typeface="Comic Sans MS"/>
                      </a:rPr>
                      <m:t>=</m:t>
                    </m:r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  <a:cs typeface="Comic Sans MS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  <a:cs typeface="Comic Sans MS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charset="0"/>
                                <a:cs typeface="Comic Sans MS"/>
                              </a:rPr>
                              <m:t>𝑵</m:t>
                            </m:r>
                          </m:e>
                          <m:sub>
                            <m:r>
                              <a:rPr lang="fr-FR" i="1">
                                <a:latin typeface="Cambria Math" charset="0"/>
                                <a:cs typeface="Comic Sans MS"/>
                              </a:rPr>
                              <m:t>𝑫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  <a:cs typeface="Comic Sans MS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charset="0"/>
                                <a:cs typeface="Comic Sans MS"/>
                              </a:rPr>
                              <m:t>𝑵</m:t>
                            </m:r>
                          </m:e>
                          <m:sub>
                            <m:r>
                              <a:rPr lang="fr-FR" i="1">
                                <a:latin typeface="Cambria Math" charset="0"/>
                                <a:cs typeface="Comic Sans MS"/>
                              </a:rPr>
                              <m:t>𝑨</m:t>
                            </m:r>
                          </m:sub>
                        </m:sSub>
                        <m:r>
                          <a:rPr lang="fr-FR" i="1">
                            <a:latin typeface="Cambria Math" charset="0"/>
                            <a:cs typeface="Comic Sans MS"/>
                          </a:rPr>
                          <m:t>+</m:t>
                        </m:r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  <a:cs typeface="Comic Sans MS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charset="0"/>
                                <a:cs typeface="Comic Sans MS"/>
                              </a:rPr>
                              <m:t>𝑵</m:t>
                            </m:r>
                          </m:e>
                          <m:sub>
                            <m:r>
                              <a:rPr lang="fr-FR" i="1">
                                <a:latin typeface="Cambria Math" charset="0"/>
                                <a:cs typeface="Comic Sans MS"/>
                              </a:rPr>
                              <m:t>𝑫</m:t>
                            </m:r>
                          </m:sub>
                        </m:sSub>
                      </m:den>
                    </m:f>
                    <m:r>
                      <a:rPr lang="fr-FR" b="1" i="1" smtClean="0">
                        <a:latin typeface="Cambria Math" panose="02040503050406030204" pitchFamily="18" charset="0"/>
                        <a:cs typeface="Comic Sans MS"/>
                      </a:rPr>
                      <m:t>𝝏</m:t>
                    </m:r>
                    <m:r>
                      <a:rPr lang="fr-FR" i="1">
                        <a:latin typeface="Cambria Math" charset="0"/>
                        <a:cs typeface="Comic Sans MS"/>
                      </a:rPr>
                      <m:t>𝑾</m:t>
                    </m:r>
                  </m:oMath>
                </a14:m>
                <a:endParaRPr lang="fr-FR" dirty="0"/>
              </a:p>
              <a:p>
                <a:pPr eaLnBrk="1" hangingPunct="1">
                  <a:spcBef>
                    <a:spcPct val="50000"/>
                  </a:spcBef>
                  <a:buFontTx/>
                  <a:buChar char="•"/>
                </a:pPr>
                <a:endParaRPr lang="fr-FR" dirty="0"/>
              </a:p>
              <a:p>
                <a:pPr eaLnBrk="1" hangingPunct="1">
                  <a:spcBef>
                    <a:spcPct val="50000"/>
                  </a:spcBef>
                  <a:buFontTx/>
                  <a:buChar char="•"/>
                </a:pPr>
                <a:r>
                  <a:rPr lang="fr-FR" dirty="0"/>
                  <a:t>Résultat :</a:t>
                </a:r>
              </a:p>
              <a:p>
                <a:pPr marL="0" indent="0" algn="just"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1" i="1" smtClean="0">
                          <a:latin typeface="Cambria Math" panose="02040503050406030204" pitchFamily="18" charset="0"/>
                          <a:cs typeface="Comic Sans MS"/>
                        </a:rPr>
                        <m:t>𝝏</m:t>
                      </m:r>
                      <m:r>
                        <a:rPr lang="fr-FR" b="1" i="1" smtClean="0">
                          <a:latin typeface="Cambria Math" panose="02040503050406030204" pitchFamily="18" charset="0"/>
                          <a:cs typeface="Comic Sans MS"/>
                        </a:rPr>
                        <m:t>𝑸</m:t>
                      </m:r>
                      <m:r>
                        <a:rPr lang="fr-FR" b="1" i="1" smtClean="0">
                          <a:latin typeface="Cambria Math" panose="02040503050406030204" pitchFamily="18" charset="0"/>
                          <a:cs typeface="Comic Sans MS"/>
                        </a:rPr>
                        <m:t>=</m:t>
                      </m:r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  <a:cs typeface="Comic Sans M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𝜺</m:t>
                              </m:r>
                            </m:e>
                            <m:sub>
                              <m:r>
                                <a:rPr lang="fr-FR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𝟎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𝜺</m:t>
                              </m:r>
                            </m:e>
                            <m:sub>
                              <m:r>
                                <a:rPr lang="fr-FR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𝒓</m:t>
                              </m:r>
                            </m:sub>
                          </m:sSub>
                          <m:r>
                            <a:rPr lang="fr-FR" b="1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  <m:t>𝑺</m:t>
                          </m:r>
                        </m:num>
                        <m:den>
                          <m:r>
                            <a:rPr lang="fr-FR" b="1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  <m:t>𝑾</m:t>
                          </m:r>
                        </m:den>
                      </m:f>
                      <m:r>
                        <a:rPr lang="fr-FR" b="1" i="1" smtClean="0">
                          <a:latin typeface="Cambria Math" panose="02040503050406030204" pitchFamily="18" charset="0"/>
                          <a:cs typeface="Comic Sans MS"/>
                        </a:rPr>
                        <m:t>𝝏</m:t>
                      </m:r>
                      <m:r>
                        <a:rPr lang="fr-FR" b="1" i="1" smtClean="0">
                          <a:latin typeface="Cambria Math" panose="02040503050406030204" pitchFamily="18" charset="0"/>
                          <a:cs typeface="Comic Sans MS"/>
                        </a:rPr>
                        <m:t>𝑽</m:t>
                      </m:r>
                      <m:r>
                        <a:rPr lang="fr-F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mic Sans MS"/>
                        </a:rPr>
                        <m:t>⇒</m:t>
                      </m:r>
                      <m:sSub>
                        <m:sSubPr>
                          <m:ctrlPr>
                            <a:rPr lang="fr-FR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mic Sans MS"/>
                            </a:rPr>
                          </m:ctrlPr>
                        </m:sSubPr>
                        <m:e>
                          <m:r>
                            <a:rPr lang="fr-FR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mic Sans MS"/>
                            </a:rPr>
                            <m:t>𝑪</m:t>
                          </m:r>
                        </m:e>
                        <m:sub>
                          <m:r>
                            <a:rPr lang="fr-FR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mic Sans MS"/>
                            </a:rPr>
                            <m:t>𝒕</m:t>
                          </m:r>
                        </m:sub>
                      </m:sSub>
                      <m:r>
                        <a:rPr lang="fr-F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mic Sans MS"/>
                        </a:rPr>
                        <m:t>=</m:t>
                      </m:r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  <a:cs typeface="Comic Sans M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𝜺</m:t>
                              </m:r>
                            </m:e>
                            <m:sub>
                              <m:r>
                                <a:rPr lang="fr-FR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𝟎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𝜺</m:t>
                              </m:r>
                            </m:e>
                            <m:sub>
                              <m:r>
                                <a:rPr lang="fr-FR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𝒓</m:t>
                              </m:r>
                            </m:sub>
                          </m:sSub>
                          <m:r>
                            <a:rPr lang="fr-FR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  <m:t>𝑺</m:t>
                          </m:r>
                        </m:num>
                        <m:den>
                          <m:r>
                            <a:rPr lang="fr-FR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  <m:t>𝑾</m:t>
                          </m:r>
                        </m:den>
                      </m:f>
                    </m:oMath>
                  </m:oMathPara>
                </a14:m>
                <a:endParaRPr lang="fr-FR" dirty="0"/>
              </a:p>
              <a:p>
                <a:pPr eaLnBrk="1" hangingPunct="1">
                  <a:spcBef>
                    <a:spcPct val="50000"/>
                  </a:spcBef>
                  <a:buFontTx/>
                  <a:buChar char="•"/>
                </a:pPr>
                <a:endParaRPr lang="fr-FR" dirty="0"/>
              </a:p>
              <a:p>
                <a:pPr eaLnBrk="1" hangingPunct="1">
                  <a:spcBef>
                    <a:spcPct val="50000"/>
                  </a:spcBef>
                  <a:buFontTx/>
                  <a:buChar char="•"/>
                </a:pPr>
                <a:r>
                  <a:rPr lang="fr-FR" dirty="0"/>
                  <a:t>Résultat valable pour les dopages non uniformes.</a:t>
                </a:r>
              </a:p>
              <a:p>
                <a:pPr eaLnBrk="1" hangingPunct="1">
                  <a:spcBef>
                    <a:spcPct val="50000"/>
                  </a:spcBef>
                  <a:buFontTx/>
                  <a:buChar char="•"/>
                </a:pPr>
                <a:r>
                  <a:rPr lang="fr-FR" dirty="0"/>
                  <a:t>C</a:t>
                </a:r>
                <a:r>
                  <a:rPr lang="fr-FR" baseline="-25000" dirty="0"/>
                  <a:t>t</a:t>
                </a:r>
                <a:r>
                  <a:rPr lang="fr-FR" dirty="0"/>
                  <a:t> varie en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fr-FR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fr-FR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b="1" i="1" smtClean="0">
                                    <a:latin typeface="Cambria Math" panose="02040503050406030204" pitchFamily="18" charset="0"/>
                                  </a:rPr>
                                  <m:t>𝑽</m:t>
                                </m:r>
                              </m:e>
                              <m:sub>
                                <m:r>
                                  <a:rPr lang="fr-FR" b="1" i="1" smtClean="0">
                                    <a:latin typeface="Cambria Math" panose="02040503050406030204" pitchFamily="18" charset="0"/>
                                  </a:rPr>
                                  <m:t>𝒃𝒊</m:t>
                                </m:r>
                              </m:sub>
                            </m:sSub>
                            <m:r>
                              <a:rPr lang="fr-FR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fr-FR" b="1" i="1" smtClean="0">
                                <a:latin typeface="Cambria Math" panose="02040503050406030204" pitchFamily="18" charset="0"/>
                              </a:rPr>
                              <m:t>𝑽</m:t>
                            </m:r>
                          </m:e>
                        </m:rad>
                      </m:den>
                    </m:f>
                  </m:oMath>
                </a14:m>
                <a:r>
                  <a:rPr lang="fr-FR" dirty="0"/>
                  <a:t>. Varactor.</a:t>
                </a:r>
              </a:p>
              <a:p>
                <a:pPr eaLnBrk="1" hangingPunct="1">
                  <a:spcBef>
                    <a:spcPct val="50000"/>
                  </a:spcBef>
                  <a:buFontTx/>
                  <a:buChar char="•"/>
                </a:pPr>
                <a:r>
                  <a:rPr lang="fr-FR" dirty="0"/>
                  <a:t>Réponse en fréquence : déplacement de porteurs majoritaires : temps de relaxation diélectrique.</a:t>
                </a:r>
              </a:p>
              <a:p>
                <a:pPr marL="0" indent="0" algn="ctr" eaLnBrk="1" hangingPunct="1">
                  <a:spcBef>
                    <a:spcPct val="500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𝝉</m:t>
                        </m:r>
                      </m:e>
                      <m:sub>
                        <m:sSub>
                          <m:sSubPr>
                            <m:ctrlPr>
                              <a:rPr lang="fr-FR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fr-FR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𝒓𝒆𝒍</m:t>
                            </m:r>
                          </m:sub>
                        </m:sSub>
                      </m:sub>
                    </m:sSub>
                    <m:r>
                      <a:rPr lang="fr-FR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  <a:cs typeface="Comic Sans MS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𝜺</m:t>
                            </m:r>
                          </m:e>
                          <m:sub>
                            <m:r>
                              <a:rPr lang="fr-FR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𝟎</m:t>
                            </m:r>
                          </m:sub>
                        </m:sSub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𝜺</m:t>
                            </m:r>
                          </m:e>
                          <m:sub>
                            <m:r>
                              <a:rPr lang="fr-FR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𝒓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fr-F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charset="0"/>
                              </a:rPr>
                              <m:t>𝝈</m:t>
                            </m:r>
                          </m:e>
                          <m:sub>
                            <m:r>
                              <a:rPr lang="fr-FR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charset="0"/>
                              </a:rPr>
                              <m:t>𝒑</m:t>
                            </m:r>
                          </m:sub>
                        </m:sSub>
                      </m:den>
                    </m:f>
                  </m:oMath>
                </a14:m>
                <a:r>
                  <a:rPr lang="fr-FR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𝝉</m:t>
                        </m:r>
                      </m:e>
                      <m:sub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𝒓𝒆𝒍</m:t>
                            </m:r>
                          </m:sub>
                        </m:sSub>
                      </m:sub>
                    </m:sSub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  <a:cs typeface="Comic Sans MS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𝜺</m:t>
                            </m:r>
                          </m:e>
                          <m:sub>
                            <m:r>
                              <a:rPr lang="fr-FR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𝟎</m:t>
                            </m:r>
                          </m:sub>
                        </m:sSub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𝜺</m:t>
                            </m:r>
                          </m:e>
                          <m:sub>
                            <m:r>
                              <a:rPr lang="fr-FR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𝒓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charset="0"/>
                              </a:rPr>
                              <m:t>𝝈</m:t>
                            </m:r>
                          </m:e>
                          <m:sub>
                            <m:r>
                              <a:rPr lang="fr-FR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charset="0"/>
                              </a:rPr>
                              <m:t>𝒏</m:t>
                            </m:r>
                          </m:sub>
                        </m:sSub>
                      </m:den>
                    </m:f>
                  </m:oMath>
                </a14:m>
                <a:r>
                  <a:rPr lang="fr-FR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fr-F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  <a:cs typeface="Comic Sans MS"/>
                          </a:rPr>
                        </m:ctrlPr>
                      </m:fPr>
                      <m:num>
                        <m:r>
                          <a:rPr lang="fr-FR" b="1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𝟏</m:t>
                        </m:r>
                      </m:num>
                      <m:den>
                        <m:r>
                          <a:rPr lang="fr-F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charset="0"/>
                          </a:rPr>
                          <m:t>𝟐</m:t>
                        </m:r>
                        <m:r>
                          <a:rPr lang="fr-F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charset="0"/>
                          </a:rPr>
                          <m:t>𝝅</m:t>
                        </m:r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𝝉</m:t>
                            </m:r>
                          </m:e>
                          <m:sub>
                            <m:sSub>
                              <m:sSubPr>
                                <m:ctrlPr>
                                  <a:rPr lang="fr-F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𝒏</m:t>
                                </m:r>
                              </m:e>
                              <m:sub>
                                <m:r>
                                  <a:rPr lang="fr-F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𝒓𝒆𝒍</m:t>
                                </m:r>
                              </m:sub>
                            </m:sSub>
                          </m:sub>
                        </m:sSub>
                      </m:den>
                    </m:f>
                    <m:r>
                      <a:rPr lang="fr-FR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charset="0"/>
                      </a:rPr>
                      <m:t>+</m:t>
                    </m:r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  <a:cs typeface="Comic Sans MS"/>
                          </a:rPr>
                        </m:ctrlPr>
                      </m:fPr>
                      <m:num>
                        <m:r>
                          <a:rPr lang="fr-FR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𝟏</m:t>
                        </m:r>
                      </m:num>
                      <m:den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charset="0"/>
                          </a:rPr>
                          <m:t>𝟐</m:t>
                        </m:r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charset="0"/>
                          </a:rPr>
                          <m:t>𝝅</m:t>
                        </m:r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𝝉</m:t>
                            </m:r>
                          </m:e>
                          <m:sub>
                            <m:sSub>
                              <m:sSubPr>
                                <m:ctrlPr>
                                  <a:rPr lang="fr-F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𝒑</m:t>
                                </m:r>
                              </m:e>
                              <m:sub>
                                <m:r>
                                  <a:rPr lang="fr-F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𝒓𝒆𝒍</m:t>
                                </m:r>
                              </m:sub>
                            </m:sSub>
                          </m:sub>
                        </m:sSub>
                      </m:den>
                    </m:f>
                  </m:oMath>
                </a14:m>
                <a:endParaRPr lang="fr-FR" dirty="0"/>
              </a:p>
              <a:p>
                <a:pPr marL="0" indent="0" algn="ctr" eaLnBrk="1" hangingPunct="1">
                  <a:spcBef>
                    <a:spcPct val="50000"/>
                  </a:spcBef>
                </a:pPr>
                <a:endParaRPr lang="fr-FR" dirty="0"/>
              </a:p>
              <a:p>
                <a:pPr marL="0" indent="0" eaLnBrk="1" hangingPunct="1">
                  <a:spcBef>
                    <a:spcPct val="50000"/>
                  </a:spcBef>
                </a:pPr>
                <a:endParaRPr lang="fr-FR" dirty="0"/>
              </a:p>
            </p:txBody>
          </p:sp>
        </mc:Choice>
        <mc:Fallback xmlns="">
          <p:sp>
            <p:nvSpPr>
              <p:cNvPr id="72706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0" y="203200"/>
                <a:ext cx="6165850" cy="9038243"/>
              </a:xfrm>
              <a:prstGeom prst="rect">
                <a:avLst/>
              </a:prstGeom>
              <a:blipFill>
                <a:blip r:embed="rId3"/>
                <a:stretch>
                  <a:fillRect l="-616" t="-14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2712" name="Group 49"/>
          <p:cNvGrpSpPr>
            <a:grpSpLocks/>
          </p:cNvGrpSpPr>
          <p:nvPr/>
        </p:nvGrpSpPr>
        <p:grpSpPr bwMode="auto">
          <a:xfrm>
            <a:off x="2924175" y="4768850"/>
            <a:ext cx="3529013" cy="869950"/>
            <a:chOff x="1570" y="1882"/>
            <a:chExt cx="2223" cy="548"/>
          </a:xfrm>
        </p:grpSpPr>
        <p:sp>
          <p:nvSpPr>
            <p:cNvPr id="72713" name="Rectangle 19"/>
            <p:cNvSpPr>
              <a:spLocks noChangeArrowheads="1"/>
            </p:cNvSpPr>
            <p:nvPr/>
          </p:nvSpPr>
          <p:spPr bwMode="auto">
            <a:xfrm>
              <a:off x="1570" y="2109"/>
              <a:ext cx="2223" cy="321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0" tIns="46800" rIns="90000" bIns="46800" anchor="ctr"/>
            <a:lstStyle/>
            <a:p>
              <a:pPr algn="ctr">
                <a:tabLst>
                  <a:tab pos="1800225" algn="l"/>
                </a:tabLst>
              </a:pPr>
              <a:r>
                <a:rPr lang="fr-FR"/>
                <a:t>p	n</a:t>
              </a:r>
            </a:p>
          </p:txBody>
        </p:sp>
        <p:sp>
          <p:nvSpPr>
            <p:cNvPr id="72714" name="Line 20"/>
            <p:cNvSpPr>
              <a:spLocks noChangeShapeType="1"/>
            </p:cNvSpPr>
            <p:nvPr/>
          </p:nvSpPr>
          <p:spPr bwMode="auto">
            <a:xfrm>
              <a:off x="2840" y="2112"/>
              <a:ext cx="0" cy="31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en-GB"/>
            </a:p>
          </p:txBody>
        </p:sp>
        <p:sp>
          <p:nvSpPr>
            <p:cNvPr id="72715" name="Line 21"/>
            <p:cNvSpPr>
              <a:spLocks noChangeShapeType="1"/>
            </p:cNvSpPr>
            <p:nvPr/>
          </p:nvSpPr>
          <p:spPr bwMode="auto">
            <a:xfrm>
              <a:off x="2341" y="2109"/>
              <a:ext cx="0" cy="31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en-GB"/>
            </a:p>
          </p:txBody>
        </p:sp>
        <p:sp>
          <p:nvSpPr>
            <p:cNvPr id="72716" name="Line 22"/>
            <p:cNvSpPr>
              <a:spLocks noChangeShapeType="1"/>
            </p:cNvSpPr>
            <p:nvPr/>
          </p:nvSpPr>
          <p:spPr bwMode="auto">
            <a:xfrm>
              <a:off x="3113" y="2109"/>
              <a:ext cx="0" cy="31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en-GB"/>
            </a:p>
          </p:txBody>
        </p:sp>
        <p:grpSp>
          <p:nvGrpSpPr>
            <p:cNvPr id="72717" name="Group 34"/>
            <p:cNvGrpSpPr>
              <a:grpSpLocks/>
            </p:cNvGrpSpPr>
            <p:nvPr/>
          </p:nvGrpSpPr>
          <p:grpSpPr bwMode="auto">
            <a:xfrm>
              <a:off x="2387" y="2155"/>
              <a:ext cx="90" cy="90"/>
              <a:chOff x="3249" y="1928"/>
              <a:chExt cx="90" cy="90"/>
            </a:xfrm>
          </p:grpSpPr>
          <p:sp>
            <p:nvSpPr>
              <p:cNvPr id="72734" name="Oval 28"/>
              <p:cNvSpPr>
                <a:spLocks noChangeArrowheads="1"/>
              </p:cNvSpPr>
              <p:nvPr/>
            </p:nvSpPr>
            <p:spPr bwMode="auto">
              <a:xfrm>
                <a:off x="3249" y="1928"/>
                <a:ext cx="90" cy="9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2735" name="Line 29"/>
              <p:cNvSpPr>
                <a:spLocks noChangeShapeType="1"/>
              </p:cNvSpPr>
              <p:nvPr/>
            </p:nvSpPr>
            <p:spPr bwMode="auto">
              <a:xfrm>
                <a:off x="3273" y="1973"/>
                <a:ext cx="4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en-GB"/>
              </a:p>
            </p:txBody>
          </p:sp>
        </p:grpSp>
        <p:grpSp>
          <p:nvGrpSpPr>
            <p:cNvPr id="72718" name="Group 36"/>
            <p:cNvGrpSpPr>
              <a:grpSpLocks/>
            </p:cNvGrpSpPr>
            <p:nvPr/>
          </p:nvGrpSpPr>
          <p:grpSpPr bwMode="auto">
            <a:xfrm>
              <a:off x="2886" y="2155"/>
              <a:ext cx="90" cy="90"/>
              <a:chOff x="4020" y="2064"/>
              <a:chExt cx="90" cy="90"/>
            </a:xfrm>
          </p:grpSpPr>
          <p:sp>
            <p:nvSpPr>
              <p:cNvPr id="72731" name="Oval 32"/>
              <p:cNvSpPr>
                <a:spLocks noChangeArrowheads="1"/>
              </p:cNvSpPr>
              <p:nvPr/>
            </p:nvSpPr>
            <p:spPr bwMode="auto">
              <a:xfrm>
                <a:off x="4020" y="2064"/>
                <a:ext cx="90" cy="9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2732" name="Line 33"/>
              <p:cNvSpPr>
                <a:spLocks noChangeShapeType="1"/>
              </p:cNvSpPr>
              <p:nvPr/>
            </p:nvSpPr>
            <p:spPr bwMode="auto">
              <a:xfrm>
                <a:off x="4044" y="2109"/>
                <a:ext cx="4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72733" name="Line 35"/>
              <p:cNvSpPr>
                <a:spLocks noChangeShapeType="1"/>
              </p:cNvSpPr>
              <p:nvPr/>
            </p:nvSpPr>
            <p:spPr bwMode="auto">
              <a:xfrm rot="-5400000">
                <a:off x="4042" y="2108"/>
                <a:ext cx="4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en-GB"/>
              </a:p>
            </p:txBody>
          </p:sp>
        </p:grpSp>
        <p:grpSp>
          <p:nvGrpSpPr>
            <p:cNvPr id="72719" name="Group 37"/>
            <p:cNvGrpSpPr>
              <a:grpSpLocks/>
            </p:cNvGrpSpPr>
            <p:nvPr/>
          </p:nvGrpSpPr>
          <p:grpSpPr bwMode="auto">
            <a:xfrm>
              <a:off x="2976" y="2291"/>
              <a:ext cx="90" cy="90"/>
              <a:chOff x="4020" y="2064"/>
              <a:chExt cx="90" cy="90"/>
            </a:xfrm>
          </p:grpSpPr>
          <p:sp>
            <p:nvSpPr>
              <p:cNvPr id="72728" name="Oval 38"/>
              <p:cNvSpPr>
                <a:spLocks noChangeArrowheads="1"/>
              </p:cNvSpPr>
              <p:nvPr/>
            </p:nvSpPr>
            <p:spPr bwMode="auto">
              <a:xfrm>
                <a:off x="4020" y="2064"/>
                <a:ext cx="90" cy="9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2729" name="Line 39"/>
              <p:cNvSpPr>
                <a:spLocks noChangeShapeType="1"/>
              </p:cNvSpPr>
              <p:nvPr/>
            </p:nvSpPr>
            <p:spPr bwMode="auto">
              <a:xfrm>
                <a:off x="4044" y="2109"/>
                <a:ext cx="4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72730" name="Line 40"/>
              <p:cNvSpPr>
                <a:spLocks noChangeShapeType="1"/>
              </p:cNvSpPr>
              <p:nvPr/>
            </p:nvSpPr>
            <p:spPr bwMode="auto">
              <a:xfrm rot="-5400000">
                <a:off x="4042" y="2108"/>
                <a:ext cx="4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en-GB"/>
              </a:p>
            </p:txBody>
          </p:sp>
        </p:grpSp>
        <p:grpSp>
          <p:nvGrpSpPr>
            <p:cNvPr id="72720" name="Group 41"/>
            <p:cNvGrpSpPr>
              <a:grpSpLocks/>
            </p:cNvGrpSpPr>
            <p:nvPr/>
          </p:nvGrpSpPr>
          <p:grpSpPr bwMode="auto">
            <a:xfrm>
              <a:off x="2660" y="2291"/>
              <a:ext cx="90" cy="90"/>
              <a:chOff x="3249" y="1928"/>
              <a:chExt cx="90" cy="90"/>
            </a:xfrm>
          </p:grpSpPr>
          <p:sp>
            <p:nvSpPr>
              <p:cNvPr id="72726" name="Oval 42"/>
              <p:cNvSpPr>
                <a:spLocks noChangeArrowheads="1"/>
              </p:cNvSpPr>
              <p:nvPr/>
            </p:nvSpPr>
            <p:spPr bwMode="auto">
              <a:xfrm>
                <a:off x="3249" y="1928"/>
                <a:ext cx="90" cy="9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2727" name="Line 43"/>
              <p:cNvSpPr>
                <a:spLocks noChangeShapeType="1"/>
              </p:cNvSpPr>
              <p:nvPr/>
            </p:nvSpPr>
            <p:spPr bwMode="auto">
              <a:xfrm>
                <a:off x="3273" y="1973"/>
                <a:ext cx="4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en-GB"/>
              </a:p>
            </p:txBody>
          </p:sp>
        </p:grpSp>
        <p:sp>
          <p:nvSpPr>
            <p:cNvPr id="72721" name="Line 44"/>
            <p:cNvSpPr>
              <a:spLocks noChangeShapeType="1"/>
            </p:cNvSpPr>
            <p:nvPr/>
          </p:nvSpPr>
          <p:spPr bwMode="auto">
            <a:xfrm>
              <a:off x="3158" y="2109"/>
              <a:ext cx="0" cy="31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en-GB"/>
            </a:p>
          </p:txBody>
        </p:sp>
        <p:sp>
          <p:nvSpPr>
            <p:cNvPr id="72722" name="Line 45"/>
            <p:cNvSpPr>
              <a:spLocks noChangeShapeType="1"/>
            </p:cNvSpPr>
            <p:nvPr/>
          </p:nvSpPr>
          <p:spPr bwMode="auto">
            <a:xfrm>
              <a:off x="2296" y="2109"/>
              <a:ext cx="0" cy="31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en-GB"/>
            </a:p>
          </p:txBody>
        </p:sp>
        <p:sp>
          <p:nvSpPr>
            <p:cNvPr id="72723" name="Text Box 46"/>
            <p:cNvSpPr txBox="1">
              <a:spLocks noChangeArrowheads="1"/>
            </p:cNvSpPr>
            <p:nvPr/>
          </p:nvSpPr>
          <p:spPr bwMode="auto">
            <a:xfrm>
              <a:off x="2704" y="1882"/>
              <a:ext cx="27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fr-FR"/>
                <a:t>∂Q</a:t>
              </a:r>
            </a:p>
          </p:txBody>
        </p:sp>
        <p:sp>
          <p:nvSpPr>
            <p:cNvPr id="72724" name="Line 47"/>
            <p:cNvSpPr>
              <a:spLocks noChangeShapeType="1"/>
            </p:cNvSpPr>
            <p:nvPr/>
          </p:nvSpPr>
          <p:spPr bwMode="auto">
            <a:xfrm flipH="1">
              <a:off x="2341" y="1973"/>
              <a:ext cx="409" cy="18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en-GB"/>
            </a:p>
          </p:txBody>
        </p:sp>
        <p:sp>
          <p:nvSpPr>
            <p:cNvPr id="72725" name="Line 48"/>
            <p:cNvSpPr>
              <a:spLocks noChangeShapeType="1"/>
            </p:cNvSpPr>
            <p:nvPr/>
          </p:nvSpPr>
          <p:spPr bwMode="auto">
            <a:xfrm>
              <a:off x="2931" y="1973"/>
              <a:ext cx="227" cy="22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en-GB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FFAF452B-9F80-694E-88E0-2E9521869638}"/>
              </a:ext>
            </a:extLst>
          </p:cNvPr>
          <p:cNvSpPr/>
          <p:nvPr/>
        </p:nvSpPr>
        <p:spPr bwMode="auto">
          <a:xfrm>
            <a:off x="2119313" y="5940152"/>
            <a:ext cx="2678112" cy="576064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-111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AE845B03-7993-8242-816B-DB1916F7AB72}" type="slidenum">
              <a:rPr lang="fr-FR" b="0">
                <a:latin typeface="Arial" charset="0"/>
              </a:rPr>
              <a:pPr eaLnBrk="1" hangingPunct="1"/>
              <a:t>32</a:t>
            </a:fld>
            <a:endParaRPr lang="fr-FR" b="0"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754" name="Text Box 4"/>
              <p:cNvSpPr txBox="1">
                <a:spLocks noChangeArrowheads="1"/>
              </p:cNvSpPr>
              <p:nvPr/>
            </p:nvSpPr>
            <p:spPr bwMode="auto">
              <a:xfrm>
                <a:off x="476250" y="222250"/>
                <a:ext cx="5905500" cy="86927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 eaLnBrk="0" hangingPunct="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 eaLnBrk="0" hangingPunct="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 eaLnBrk="0" hangingPunct="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 eaLnBrk="0" hangingPunct="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fr-FR" dirty="0"/>
                  <a:t>2. Capacité de diffusion.</a:t>
                </a:r>
              </a:p>
              <a:p>
                <a:pPr eaLnBrk="1" hangingPunct="1">
                  <a:spcBef>
                    <a:spcPct val="50000"/>
                  </a:spcBef>
                  <a:buFontTx/>
                  <a:buChar char="•"/>
                </a:pPr>
                <a:r>
                  <a:rPr lang="fr-FR" dirty="0"/>
                  <a:t>Polarisation en direct</a:t>
                </a:r>
              </a:p>
              <a:p>
                <a:pPr eaLnBrk="1" hangingPunct="1">
                  <a:spcBef>
                    <a:spcPct val="50000"/>
                  </a:spcBef>
                  <a:buFontTx/>
                  <a:buChar char="•"/>
                </a:pPr>
                <a:endParaRPr lang="fr-FR" dirty="0"/>
              </a:p>
              <a:p>
                <a:pPr eaLnBrk="1" hangingPunct="1">
                  <a:spcBef>
                    <a:spcPct val="50000"/>
                  </a:spcBef>
                  <a:buFontTx/>
                  <a:buChar char="•"/>
                </a:pPr>
                <a:endParaRPr lang="fr-FR" dirty="0"/>
              </a:p>
              <a:p>
                <a:pPr eaLnBrk="1" hangingPunct="1">
                  <a:spcBef>
                    <a:spcPct val="50000"/>
                  </a:spcBef>
                  <a:buFontTx/>
                  <a:buChar char="•"/>
                </a:pPr>
                <a:endParaRPr lang="fr-FR" dirty="0"/>
              </a:p>
              <a:p>
                <a:pPr eaLnBrk="1" hangingPunct="1">
                  <a:spcBef>
                    <a:spcPct val="50000"/>
                  </a:spcBef>
                  <a:buFontTx/>
                  <a:buChar char="•"/>
                </a:pPr>
                <a:endParaRPr lang="fr-FR" dirty="0"/>
              </a:p>
              <a:p>
                <a:pPr eaLnBrk="1" hangingPunct="1">
                  <a:spcBef>
                    <a:spcPct val="50000"/>
                  </a:spcBef>
                  <a:buFontTx/>
                  <a:buChar char="•"/>
                </a:pPr>
                <a:r>
                  <a:rPr lang="fr-FR" dirty="0"/>
                  <a:t>Porteurs diffusent à travers la ZCE.</a:t>
                </a:r>
              </a:p>
              <a:p>
                <a:pPr eaLnBrk="1" hangingPunct="1">
                  <a:spcBef>
                    <a:spcPct val="50000"/>
                  </a:spcBef>
                  <a:buFontTx/>
                  <a:buChar char="•"/>
                </a:pPr>
                <a:r>
                  <a:rPr lang="fr-FR" dirty="0"/>
                  <a:t>Ils forment dans les ZQN une charge </a:t>
                </a:r>
                <a:r>
                  <a:rPr lang="fr-FR" dirty="0" err="1"/>
                  <a:t>Q</a:t>
                </a:r>
                <a:r>
                  <a:rPr lang="fr-FR" baseline="-25000" dirty="0" err="1"/>
                  <a:t>s</a:t>
                </a:r>
                <a:r>
                  <a:rPr lang="fr-FR" dirty="0"/>
                  <a:t> qui varie avec la polarisation.</a:t>
                </a:r>
              </a:p>
              <a:p>
                <a:pPr eaLnBrk="1" hangingPunct="1">
                  <a:spcBef>
                    <a:spcPct val="50000"/>
                  </a:spcBef>
                  <a:buFontTx/>
                  <a:buChar char="•"/>
                </a:pPr>
                <a:r>
                  <a:rPr lang="fr-FR" dirty="0"/>
                  <a:t>C</a:t>
                </a:r>
                <a:r>
                  <a:rPr lang="fr-FR" baseline="-25000" dirty="0"/>
                  <a:t>D</a:t>
                </a:r>
                <a:r>
                  <a:rPr lang="fr-FR" dirty="0"/>
                  <a:t> </a:t>
                </a:r>
                <a:r>
                  <a:rPr lang="fr-FR" dirty="0">
                    <a:sym typeface="Symbol" charset="0"/>
                  </a:rPr>
                  <a:t> ∂</a:t>
                </a:r>
                <a:r>
                  <a:rPr lang="fr-FR" dirty="0" err="1">
                    <a:sym typeface="Symbol" charset="0"/>
                  </a:rPr>
                  <a:t>Q</a:t>
                </a:r>
                <a:r>
                  <a:rPr lang="fr-FR" baseline="-25000" dirty="0" err="1">
                    <a:sym typeface="Symbol" charset="0"/>
                  </a:rPr>
                  <a:t>s</a:t>
                </a:r>
                <a:r>
                  <a:rPr lang="fr-FR" dirty="0">
                    <a:sym typeface="Symbol" charset="0"/>
                  </a:rPr>
                  <a:t>/∂V.</a:t>
                </a:r>
              </a:p>
              <a:p>
                <a:pPr eaLnBrk="1" hangingPunct="1">
                  <a:spcBef>
                    <a:spcPct val="50000"/>
                  </a:spcBef>
                </a:pPr>
                <a:r>
                  <a:rPr lang="fr-FR" dirty="0">
                    <a:sym typeface="Symbol" charset="0"/>
                  </a:rPr>
                  <a:t>a) Calcul.</a:t>
                </a:r>
              </a:p>
              <a:p>
                <a:pPr eaLnBrk="1" hangingPunct="1">
                  <a:spcBef>
                    <a:spcPct val="50000"/>
                  </a:spcBef>
                  <a:buFontTx/>
                  <a:buChar char="•"/>
                </a:pPr>
                <a:r>
                  <a:rPr lang="fr-FR" dirty="0">
                    <a:sym typeface="Symbol" charset="0"/>
                  </a:rPr>
                  <a:t>Reprise du modèle du courant de diffusion.</a:t>
                </a:r>
              </a:p>
              <a:p>
                <a:pPr eaLnBrk="1" hangingPunct="1">
                  <a:spcBef>
                    <a:spcPct val="50000"/>
                  </a:spcBef>
                  <a:buFontTx/>
                  <a:buChar char="•"/>
                </a:pPr>
                <a:endParaRPr lang="fr-FR" dirty="0">
                  <a:sym typeface="Symbol" charset="0"/>
                </a:endParaRPr>
              </a:p>
              <a:p>
                <a:pPr eaLnBrk="1" hangingPunct="1">
                  <a:spcBef>
                    <a:spcPct val="50000"/>
                  </a:spcBef>
                  <a:buFontTx/>
                  <a:buChar char="•"/>
                </a:pPr>
                <a:endParaRPr lang="fr-FR" dirty="0">
                  <a:sym typeface="Symbol" charset="0"/>
                </a:endParaRPr>
              </a:p>
              <a:p>
                <a:pPr eaLnBrk="1" hangingPunct="1">
                  <a:spcBef>
                    <a:spcPct val="50000"/>
                  </a:spcBef>
                  <a:buFontTx/>
                  <a:buChar char="•"/>
                </a:pPr>
                <a:endParaRPr lang="fr-FR" dirty="0">
                  <a:sym typeface="Symbol" charset="0"/>
                </a:endParaRPr>
              </a:p>
              <a:p>
                <a:pPr eaLnBrk="1" hangingPunct="1">
                  <a:spcBef>
                    <a:spcPct val="50000"/>
                  </a:spcBef>
                  <a:buFontTx/>
                  <a:buChar char="•"/>
                </a:pPr>
                <a:endParaRPr lang="fr-FR" dirty="0">
                  <a:sym typeface="Symbol" charset="0"/>
                </a:endParaRPr>
              </a:p>
              <a:p>
                <a:pPr eaLnBrk="1" hangingPunct="1">
                  <a:spcBef>
                    <a:spcPct val="50000"/>
                  </a:spcBef>
                  <a:buFontTx/>
                  <a:buChar char="•"/>
                </a:pPr>
                <a:endParaRPr lang="fr-FR" dirty="0">
                  <a:sym typeface="Symbol" charset="0"/>
                </a:endParaRPr>
              </a:p>
              <a:p>
                <a:pPr eaLnBrk="1" hangingPunct="1">
                  <a:spcBef>
                    <a:spcPct val="50000"/>
                  </a:spcBef>
                  <a:buFontTx/>
                  <a:buChar char="•"/>
                </a:pPr>
                <a:endParaRPr lang="fr-FR" dirty="0">
                  <a:sym typeface="Symbol" charset="0"/>
                </a:endParaRPr>
              </a:p>
              <a:p>
                <a:pPr eaLnBrk="1" hangingPunct="1">
                  <a:spcBef>
                    <a:spcPct val="50000"/>
                  </a:spcBef>
                  <a:buFontTx/>
                  <a:buChar char="•"/>
                </a:pPr>
                <a:endParaRPr lang="fr-FR" dirty="0">
                  <a:sym typeface="Symbol" charset="0"/>
                </a:endParaRPr>
              </a:p>
              <a:p>
                <a:pPr eaLnBrk="1" hangingPunct="1">
                  <a:spcBef>
                    <a:spcPct val="50000"/>
                  </a:spcBef>
                  <a:buFontTx/>
                  <a:buChar char="•"/>
                </a:pPr>
                <a:endParaRPr lang="fr-FR" dirty="0">
                  <a:sym typeface="Symbol" charset="0"/>
                </a:endParaRPr>
              </a:p>
              <a:p>
                <a:pPr eaLnBrk="1" hangingPunct="1">
                  <a:spcBef>
                    <a:spcPct val="50000"/>
                  </a:spcBef>
                  <a:buFontTx/>
                  <a:buChar char="•"/>
                </a:pPr>
                <a:r>
                  <a:rPr lang="fr-FR" dirty="0">
                    <a:sym typeface="Symbol" charset="0"/>
                  </a:rPr>
                  <a:t>Tension alternative: </a:t>
                </a:r>
                <a14:m>
                  <m:oMath xmlns:m="http://schemas.openxmlformats.org/officeDocument/2006/math">
                    <m:r>
                      <a:rPr lang="fr-FR" b="1" i="1" smtClean="0">
                        <a:latin typeface="Cambria Math" panose="02040503050406030204" pitchFamily="18" charset="0"/>
                        <a:sym typeface="Symbol" charset="0"/>
                      </a:rPr>
                      <m:t>𝑽</m:t>
                    </m:r>
                    <m:r>
                      <a:rPr lang="fr-FR" b="1" i="1" smtClean="0">
                        <a:latin typeface="Cambria Math" panose="02040503050406030204" pitchFamily="18" charset="0"/>
                        <a:sym typeface="Symbol" charset="0"/>
                      </a:rPr>
                      <m:t>=</m:t>
                    </m:r>
                    <m:sSub>
                      <m:sSubPr>
                        <m:ctrlPr>
                          <a:rPr lang="fr-FR" b="1" i="1" smtClean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sSubPr>
                      <m:e>
                        <m:r>
                          <a:rPr lang="fr-FR" b="1" i="1" smtClean="0">
                            <a:latin typeface="Cambria Math" panose="02040503050406030204" pitchFamily="18" charset="0"/>
                            <a:sym typeface="Symbol" charset="0"/>
                          </a:rPr>
                          <m:t>𝑽</m:t>
                        </m:r>
                      </m:e>
                      <m:sub>
                        <m:r>
                          <a:rPr lang="fr-FR" b="1" i="1" smtClean="0">
                            <a:latin typeface="Cambria Math" panose="02040503050406030204" pitchFamily="18" charset="0"/>
                            <a:sym typeface="Symbol" charset="0"/>
                          </a:rPr>
                          <m:t>𝒄</m:t>
                        </m:r>
                      </m:sub>
                    </m:sSub>
                    <m:r>
                      <a:rPr lang="fr-FR" b="1" i="1" smtClean="0">
                        <a:latin typeface="Cambria Math" panose="02040503050406030204" pitchFamily="18" charset="0"/>
                        <a:sym typeface="Symbol" charset="0"/>
                      </a:rPr>
                      <m:t>+</m:t>
                    </m:r>
                    <m:sSub>
                      <m:sSubPr>
                        <m:ctrlPr>
                          <a:rPr lang="fr-FR" b="1" i="1" smtClean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sSubPr>
                      <m:e>
                        <m:r>
                          <a:rPr lang="fr-FR" b="1" i="1" smtClean="0">
                            <a:latin typeface="Cambria Math" panose="02040503050406030204" pitchFamily="18" charset="0"/>
                            <a:sym typeface="Symbol" charset="0"/>
                          </a:rPr>
                          <m:t>𝑽</m:t>
                        </m:r>
                      </m:e>
                      <m:sub>
                        <m:r>
                          <a:rPr lang="fr-FR" b="1" i="1" smtClean="0">
                            <a:latin typeface="Cambria Math" panose="02040503050406030204" pitchFamily="18" charset="0"/>
                            <a:sym typeface="Symbol" charset="0"/>
                          </a:rPr>
                          <m:t>𝒂</m:t>
                        </m:r>
                      </m:sub>
                    </m:sSub>
                    <m:sSup>
                      <m:sSupPr>
                        <m:ctrlPr>
                          <a:rPr lang="fr-FR" b="1" i="1" smtClean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sSupPr>
                      <m:e>
                        <m:r>
                          <a:rPr lang="fr-FR" b="1" i="1" smtClean="0">
                            <a:latin typeface="Cambria Math" panose="02040503050406030204" pitchFamily="18" charset="0"/>
                            <a:sym typeface="Symbol" charset="0"/>
                          </a:rPr>
                          <m:t>𝒆</m:t>
                        </m:r>
                      </m:e>
                      <m:sup>
                        <m:r>
                          <a:rPr lang="fr-FR" b="1" i="1" smtClean="0">
                            <a:latin typeface="Cambria Math" panose="02040503050406030204" pitchFamily="18" charset="0"/>
                            <a:sym typeface="Symbol" charset="0"/>
                          </a:rPr>
                          <m:t>𝒊</m:t>
                        </m:r>
                        <m:r>
                          <a:rPr lang="el-GR" b="1" i="1" smtClean="0">
                            <a:latin typeface="Cambria Math" panose="02040503050406030204" pitchFamily="18" charset="0"/>
                            <a:sym typeface="Symbol" charset="0"/>
                          </a:rPr>
                          <m:t>𝝎</m:t>
                        </m:r>
                        <m:r>
                          <a:rPr lang="fr-FR" b="1" i="1" smtClean="0">
                            <a:latin typeface="Cambria Math" panose="02040503050406030204" pitchFamily="18" charset="0"/>
                            <a:sym typeface="Symbol" charset="0"/>
                          </a:rPr>
                          <m:t>𝒕</m:t>
                        </m:r>
                      </m:sup>
                    </m:sSup>
                  </m:oMath>
                </a14:m>
                <a:endParaRPr lang="fr-FR" dirty="0">
                  <a:sym typeface="Symbol" charset="0"/>
                </a:endParaRPr>
              </a:p>
              <a:p>
                <a:pPr eaLnBrk="1" hangingPunct="1">
                  <a:spcBef>
                    <a:spcPct val="50000"/>
                  </a:spcBef>
                  <a:buFontTx/>
                  <a:buChar char="•"/>
                </a:pPr>
                <a:r>
                  <a:rPr lang="fr-FR" dirty="0">
                    <a:sym typeface="Symbol" charset="0"/>
                  </a:rPr>
                  <a:t>Évolution des densités: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1" i="1" smtClean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sSubPr>
                      <m:e>
                        <m:r>
                          <a:rPr lang="fr-FR" b="1" i="1" smtClean="0">
                            <a:latin typeface="Cambria Math" panose="02040503050406030204" pitchFamily="18" charset="0"/>
                            <a:sym typeface="Symbol" charset="0"/>
                          </a:rPr>
                          <m:t>𝒑</m:t>
                        </m:r>
                      </m:e>
                      <m:sub>
                        <m:r>
                          <a:rPr lang="fr-FR" b="1" i="1" smtClean="0">
                            <a:latin typeface="Cambria Math" panose="02040503050406030204" pitchFamily="18" charset="0"/>
                            <a:sym typeface="Symbol" charset="0"/>
                          </a:rPr>
                          <m:t>𝒏</m:t>
                        </m:r>
                      </m:sub>
                    </m:sSub>
                    <m:r>
                      <a:rPr lang="fr-FR" b="1" i="1" smtClean="0">
                        <a:latin typeface="Cambria Math" panose="02040503050406030204" pitchFamily="18" charset="0"/>
                        <a:sym typeface="Symbol" charset="0"/>
                      </a:rPr>
                      <m:t>=</m:t>
                    </m:r>
                    <m:sSub>
                      <m:sSubPr>
                        <m:ctrlPr>
                          <a:rPr lang="fr-FR" b="1" i="1" smtClean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sSubPr>
                      <m:e>
                        <m:r>
                          <a:rPr lang="fr-FR" b="1" i="1" smtClean="0">
                            <a:latin typeface="Cambria Math" panose="02040503050406030204" pitchFamily="18" charset="0"/>
                            <a:sym typeface="Symbol" charset="0"/>
                          </a:rPr>
                          <m:t>𝒑</m:t>
                        </m:r>
                      </m:e>
                      <m:sub>
                        <m:r>
                          <a:rPr lang="fr-FR" b="1" i="1" smtClean="0">
                            <a:latin typeface="Cambria Math" panose="02040503050406030204" pitchFamily="18" charset="0"/>
                            <a:sym typeface="Symbol" charset="0"/>
                          </a:rPr>
                          <m:t>𝒏𝒄</m:t>
                        </m:r>
                      </m:sub>
                    </m:sSub>
                    <m:r>
                      <a:rPr lang="fr-FR" b="1" i="1" smtClean="0">
                        <a:latin typeface="Cambria Math" panose="02040503050406030204" pitchFamily="18" charset="0"/>
                        <a:sym typeface="Symbol" charset="0"/>
                      </a:rPr>
                      <m:t>+</m:t>
                    </m:r>
                    <m:sSub>
                      <m:sSubPr>
                        <m:ctrlPr>
                          <a:rPr lang="fr-FR" b="1" i="1" smtClean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sSubPr>
                      <m:e>
                        <m:r>
                          <a:rPr lang="fr-FR" b="1" i="1" smtClean="0">
                            <a:latin typeface="Cambria Math" panose="02040503050406030204" pitchFamily="18" charset="0"/>
                            <a:sym typeface="Symbol" charset="0"/>
                          </a:rPr>
                          <m:t>𝒑</m:t>
                        </m:r>
                      </m:e>
                      <m:sub>
                        <m:r>
                          <a:rPr lang="fr-FR" b="1" i="1" smtClean="0">
                            <a:latin typeface="Cambria Math" panose="02040503050406030204" pitchFamily="18" charset="0"/>
                            <a:sym typeface="Symbol" charset="0"/>
                          </a:rPr>
                          <m:t>𝒏𝒂</m:t>
                        </m:r>
                      </m:sub>
                    </m:sSub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  <a:sym typeface="Symbol" charset="0"/>
                          </a:rPr>
                          <m:t>𝒆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  <a:sym typeface="Symbol" charset="0"/>
                          </a:rPr>
                          <m:t>𝒊</m:t>
                        </m:r>
                        <m:r>
                          <a:rPr lang="el-GR" i="1">
                            <a:latin typeface="Cambria Math" panose="02040503050406030204" pitchFamily="18" charset="0"/>
                            <a:sym typeface="Symbol" charset="0"/>
                          </a:rPr>
                          <m:t>𝝎</m:t>
                        </m:r>
                        <m:r>
                          <a:rPr lang="fr-FR" i="1">
                            <a:latin typeface="Cambria Math" panose="02040503050406030204" pitchFamily="18" charset="0"/>
                            <a:sym typeface="Symbol" charset="0"/>
                          </a:rPr>
                          <m:t>𝒕</m:t>
                        </m:r>
                      </m:sup>
                    </m:sSup>
                  </m:oMath>
                </a14:m>
                <a:r>
                  <a:rPr lang="fr-FR" dirty="0">
                    <a:sym typeface="Symbol" charset="0"/>
                  </a:rPr>
                  <a:t>  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1" i="1" smtClean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sSubPr>
                      <m:e>
                        <m:r>
                          <a:rPr lang="fr-FR" b="1" i="1" smtClean="0">
                            <a:latin typeface="Cambria Math" panose="02040503050406030204" pitchFamily="18" charset="0"/>
                            <a:sym typeface="Symbol" charset="0"/>
                          </a:rPr>
                          <m:t>𝒏</m:t>
                        </m:r>
                      </m:e>
                      <m:sub>
                        <m:r>
                          <a:rPr lang="fr-FR" b="1" i="1" smtClean="0">
                            <a:latin typeface="Cambria Math" panose="02040503050406030204" pitchFamily="18" charset="0"/>
                            <a:sym typeface="Symbol" charset="0"/>
                          </a:rPr>
                          <m:t>𝒑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  <a:sym typeface="Symbol" charset="0"/>
                      </a:rPr>
                      <m:t>=</m:t>
                    </m:r>
                    <m:sSub>
                      <m:sSubPr>
                        <m:ctrlPr>
                          <a:rPr lang="fr-FR" b="1" i="1" smtClean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sSubPr>
                      <m:e>
                        <m:r>
                          <a:rPr lang="fr-FR" b="1" i="1" smtClean="0">
                            <a:latin typeface="Cambria Math" panose="02040503050406030204" pitchFamily="18" charset="0"/>
                            <a:sym typeface="Symbol" charset="0"/>
                          </a:rPr>
                          <m:t>𝒏</m:t>
                        </m:r>
                      </m:e>
                      <m:sub>
                        <m:r>
                          <a:rPr lang="fr-FR" b="1" i="1" smtClean="0">
                            <a:latin typeface="Cambria Math" panose="02040503050406030204" pitchFamily="18" charset="0"/>
                            <a:sym typeface="Symbol" charset="0"/>
                          </a:rPr>
                          <m:t>𝒑𝒄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  <a:sym typeface="Symbol" charset="0"/>
                      </a:rPr>
                      <m:t>+</m:t>
                    </m:r>
                    <m:sSub>
                      <m:sSubPr>
                        <m:ctrlPr>
                          <a:rPr lang="fr-FR" b="1" i="1" smtClean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sSubPr>
                      <m:e>
                        <m:r>
                          <a:rPr lang="fr-FR" b="1" i="1" smtClean="0">
                            <a:latin typeface="Cambria Math" panose="02040503050406030204" pitchFamily="18" charset="0"/>
                            <a:sym typeface="Symbol" charset="0"/>
                          </a:rPr>
                          <m:t>𝒏</m:t>
                        </m:r>
                      </m:e>
                      <m:sub>
                        <m:r>
                          <a:rPr lang="fr-FR" b="1" i="1" smtClean="0">
                            <a:latin typeface="Cambria Math" panose="02040503050406030204" pitchFamily="18" charset="0"/>
                            <a:sym typeface="Symbol" charset="0"/>
                          </a:rPr>
                          <m:t>𝒑𝒂</m:t>
                        </m:r>
                      </m:sub>
                    </m:sSub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  <a:sym typeface="Symbol" charset="0"/>
                          </a:rPr>
                          <m:t>𝒆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  <a:sym typeface="Symbol" charset="0"/>
                          </a:rPr>
                          <m:t>𝒊</m:t>
                        </m:r>
                        <m:r>
                          <a:rPr lang="el-GR" i="1">
                            <a:latin typeface="Cambria Math" panose="02040503050406030204" pitchFamily="18" charset="0"/>
                            <a:sym typeface="Symbol" charset="0"/>
                          </a:rPr>
                          <m:t>𝝎</m:t>
                        </m:r>
                        <m:r>
                          <a:rPr lang="fr-FR" i="1">
                            <a:latin typeface="Cambria Math" panose="02040503050406030204" pitchFamily="18" charset="0"/>
                            <a:sym typeface="Symbol" charset="0"/>
                          </a:rPr>
                          <m:t>𝒕</m:t>
                        </m:r>
                      </m:sup>
                    </m:sSup>
                  </m:oMath>
                </a14:m>
                <a:r>
                  <a:rPr lang="fr-FR" dirty="0">
                    <a:sym typeface="Symbol" charset="0"/>
                  </a:rPr>
                  <a:t>.</a:t>
                </a:r>
              </a:p>
              <a:p>
                <a:pPr eaLnBrk="1" hangingPunct="1">
                  <a:spcBef>
                    <a:spcPct val="50000"/>
                  </a:spcBef>
                </a:pPr>
                <a14:m>
                  <m:oMath xmlns:m="http://schemas.openxmlformats.org/officeDocument/2006/math">
                    <m:r>
                      <a:rPr lang="fr-FR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charset="0"/>
                      </a:rPr>
                      <m:t>𝒋</m:t>
                    </m:r>
                    <m:r>
                      <a:rPr lang="fr-FR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charset="0"/>
                      </a:rPr>
                      <m:t>𝝎</m:t>
                    </m:r>
                    <m:sSub>
                      <m:sSubPr>
                        <m:ctrlPr>
                          <a:rPr lang="fr-F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fr-F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charset="0"/>
                          </a:rPr>
                          <m:t>𝒑</m:t>
                        </m:r>
                      </m:e>
                      <m:sub>
                        <m:r>
                          <a:rPr lang="fr-F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charset="0"/>
                          </a:rPr>
                          <m:t>𝒏𝒂</m:t>
                        </m:r>
                      </m:sub>
                    </m:sSub>
                    <m:r>
                      <a:rPr lang="fr-FR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charset="0"/>
                      </a:rPr>
                      <m:t>−</m:t>
                    </m:r>
                    <m:sSub>
                      <m:sSubPr>
                        <m:ctrlPr>
                          <a:rPr lang="fr-F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fr-F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</m:t>
                        </m:r>
                      </m:sub>
                    </m:sSub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𝛛</m:t>
                            </m:r>
                          </m:e>
                          <m:sup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charset="0"/>
                              </a:rPr>
                              <m:t>𝒏</m:t>
                            </m:r>
                            <m:r>
                              <a:rPr lang="fr-FR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charset="0"/>
                              </a:rPr>
                              <m:t>𝒂</m:t>
                            </m:r>
                          </m:sub>
                        </m:sSub>
                      </m:num>
                      <m:den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  <m:sSup>
                          <m:sSupPr>
                            <m:ctrlP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fr-FR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charset="0"/>
                              </a:rPr>
                              <m:t>𝒏</m:t>
                            </m:r>
                            <m:r>
                              <a:rPr lang="fr-FR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charset="0"/>
                              </a:rPr>
                              <m:t>𝒂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𝝉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  <m:t>𝒑</m:t>
                            </m:r>
                          </m:sub>
                        </m:sSub>
                      </m:den>
                    </m:f>
                  </m:oMath>
                </a14:m>
                <a:r>
                  <a:rPr lang="fr-FR" dirty="0">
                    <a:sym typeface="Symbol" charset="0"/>
                  </a:rPr>
                  <a:t> 	</a:t>
                </a:r>
                <a:r>
                  <a:rPr lang="fr-FR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𝛛</m:t>
                            </m:r>
                          </m:e>
                          <m:sup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charset="0"/>
                              </a:rPr>
                              <m:t>𝒏𝒂</m:t>
                            </m:r>
                          </m:sub>
                        </m:sSub>
                      </m:num>
                      <m:den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  <m:sSup>
                          <m:sSupPr>
                            <m:ctrlP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fr-FR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fr-F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fr-FR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𝒏𝒂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𝑫</m:t>
                            </m:r>
                          </m:e>
                          <m:sub>
                            <m:r>
                              <a:rPr lang="fr-FR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  <m:sSubSup>
                          <m:sSubSupPr>
                            <m:ctrlPr>
                              <a:rPr lang="fr-FR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𝝉</m:t>
                            </m:r>
                          </m:e>
                          <m:sub>
                            <m:r>
                              <a:rPr lang="fr-FR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𝒑</m:t>
                            </m:r>
                          </m:sub>
                          <m:sup>
                            <m:r>
                              <a:rPr lang="fr-FR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den>
                    </m:f>
                    <m:r>
                      <a:rPr lang="fr-FR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fr-FR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endParaRPr lang="fr-FR" dirty="0">
                  <a:sym typeface="Symbol" charset="0"/>
                </a:endParaRPr>
              </a:p>
              <a:p>
                <a:pPr eaLnBrk="1" hangingPunct="1">
                  <a:spcBef>
                    <a:spcPct val="50000"/>
                  </a:spcBef>
                  <a:buFontTx/>
                  <a:buChar char="•"/>
                </a:pPr>
                <a:endParaRPr lang="fr-FR" dirty="0">
                  <a:sym typeface="Symbol" charset="0"/>
                </a:endParaRPr>
              </a:p>
              <a:p>
                <a:pPr eaLnBrk="1" hangingPunct="1">
                  <a:spcBef>
                    <a:spcPct val="50000"/>
                  </a:spcBef>
                  <a:buFontTx/>
                  <a:buChar char="•"/>
                </a:pPr>
                <a:r>
                  <a:rPr lang="fr-FR" dirty="0"/>
                  <a:t>Solution générale à 1 dimension.</a:t>
                </a:r>
              </a:p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charset="0"/>
                            </a:rPr>
                            <m:t>𝒑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charset="0"/>
                            </a:rPr>
                            <m:t>𝒏𝒂</m:t>
                          </m:r>
                        </m:sub>
                      </m:sSub>
                      <m:r>
                        <a:rPr lang="fr-F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charset="0"/>
                        </a:rPr>
                        <m:t>=</m:t>
                      </m:r>
                      <m:r>
                        <a:rPr lang="fr-F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charset="0"/>
                        </a:rPr>
                        <m:t>𝑪</m:t>
                      </m:r>
                      <m:r>
                        <a:rPr lang="fr-FR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i="1">
                          <a:latin typeface="Cambria Math" panose="02040503050406030204" pitchFamily="18" charset="0"/>
                        </a:rPr>
                        <m:t>𝒆𝒙𝒑</m:t>
                      </m:r>
                      <m:d>
                        <m:d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num>
                            <m:den>
                              <m:sSubSup>
                                <m:sSubSupPr>
                                  <m:ctrlPr>
                                    <a:rPr lang="fr-F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𝑳</m:t>
                                  </m:r>
                                </m:e>
                                <m:sub>
                                  <m:r>
                                    <a:rPr lang="fr-FR" b="1" i="1" smtClean="0">
                                      <a:latin typeface="Cambria Math" panose="02040503050406030204" pitchFamily="18" charset="0"/>
                                    </a:rPr>
                                    <m:t>𝒑</m:t>
                                  </m:r>
                                </m:sub>
                                <m:sup>
                                  <m:r>
                                    <a:rPr lang="fr-FR" b="1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den>
                          </m:f>
                        </m:e>
                      </m:d>
                      <m:r>
                        <a:rPr lang="fr-F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b="1" i="1" smtClean="0">
                          <a:latin typeface="Cambria Math" panose="02040503050406030204" pitchFamily="18" charset="0"/>
                        </a:rPr>
                        <m:t>𝑫</m:t>
                      </m:r>
                      <m:r>
                        <a:rPr lang="fr-FR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i="1">
                          <a:latin typeface="Cambria Math" panose="02040503050406030204" pitchFamily="18" charset="0"/>
                        </a:rPr>
                        <m:t>𝒆𝒙𝒑</m:t>
                      </m:r>
                      <m:d>
                        <m:d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num>
                            <m:den>
                              <m:sSubSup>
                                <m:sSubSup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𝑳</m:t>
                                  </m:r>
                                </m:e>
                                <m:sub>
                                  <m:r>
                                    <a:rPr lang="fr-FR" b="1" i="1" smtClean="0">
                                      <a:latin typeface="Cambria Math" panose="02040503050406030204" pitchFamily="18" charset="0"/>
                                    </a:rPr>
                                    <m:t>𝒑</m:t>
                                  </m:r>
                                </m:sub>
                                <m:sup>
                                  <m:r>
                                    <a:rPr lang="fr-FR" b="1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den>
                          </m:f>
                        </m:e>
                      </m:d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7475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6250" y="222250"/>
                <a:ext cx="5905500" cy="8692702"/>
              </a:xfrm>
              <a:prstGeom prst="rect">
                <a:avLst/>
              </a:prstGeom>
              <a:blipFill>
                <a:blip r:embed="rId3"/>
                <a:stretch>
                  <a:fillRect l="-644" t="-14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772" name="Text Box 9"/>
              <p:cNvSpPr txBox="1">
                <a:spLocks noChangeArrowheads="1"/>
              </p:cNvSpPr>
              <p:nvPr/>
            </p:nvSpPr>
            <p:spPr bwMode="auto">
              <a:xfrm>
                <a:off x="1196975" y="4210968"/>
                <a:ext cx="4584700" cy="126887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 eaLnBrk="0" hangingPunct="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 eaLnBrk="0" hangingPunct="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 eaLnBrk="0" hangingPunct="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Char char="•"/>
                </a:pPr>
                <a:r>
                  <a:rPr lang="fr-FR" dirty="0"/>
                  <a:t>Equation de départ : continuité.</a:t>
                </a:r>
              </a:p>
              <a:p>
                <a:pPr algn="ctr" eaLnBrk="1" hangingPunct="1"/>
                <a:endParaRPr lang="fr-FR" dirty="0"/>
              </a:p>
              <a:p>
                <a:pPr algn="ctr" eaLnBrk="1" hangingPunct="1"/>
                <a14:m>
                  <m:oMath xmlns:m="http://schemas.openxmlformats.org/officeDocument/2006/math"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</m:num>
                      <m:den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</m:t>
                        </m:r>
                      </m:den>
                    </m:f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𝛁</m:t>
                        </m:r>
                      </m:e>
                    </m:acc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𝒋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</m:e>
                    </m:acc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𝑮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fr-FR" dirty="0"/>
                  <a:t> et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</m:t>
                        </m:r>
                      </m:num>
                      <m:den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</m:t>
                        </m:r>
                      </m:den>
                    </m:f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𝛁</m:t>
                        </m:r>
                      </m:e>
                    </m:acc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𝒋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𝒑</m:t>
                            </m:r>
                          </m:sub>
                        </m:sSub>
                      </m:e>
                    </m:acc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𝑮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</m:t>
                        </m:r>
                      </m:sub>
                    </m:sSub>
                  </m:oMath>
                </a14:m>
                <a:endParaRPr lang="fr-FR" dirty="0"/>
              </a:p>
              <a:p>
                <a:pPr algn="ctr" eaLnBrk="1" hangingPunct="1"/>
                <a:endParaRPr lang="fr-FR" dirty="0"/>
              </a:p>
              <a:p>
                <a:pPr algn="ctr" eaLnBrk="1" hangingPunct="1"/>
                <a:r>
                  <a:rPr lang="fr-FR" dirty="0"/>
                  <a:t>Cette fois : ∂/∂</a:t>
                </a:r>
                <a:r>
                  <a:rPr lang="fr-FR" dirty="0" err="1"/>
                  <a:t>t</a:t>
                </a:r>
                <a:r>
                  <a:rPr lang="fr-FR" dirty="0"/>
                  <a:t> ≠ 0.</a:t>
                </a:r>
              </a:p>
            </p:txBody>
          </p:sp>
        </mc:Choice>
        <mc:Fallback xmlns="">
          <p:sp>
            <p:nvSpPr>
              <p:cNvPr id="74772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96975" y="4210968"/>
                <a:ext cx="4584700" cy="1268874"/>
              </a:xfrm>
              <a:prstGeom prst="rect">
                <a:avLst/>
              </a:prstGeom>
              <a:blipFill>
                <a:blip r:embed="rId4"/>
                <a:stretch>
                  <a:fillRect t="-3960" b="-2970"/>
                </a:stretch>
              </a:blipFill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769" name="Rectangle 18"/>
              <p:cNvSpPr>
                <a:spLocks noChangeArrowheads="1"/>
              </p:cNvSpPr>
              <p:nvPr/>
            </p:nvSpPr>
            <p:spPr bwMode="auto">
              <a:xfrm>
                <a:off x="763588" y="5723926"/>
                <a:ext cx="5473700" cy="576262"/>
              </a:xfrm>
              <a:prstGeom prst="rect">
                <a:avLst/>
              </a:prstGeom>
              <a:noFill/>
              <a:ln w="127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fr-F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charset="0"/>
                          </a:rPr>
                        </m:ctrlPr>
                      </m:fPr>
                      <m:num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charset="0"/>
                          </a:rPr>
                          <m:t>𝝏</m:t>
                        </m:r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charset="0"/>
                              </a:rPr>
                              <m:t>𝒑</m:t>
                            </m:r>
                          </m:sub>
                        </m:sSub>
                      </m:num>
                      <m:den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charset="0"/>
                          </a:rPr>
                          <m:t>𝝏</m:t>
                        </m:r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charset="0"/>
                          </a:rPr>
                          <m:t>𝒕</m:t>
                        </m:r>
                      </m:den>
                    </m:f>
                    <m:r>
                      <a:rPr lang="fr-FR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charset="0"/>
                      </a:rPr>
                      <m:t>−</m:t>
                    </m:r>
                    <m:sSub>
                      <m:sSubPr>
                        <m:ctrlPr>
                          <a:rPr lang="fr-FR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fr-FR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</m:sub>
                    </m:sSub>
                    <m:f>
                      <m:fPr>
                        <m:ctrlPr>
                          <a:rPr lang="fr-F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fr-F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𝛛</m:t>
                            </m:r>
                          </m:e>
                          <m:sup>
                            <m:r>
                              <a:rPr lang="fr-FR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𝒑</m:t>
                            </m:r>
                          </m:sub>
                        </m:sSub>
                      </m:num>
                      <m:den>
                        <m:r>
                          <a:rPr lang="fr-F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  <m:sSup>
                          <m:sSupPr>
                            <m:ctrlPr>
                              <a:rPr lang="fr-F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fr-FR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fr-FR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fr-FR" b="1" i="1" smtClean="0">
                                <a:latin typeface="Cambria Math" panose="02040503050406030204" pitchFamily="18" charset="0"/>
                              </a:rPr>
                              <m:t>𝒑</m:t>
                            </m:r>
                          </m:sub>
                        </m:sSub>
                        <m:r>
                          <a:rPr lang="fr-FR" i="1">
                            <a:latin typeface="Cambria Math" charset="0"/>
                          </a:rPr>
                          <m:t>−</m:t>
                        </m:r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𝒑</m:t>
                            </m:r>
                            <m:r>
                              <a:rPr lang="fr-FR" i="1">
                                <a:latin typeface="Cambria Math" charset="0"/>
                              </a:rPr>
                              <m:t>𝟎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𝝉</m:t>
                            </m:r>
                          </m:e>
                          <m:sub>
                            <m:r>
                              <a:rPr lang="fr-FR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 et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charset="0"/>
                          </a:rPr>
                        </m:ctrlPr>
                      </m:fPr>
                      <m:num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charset="0"/>
                          </a:rPr>
                          <m:t>𝝏</m:t>
                        </m:r>
                        <m:sSub>
                          <m:sSubPr>
                            <m:ctrlPr>
                              <a:rPr lang="fr-FR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fr-FR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fr-FR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charset="0"/>
                              </a:rPr>
                              <m:t>𝒏</m:t>
                            </m:r>
                          </m:sub>
                        </m:sSub>
                      </m:num>
                      <m:den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charset="0"/>
                          </a:rPr>
                          <m:t>𝝏</m:t>
                        </m:r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charset="0"/>
                          </a:rPr>
                          <m:t>𝒕</m:t>
                        </m:r>
                      </m:den>
                    </m:f>
                    <m:r>
                      <a:rPr lang="fr-FR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charset="0"/>
                      </a:rPr>
                      <m:t>−</m:t>
                    </m:r>
                    <m:sSub>
                      <m:sSubPr>
                        <m:ctrlPr>
                          <a:rPr lang="fr-F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fr-FR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</m:t>
                        </m:r>
                      </m:sub>
                    </m:sSub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𝛛</m:t>
                            </m:r>
                          </m:e>
                          <m:sup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charset="0"/>
                              </a:rPr>
                              <m:t>𝒏</m:t>
                            </m:r>
                          </m:sub>
                        </m:sSub>
                      </m:num>
                      <m:den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  <m:sSup>
                          <m:sSupPr>
                            <m:ctrlP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fr-FR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charset="0"/>
                              </a:rPr>
                              <m:t>𝒏</m:t>
                            </m:r>
                          </m:sub>
                        </m:sSub>
                        <m:r>
                          <a:rPr lang="fr-FR" i="1">
                            <a:latin typeface="Cambria Math" charset="0"/>
                          </a:rPr>
                          <m:t>−</m:t>
                        </m:r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charset="0"/>
                              </a:rPr>
                              <m:t>𝒏</m:t>
                            </m:r>
                            <m:r>
                              <a:rPr lang="fr-FR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charset="0"/>
                              </a:rPr>
                              <m:t>𝟎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𝝉</m:t>
                            </m:r>
                          </m:e>
                          <m:sub>
                            <m:r>
                              <a:rPr lang="fr-FR" b="1" i="1" smtClean="0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  <m:t>𝒑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476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3588" y="5723926"/>
                <a:ext cx="5473700" cy="57626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27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4757" name="AutoShape 22"/>
          <p:cNvCxnSpPr>
            <a:cxnSpLocks noChangeShapeType="1"/>
            <a:stCxn id="74772" idx="2"/>
            <a:endCxn id="74769" idx="0"/>
          </p:cNvCxnSpPr>
          <p:nvPr/>
        </p:nvCxnSpPr>
        <p:spPr bwMode="auto">
          <a:xfrm>
            <a:off x="3489325" y="5479842"/>
            <a:ext cx="11113" cy="24408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74763" name="AutoShape 29"/>
          <p:cNvCxnSpPr>
            <a:cxnSpLocks noChangeShapeType="1"/>
          </p:cNvCxnSpPr>
          <p:nvPr/>
        </p:nvCxnSpPr>
        <p:spPr bwMode="auto">
          <a:xfrm>
            <a:off x="2708920" y="7524328"/>
            <a:ext cx="517872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pic>
        <p:nvPicPr>
          <p:cNvPr id="3" name="Image 2" descr="PN_plo_dir_capa_diff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935" y="179512"/>
            <a:ext cx="3810455" cy="19442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58B391A3-7339-C14C-9262-9F240BEEA78B}"/>
                  </a:ext>
                </a:extLst>
              </p:cNvPr>
              <p:cNvSpPr txBox="1"/>
              <p:nvPr/>
            </p:nvSpPr>
            <p:spPr>
              <a:xfrm>
                <a:off x="5085184" y="7308304"/>
                <a:ext cx="1429916" cy="10259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𝝉</m:t>
                          </m:r>
                        </m:e>
                        <m:sub>
                          <m:r>
                            <a:rPr lang="fr-FR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</m:t>
                          </m:r>
                        </m:sub>
                        <m:sup>
                          <m:r>
                            <a:rPr lang="fr-FR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fr-F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𝝉</m:t>
                              </m:r>
                            </m:e>
                            <m:sub>
                              <m:r>
                                <a:rPr lang="fr-FR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𝒑</m:t>
                              </m:r>
                            </m:sub>
                          </m:sSub>
                        </m:num>
                        <m:den>
                          <m:r>
                            <a:rPr lang="fr-FR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a:rPr lang="fr-FR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fr-FR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𝒊</m:t>
                          </m:r>
                          <m:r>
                            <a:rPr lang="fr-FR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𝝎</m:t>
                          </m:r>
                          <m:sSub>
                            <m:sSubPr>
                              <m:ctrlPr>
                                <a:rPr lang="fr-FR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𝝉</m:t>
                              </m:r>
                            </m:e>
                            <m:sub>
                              <m:r>
                                <a:rPr lang="fr-FR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𝒑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fr-FR" dirty="0"/>
              </a:p>
              <a:p>
                <a:endParaRPr lang="fr-F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b="1" i="1" smtClean="0"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fr-FR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</m:sub>
                        <m:sup>
                          <m:sSup>
                            <m:sSupPr>
                              <m:ctrlPr>
                                <a:rPr lang="fr-FR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b="1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e>
                            <m:sup>
                              <m:r>
                                <a:rPr lang="fr-FR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sup>
                      </m:sSubSup>
                      <m:r>
                        <a:rPr lang="fr-FR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1" i="1" smtClean="0"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fr-FR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</m:sub>
                      </m:sSub>
                      <m:sSubSup>
                        <m:sSubSupPr>
                          <m:ctrlPr>
                            <a:rPr lang="fr-FR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𝝉</m:t>
                          </m:r>
                        </m:e>
                        <m:sub>
                          <m:r>
                            <a:rPr lang="fr-FR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</m:t>
                          </m:r>
                        </m:sub>
                        <m:sup>
                          <m:r>
                            <a:rPr lang="fr-FR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58B391A3-7339-C14C-9262-9F240BEEA7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5184" y="7308304"/>
                <a:ext cx="1429916" cy="102592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82F3D96B-67EE-564A-8D93-C0B73DECA82D}" type="slidenum">
              <a:rPr lang="fr-FR" b="0">
                <a:latin typeface="Arial" charset="0"/>
              </a:rPr>
              <a:pPr eaLnBrk="1" hangingPunct="1"/>
              <a:t>33</a:t>
            </a:fld>
            <a:endParaRPr lang="fr-FR" b="0"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802" name="Text Box 1036"/>
              <p:cNvSpPr txBox="1">
                <a:spLocks noChangeArrowheads="1"/>
              </p:cNvSpPr>
              <p:nvPr/>
            </p:nvSpPr>
            <p:spPr bwMode="auto">
              <a:xfrm>
                <a:off x="404813" y="5494338"/>
                <a:ext cx="5473700" cy="32226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tabLst>
                    <a:tab pos="3324225" algn="l"/>
                  </a:tabLs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tabLst>
                    <a:tab pos="3324225" algn="l"/>
                  </a:tabLs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 eaLnBrk="0" hangingPunct="0">
                  <a:tabLst>
                    <a:tab pos="3324225" algn="l"/>
                  </a:tabLs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 eaLnBrk="0" hangingPunct="0">
                  <a:tabLst>
                    <a:tab pos="3324225" algn="l"/>
                  </a:tabLs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 eaLnBrk="0" hangingPunct="0">
                  <a:tabLst>
                    <a:tab pos="3324225" algn="l"/>
                  </a:tabLs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324225" algn="l"/>
                  </a:tabLs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324225" algn="l"/>
                  </a:tabLs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324225" algn="l"/>
                  </a:tabLs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324225" algn="l"/>
                  </a:tabLs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fr-FR" dirty="0"/>
                  <a:t>Calcul du courant.</a:t>
                </a:r>
              </a:p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1" i="1" smtClean="0">
                              <a:latin typeface="Cambria Math" panose="02040503050406030204" pitchFamily="18" charset="0"/>
                            </a:rPr>
                            <m:t>𝑱</m:t>
                          </m:r>
                        </m:e>
                        <m:sub>
                          <m:r>
                            <a:rPr lang="fr-FR" b="1" i="1" smtClean="0">
                              <a:latin typeface="Cambria Math" panose="02040503050406030204" pitchFamily="18" charset="0"/>
                            </a:rPr>
                            <m:t>𝒑𝒂</m:t>
                          </m:r>
                        </m:sub>
                      </m:sSub>
                      <m:d>
                        <m:dPr>
                          <m:ctrlPr>
                            <a:rPr lang="fr-FR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fr-FR" b="1" i="1" smtClean="0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b>
                          </m:sSub>
                        </m:e>
                      </m:d>
                      <m:r>
                        <a:rPr lang="fr-FR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fr-FR" b="1" i="1" smtClean="0">
                          <a:latin typeface="Cambria Math" panose="02040503050406030204" pitchFamily="18" charset="0"/>
                        </a:rPr>
                        <m:t>𝒒</m:t>
                      </m:r>
                      <m:sSub>
                        <m:sSubPr>
                          <m:ctrlPr>
                            <a:rPr lang="fr-FR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1" i="1" smtClean="0"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fr-FR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</m:sub>
                      </m:sSub>
                      <m:sSub>
                        <m:sSubPr>
                          <m:ctrlPr>
                            <a:rPr lang="fr-FR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fr-FR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𝒅</m:t>
                                  </m:r>
                                  <m:sSub>
                                    <m:sSubPr>
                                      <m:ctrlP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  <m:t>𝒑</m:t>
                                      </m:r>
                                    </m:e>
                                    <m:sub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  <m:t>𝒏𝒂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𝒅𝒙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b>
                          </m:sSub>
                        </m:sub>
                      </m:sSub>
                      <m:r>
                        <a:rPr lang="fr-FR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b="1" i="1" smtClean="0">
                          <a:latin typeface="Cambria Math" panose="02040503050406030204" pitchFamily="18" charset="0"/>
                        </a:rPr>
                        <m:t>𝒒</m:t>
                      </m:r>
                      <m:sSub>
                        <m:sSubPr>
                          <m:ctrlPr>
                            <a:rPr lang="fr-FR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1" i="1" smtClean="0"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fr-FR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</m:sub>
                      </m:sSub>
                      <m:f>
                        <m:fPr>
                          <m:ctrlPr>
                            <a:rPr lang="fr-FR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1" i="1" smtClean="0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fr-FR" b="1" i="1" smtClean="0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fr-FR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fr-FR" b="1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FR" b="1" i="1" smtClean="0"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</m:e>
                            <m:sub>
                              <m:r>
                                <a:rPr lang="fr-FR" b="1" i="1" smtClean="0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sub>
                            <m:sup>
                              <m:r>
                                <a:rPr lang="fr-FR" b="1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den>
                      </m:f>
                      <m:f>
                        <m:fPr>
                          <m:ctrlPr>
                            <a:rPr lang="fr-FR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1" i="1" smtClean="0">
                              <a:latin typeface="Cambria Math" panose="02040503050406030204" pitchFamily="18" charset="0"/>
                            </a:rPr>
                            <m:t>𝒒</m:t>
                          </m:r>
                          <m:sSub>
                            <m:sSubPr>
                              <m:ctrlPr>
                                <a:rPr lang="fr-FR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1" i="1" smtClean="0"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fr-FR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1" i="1" smtClean="0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fr-FR" b="1" i="1" smtClean="0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sub>
                          </m:sSub>
                          <m:r>
                            <a:rPr lang="fr-FR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den>
                      </m:f>
                      <m:r>
                        <a:rPr lang="fr-FR" i="1">
                          <a:latin typeface="Cambria Math" panose="02040503050406030204" pitchFamily="18" charset="0"/>
                        </a:rPr>
                        <m:t>𝒆𝒙𝒑</m:t>
                      </m:r>
                      <m:d>
                        <m:d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  <m:sSub>
                                <m:sSub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𝑽</m:t>
                                  </m:r>
                                </m:e>
                                <m:sub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𝒄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  <m:sub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𝑩</m:t>
                                  </m:r>
                                </m:sub>
                              </m:s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fr-FR" dirty="0"/>
              </a:p>
              <a:p>
                <a:pPr eaLnBrk="1" hangingPunct="1">
                  <a:spcBef>
                    <a:spcPct val="50000"/>
                  </a:spcBef>
                </a:pPr>
                <a:endParaRPr lang="fr-FR" dirty="0"/>
              </a:p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1" i="1" smtClean="0">
                              <a:latin typeface="Cambria Math" panose="02040503050406030204" pitchFamily="18" charset="0"/>
                            </a:rPr>
                            <m:t>𝑱</m:t>
                          </m:r>
                        </m:e>
                        <m:sub>
                          <m:r>
                            <a:rPr lang="fr-FR" b="1" i="1" smtClean="0">
                              <a:latin typeface="Cambria Math" panose="02040503050406030204" pitchFamily="18" charset="0"/>
                            </a:rPr>
                            <m:t>𝒅𝒊𝒇𝒇</m:t>
                          </m:r>
                          <m:r>
                            <a:rPr lang="fr-FR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sub>
                      </m:sSub>
                      <m:r>
                        <a:rPr lang="fr-FR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b="1" i="1" smtClean="0">
                          <a:latin typeface="Cambria Math" panose="02040503050406030204" pitchFamily="18" charset="0"/>
                        </a:rPr>
                        <m:t>𝒒</m:t>
                      </m:r>
                      <m:d>
                        <m:dPr>
                          <m:ctrlPr>
                            <a:rPr lang="fr-FR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sub>
                          </m:sSub>
                          <m:f>
                            <m:f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𝒑</m:t>
                                  </m:r>
                                </m:e>
                                <m:sub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num>
                            <m:den>
                              <m:sSubSup>
                                <m:sSubSup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𝑳</m:t>
                                  </m:r>
                                </m:e>
                                <m:sub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𝒑</m:t>
                                  </m:r>
                                </m:sub>
                                <m:sup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den>
                          </m:f>
                          <m:r>
                            <a:rPr lang="fr-FR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  <m:sub>
                              <m:r>
                                <a:rPr lang="fr-FR" b="1" i="1" smtClean="0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b>
                          </m:sSub>
                          <m:f>
                            <m:f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fr-FR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b="1" i="1" smtClean="0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e>
                                <m:sub>
                                  <m:r>
                                    <a:rPr lang="fr-FR" b="1" i="1" smtClean="0">
                                      <a:latin typeface="Cambria Math" panose="02040503050406030204" pitchFamily="18" charset="0"/>
                                    </a:rPr>
                                    <m:t>𝒑</m:t>
                                  </m:r>
                                  <m:r>
                                    <a:rPr lang="fr-FR" b="1" i="1" smtClean="0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num>
                            <m:den>
                              <m:sSubSup>
                                <m:sSubSup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𝑳</m:t>
                                  </m:r>
                                </m:e>
                                <m:sub>
                                  <m:r>
                                    <a:rPr lang="fr-FR" b="1" i="1" smtClean="0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b>
                                <m:sup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den>
                          </m:f>
                        </m:e>
                      </m:d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𝒒</m:t>
                          </m:r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sub>
                          </m:sSub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𝑻</m:t>
                          </m:r>
                        </m:den>
                      </m:f>
                      <m:r>
                        <a:rPr lang="fr-FR" i="1">
                          <a:latin typeface="Cambria Math" panose="02040503050406030204" pitchFamily="18" charset="0"/>
                        </a:rPr>
                        <m:t>𝒆𝒙𝒑</m:t>
                      </m:r>
                      <m:d>
                        <m:d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  <m:sSub>
                                <m:sSub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𝑽</m:t>
                                  </m:r>
                                </m:e>
                                <m:sub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𝒄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  <m:sub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𝑩</m:t>
                                  </m:r>
                                </m:sub>
                              </m:s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fr-FR" dirty="0"/>
              </a:p>
              <a:p>
                <a:pPr eaLnBrk="1" hangingPunct="1">
                  <a:spcBef>
                    <a:spcPct val="50000"/>
                  </a:spcBef>
                </a:pPr>
                <a:endParaRPr lang="fr-FR" dirty="0"/>
              </a:p>
              <a:p>
                <a:pPr eaLnBrk="1" hangingPunct="1">
                  <a:spcBef>
                    <a:spcPct val="50000"/>
                  </a:spcBef>
                </a:pPr>
                <a:endParaRPr lang="fr-FR" dirty="0"/>
              </a:p>
              <a:p>
                <a:pPr eaLnBrk="1" hangingPunct="1">
                  <a:spcBef>
                    <a:spcPct val="50000"/>
                  </a:spcBef>
                </a:pPr>
                <a:endParaRPr lang="fr-FR" dirty="0"/>
              </a:p>
              <a:p>
                <a:pPr eaLnBrk="1" hangingPunct="1">
                  <a:spcBef>
                    <a:spcPct val="50000"/>
                  </a:spcBef>
                </a:pPr>
                <a:r>
                  <a:rPr lang="fr-FR" dirty="0"/>
                  <a:t>D</a:t>
                </a:r>
                <a:r>
                  <a:rPr lang="ja-JP" altLang="fr-FR"/>
                  <a:t>’</a:t>
                </a:r>
                <a:r>
                  <a:rPr lang="fr-FR" altLang="ja-JP" dirty="0"/>
                  <a:t>où l</a:t>
                </a:r>
                <a:r>
                  <a:rPr lang="ja-JP" altLang="fr-FR"/>
                  <a:t>’</a:t>
                </a:r>
                <a:r>
                  <a:rPr lang="fr-FR" altLang="ja-JP" dirty="0"/>
                  <a:t>admittance: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1" i="1" smtClean="0">
                            <a:latin typeface="Cambria Math" panose="02040503050406030204" pitchFamily="18" charset="0"/>
                          </a:rPr>
                          <m:t>𝒀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𝒅𝒊𝒇𝒇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𝑫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𝒑</m:t>
                            </m:r>
                          </m:sub>
                        </m:sSub>
                        <m:f>
                          <m:f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</m:e>
                              <m:sub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</m:num>
                          <m:den>
                            <m:sSubSup>
                              <m:sSubSup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𝑳</m:t>
                                </m:r>
                              </m:e>
                              <m:sub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</m:sub>
                              <m:sup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bSup>
                          </m:den>
                        </m:f>
                        <m:r>
                          <a:rPr lang="fr-FR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𝑫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  <m:f>
                          <m:f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e>
                              <m:sub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</m:num>
                          <m:den>
                            <m:sSubSup>
                              <m:sSubSup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𝑳</m:t>
                                </m:r>
                              </m:e>
                              <m:sub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sub>
                              <m:sup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bSup>
                          </m:den>
                        </m:f>
                      </m:e>
                    </m:d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𝒒</m:t>
                            </m:r>
                          </m:e>
                          <m:sup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𝑩</m:t>
                            </m:r>
                          </m:sub>
                        </m:sSub>
                        <m:r>
                          <a:rPr lang="fr-FR" i="1">
                            <a:latin typeface="Cambria Math" panose="02040503050406030204" pitchFamily="18" charset="0"/>
                          </a:rPr>
                          <m:t>𝑻</m:t>
                        </m:r>
                      </m:den>
                    </m:f>
                    <m:r>
                      <a:rPr lang="fr-FR" i="1">
                        <a:latin typeface="Cambria Math" panose="02040503050406030204" pitchFamily="18" charset="0"/>
                      </a:rPr>
                      <m:t>𝒆𝒙𝒑</m:t>
                    </m:r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𝒒</m:t>
                            </m:r>
                            <m:sSub>
                              <m:sSub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𝑽</m:t>
                                </m:r>
                              </m:e>
                              <m:sub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</m:e>
                              <m:sub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sub>
                            </m:s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𝑻</m:t>
                            </m:r>
                          </m:den>
                        </m:f>
                      </m:e>
                    </m:d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76802" name="Text Box 10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4813" y="5494338"/>
                <a:ext cx="5473700" cy="3222677"/>
              </a:xfrm>
              <a:prstGeom prst="rect">
                <a:avLst/>
              </a:prstGeom>
              <a:blipFill>
                <a:blip r:embed="rId3"/>
                <a:stretch>
                  <a:fillRect l="-231" t="-2519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806" name="Rectangle 1048"/>
          <p:cNvSpPr>
            <a:spLocks noChangeArrowheads="1"/>
          </p:cNvSpPr>
          <p:nvPr/>
        </p:nvSpPr>
        <p:spPr bwMode="auto">
          <a:xfrm>
            <a:off x="765175" y="4244975"/>
            <a:ext cx="5187950" cy="6143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807" name="Text Box 1049"/>
              <p:cNvSpPr txBox="1">
                <a:spLocks noChangeArrowheads="1"/>
              </p:cNvSpPr>
              <p:nvPr/>
            </p:nvSpPr>
            <p:spPr bwMode="auto">
              <a:xfrm>
                <a:off x="836613" y="477838"/>
                <a:ext cx="4679950" cy="48074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tabLst>
                    <a:tab pos="711200" algn="l"/>
                  </a:tabLs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tabLst>
                    <a:tab pos="711200" algn="l"/>
                  </a:tabLs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 eaLnBrk="0" hangingPunct="0">
                  <a:tabLst>
                    <a:tab pos="711200" algn="l"/>
                  </a:tabLs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 eaLnBrk="0" hangingPunct="0">
                  <a:tabLst>
                    <a:tab pos="711200" algn="l"/>
                  </a:tabLs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 eaLnBrk="0" hangingPunct="0">
                  <a:tabLst>
                    <a:tab pos="711200" algn="l"/>
                  </a:tabLs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11200" algn="l"/>
                  </a:tabLs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11200" algn="l"/>
                  </a:tabLs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11200" algn="l"/>
                  </a:tabLs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11200" algn="l"/>
                  </a:tabLs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buFontTx/>
                  <a:buChar char="•"/>
                </a:pPr>
                <a:r>
                  <a:rPr lang="fr-FR" dirty="0"/>
                  <a:t>Conditions limites en bord de ZCE.</a:t>
                </a:r>
              </a:p>
              <a:p>
                <a:pPr eaLnBrk="1" hangingPunct="1"/>
                <a:endParaRPr lang="fr-FR" dirty="0"/>
              </a:p>
              <a:p>
                <a:pPr eaLnBrk="1" hangingPunct="1">
                  <a:buFontTx/>
                  <a:buChar char="•"/>
                </a:pPr>
                <a:r>
                  <a:rPr lang="fr-FR" dirty="0"/>
                  <a:t>x=</a:t>
                </a:r>
                <a:r>
                  <a:rPr lang="fr-FR" dirty="0" err="1"/>
                  <a:t>x</a:t>
                </a:r>
                <a:r>
                  <a:rPr lang="fr-FR" baseline="-25000" dirty="0" err="1"/>
                  <a:t>n</a:t>
                </a:r>
                <a:r>
                  <a:rPr lang="fr-FR" dirty="0"/>
                  <a:t>	</a:t>
                </a:r>
                <a:r>
                  <a:rPr lang="fr-FR" dirty="0" err="1"/>
                  <a:t>n</a:t>
                </a:r>
                <a:r>
                  <a:rPr lang="fr-FR" baseline="-25000" dirty="0" err="1"/>
                  <a:t>n</a:t>
                </a:r>
                <a:r>
                  <a:rPr lang="fr-FR" dirty="0"/>
                  <a:t> </a:t>
                </a:r>
                <a:r>
                  <a:rPr lang="fr-FR" dirty="0">
                    <a:sym typeface="Symbol" charset="0"/>
                  </a:rPr>
                  <a:t></a:t>
                </a:r>
                <a:r>
                  <a:rPr lang="fr-FR" dirty="0"/>
                  <a:t> n</a:t>
                </a:r>
                <a:r>
                  <a:rPr lang="fr-FR" baseline="-25000" dirty="0"/>
                  <a:t>n0</a:t>
                </a:r>
                <a:r>
                  <a:rPr lang="fr-FR" dirty="0"/>
                  <a:t> </a:t>
                </a:r>
                <a:r>
                  <a:rPr lang="fr-FR" dirty="0">
                    <a:sym typeface="Symbol" charset="0"/>
                  </a:rPr>
                  <a:t></a:t>
                </a:r>
                <a:r>
                  <a:rPr lang="fr-FR" dirty="0"/>
                  <a:t> N</a:t>
                </a:r>
                <a:r>
                  <a:rPr lang="fr-FR" baseline="-25000" dirty="0"/>
                  <a:t>D</a:t>
                </a:r>
                <a:endParaRPr lang="fr-FR" dirty="0"/>
              </a:p>
              <a:p>
                <a:pPr eaLnBrk="1" hangingPunct="1"/>
                <a:endParaRPr lang="fr-FR" dirty="0"/>
              </a:p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fr-FR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  <m:d>
                        <m:dPr>
                          <m:ctrlPr>
                            <a:rPr lang="fr-FR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fr-FR" b="1" i="1" smtClean="0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b>
                          </m:sSub>
                        </m:e>
                      </m:d>
                      <m:r>
                        <a:rPr lang="fr-FR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fr-FR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fr-FR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fr-FR" b="1" i="1" smtClean="0">
                          <a:latin typeface="Cambria Math" panose="02040503050406030204" pitchFamily="18" charset="0"/>
                        </a:rPr>
                        <m:t>𝒆𝒙𝒑</m:t>
                      </m:r>
                      <m:d>
                        <m:dPr>
                          <m:ctrlPr>
                            <a:rPr lang="fr-FR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fr-FR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b="1" i="1" smtClean="0">
                                  <a:latin typeface="Cambria Math" panose="02040503050406030204" pitchFamily="18" charset="0"/>
                                </a:rPr>
                                <m:t>𝒒𝑽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fr-FR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b="1" i="1" smtClean="0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  <m:sub>
                                  <m:r>
                                    <a:rPr lang="fr-FR" b="1" i="1" smtClean="0">
                                      <a:latin typeface="Cambria Math" panose="02040503050406030204" pitchFamily="18" charset="0"/>
                                    </a:rPr>
                                    <m:t>𝑩</m:t>
                                  </m:r>
                                </m:sub>
                              </m:sSub>
                              <m:r>
                                <a:rPr lang="fr-FR" b="1" i="1" smtClean="0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den>
                          </m:f>
                        </m:e>
                      </m:d>
                      <m:r>
                        <a:rPr lang="fr-FR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fr-FR" i="1">
                          <a:latin typeface="Cambria Math" panose="02040503050406030204" pitchFamily="18" charset="0"/>
                        </a:rPr>
                        <m:t>𝒆𝒙𝒑</m:t>
                      </m:r>
                      <m:d>
                        <m:d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  <m:sSub>
                                <m:sSubPr>
                                  <m:ctrlPr>
                                    <a:rPr lang="fr-FR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𝑽</m:t>
                                  </m:r>
                                </m:e>
                                <m:sub>
                                  <m:r>
                                    <a:rPr lang="fr-FR" b="1" i="1" smtClean="0">
                                      <a:latin typeface="Cambria Math" panose="02040503050406030204" pitchFamily="18" charset="0"/>
                                    </a:rPr>
                                    <m:t>𝒄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  <m:sub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𝑩</m:t>
                                  </m:r>
                                </m:sub>
                              </m:s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den>
                          </m:f>
                        </m:e>
                      </m:d>
                      <m:r>
                        <a:rPr lang="fr-FR" i="1">
                          <a:latin typeface="Cambria Math" panose="02040503050406030204" pitchFamily="18" charset="0"/>
                        </a:rPr>
                        <m:t>𝒆𝒙𝒑</m:t>
                      </m:r>
                      <m:d>
                        <m:d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  <m:sSub>
                                <m:sSubPr>
                                  <m:ctrlPr>
                                    <a:rPr lang="fr-FR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𝑽</m:t>
                                  </m:r>
                                </m:e>
                                <m:sub>
                                  <m:r>
                                    <a:rPr lang="fr-FR" b="1" i="1" smtClean="0"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sym typeface="Symbol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  <a:sym typeface="Symbol" charset="0"/>
                                    </a:rPr>
                                    <m:t>𝒆</m:t>
                                  </m:r>
                                </m:e>
                                <m:sup>
                                  <m:r>
                                    <a:rPr lang="fr-FR" i="1">
                                      <a:latin typeface="Cambria Math" panose="02040503050406030204" pitchFamily="18" charset="0"/>
                                      <a:sym typeface="Symbol" charset="0"/>
                                    </a:rPr>
                                    <m:t>𝒊</m:t>
                                  </m:r>
                                  <m:r>
                                    <a:rPr lang="el-GR" i="1">
                                      <a:latin typeface="Cambria Math" panose="02040503050406030204" pitchFamily="18" charset="0"/>
                                      <a:sym typeface="Symbol" charset="0"/>
                                    </a:rPr>
                                    <m:t>𝝎</m:t>
                                  </m:r>
                                  <m:r>
                                    <a:rPr lang="fr-FR" i="1">
                                      <a:latin typeface="Cambria Math" panose="02040503050406030204" pitchFamily="18" charset="0"/>
                                      <a:sym typeface="Symbol" charset="0"/>
                                    </a:rPr>
                                    <m:t>𝒕</m:t>
                                  </m:r>
                                </m:sup>
                              </m:sSup>
                            </m:num>
                            <m:den>
                              <m:sSub>
                                <m:sSub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  <m:sub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𝑩</m:t>
                                  </m:r>
                                </m:sub>
                              </m:s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fr-FR" dirty="0"/>
              </a:p>
              <a:p>
                <a:pPr eaLnBrk="1" hangingPunct="1"/>
                <a:endParaRPr lang="fr-FR" dirty="0"/>
              </a:p>
              <a:p>
                <a:pPr eaLnBrk="1" hangingPunct="1"/>
                <a:r>
                  <a:rPr lang="fr-FR" dirty="0"/>
                  <a:t>Comme V</a:t>
                </a:r>
                <a:r>
                  <a:rPr lang="fr-FR" baseline="-25000" dirty="0"/>
                  <a:t>a</a:t>
                </a:r>
                <a:r>
                  <a:rPr lang="fr-FR" dirty="0"/>
                  <a:t>&lt;&lt;kT/q :</a:t>
                </a:r>
              </a:p>
              <a:p>
                <a:pPr eaLnBrk="1" hangingPunct="1"/>
                <a:endParaRPr lang="fr-FR" dirty="0"/>
              </a:p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  <m:d>
                        <m:d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b>
                          </m:sSub>
                        </m:e>
                      </m:d>
                      <m:r>
                        <a:rPr lang="fr-F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fr-FR" i="1">
                          <a:latin typeface="Cambria Math" panose="02040503050406030204" pitchFamily="18" charset="0"/>
                        </a:rPr>
                        <m:t>𝒆𝒙𝒑</m:t>
                      </m:r>
                      <m:d>
                        <m:d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  <m:sSub>
                                <m:sSub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𝑽</m:t>
                                  </m:r>
                                </m:e>
                                <m:sub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𝒄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  <m:sub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𝑩</m:t>
                                  </m:r>
                                </m:sub>
                              </m:s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fr-FR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  <m:sSub>
                                <m:sSub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𝑽</m:t>
                                  </m:r>
                                </m:e>
                                <m:sub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sym typeface="Symbol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  <a:sym typeface="Symbol" charset="0"/>
                                    </a:rPr>
                                    <m:t>𝒆</m:t>
                                  </m:r>
                                </m:e>
                                <m:sup>
                                  <m:r>
                                    <a:rPr lang="fr-FR" i="1">
                                      <a:latin typeface="Cambria Math" panose="02040503050406030204" pitchFamily="18" charset="0"/>
                                      <a:sym typeface="Symbol" charset="0"/>
                                    </a:rPr>
                                    <m:t>𝒊</m:t>
                                  </m:r>
                                  <m:r>
                                    <a:rPr lang="el-GR" i="1">
                                      <a:latin typeface="Cambria Math" panose="02040503050406030204" pitchFamily="18" charset="0"/>
                                      <a:sym typeface="Symbol" charset="0"/>
                                    </a:rPr>
                                    <m:t>𝝎</m:t>
                                  </m:r>
                                  <m:r>
                                    <a:rPr lang="fr-FR" i="1">
                                      <a:latin typeface="Cambria Math" panose="02040503050406030204" pitchFamily="18" charset="0"/>
                                      <a:sym typeface="Symbol" charset="0"/>
                                    </a:rPr>
                                    <m:t>𝒕</m:t>
                                  </m:r>
                                </m:sup>
                              </m:sSup>
                            </m:num>
                            <m:den>
                              <m:sSub>
                                <m:sSub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  <m:sub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𝑩</m:t>
                                  </m:r>
                                </m:sub>
                              </m:s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fr-FR" dirty="0"/>
              </a:p>
              <a:p>
                <a:pPr eaLnBrk="1" hangingPunct="1"/>
                <a:endParaRPr lang="fr-FR" dirty="0"/>
              </a:p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fr-FR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fr-FR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𝒏𝒂</m:t>
                          </m:r>
                        </m:sub>
                      </m:sSub>
                      <m:d>
                        <m:dPr>
                          <m:ctrlPr>
                            <a:rPr lang="fr-FR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fr-FR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𝒏</m:t>
                              </m:r>
                            </m:sub>
                          </m:sSub>
                        </m:e>
                      </m:d>
                      <m:r>
                        <a:rPr lang="fr-F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𝒒</m:t>
                          </m:r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sub>
                          </m:sSub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𝑻</m:t>
                          </m:r>
                        </m:den>
                      </m:f>
                      <m:r>
                        <a:rPr lang="fr-FR" i="1">
                          <a:latin typeface="Cambria Math" panose="02040503050406030204" pitchFamily="18" charset="0"/>
                        </a:rPr>
                        <m:t>𝒆𝒙𝒑</m:t>
                      </m:r>
                      <m:d>
                        <m:d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  <m:sSub>
                                <m:sSub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𝑽</m:t>
                                  </m:r>
                                </m:e>
                                <m:sub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𝒄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  <m:sub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𝑩</m:t>
                                  </m:r>
                                </m:sub>
                              </m:s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fr-FR" dirty="0"/>
              </a:p>
              <a:p>
                <a:pPr eaLnBrk="1" hangingPunct="1"/>
                <a:endParaRPr lang="fr-FR" dirty="0"/>
              </a:p>
              <a:p>
                <a:pPr eaLnBrk="1" hangingPunct="1"/>
                <a:endParaRPr lang="fr-FR" dirty="0"/>
              </a:p>
              <a:p>
                <a:pPr eaLnBrk="1" hangingPunct="1"/>
                <a:endParaRPr lang="fr-FR" dirty="0"/>
              </a:p>
              <a:p>
                <a:pPr eaLnBrk="1" hangingPunct="1"/>
                <a:endParaRPr lang="fr-FR" dirty="0"/>
              </a:p>
              <a:p>
                <a:pPr eaLnBrk="1" hangingPunct="1"/>
                <a:endParaRPr lang="fr-FR" dirty="0"/>
              </a:p>
              <a:p>
                <a:pPr eaLnBrk="1" hangingPunct="1"/>
                <a:endParaRPr lang="fr-FR" dirty="0"/>
              </a:p>
              <a:p>
                <a:pPr eaLnBrk="1" hangingPunct="1">
                  <a:buFontTx/>
                  <a:buChar char="•"/>
                </a:pPr>
                <a:r>
                  <a:rPr lang="fr-FR" dirty="0"/>
                  <a:t>À l</a:t>
                </a:r>
                <a:r>
                  <a:rPr lang="ja-JP" altLang="fr-FR"/>
                  <a:t>’</a:t>
                </a:r>
                <a:r>
                  <a:rPr lang="fr-FR" altLang="ja-JP" dirty="0">
                    <a:sym typeface="Symbol" charset="0"/>
                  </a:rPr>
                  <a:t>	</a:t>
                </a:r>
                <a:r>
                  <a:rPr lang="fr-FR" altLang="ja-JP" dirty="0" err="1"/>
                  <a:t>p</a:t>
                </a:r>
                <a:r>
                  <a:rPr lang="fr-FR" altLang="ja-JP" baseline="-25000" dirty="0" err="1"/>
                  <a:t>n</a:t>
                </a:r>
                <a:r>
                  <a:rPr lang="fr-FR" altLang="ja-JP" dirty="0"/>
                  <a:t> = p</a:t>
                </a:r>
                <a:r>
                  <a:rPr lang="fr-FR" altLang="ja-JP" baseline="-25000" dirty="0"/>
                  <a:t>n0</a:t>
                </a:r>
                <a:r>
                  <a:rPr lang="fr-FR" altLang="ja-JP" dirty="0"/>
                  <a:t> </a:t>
                </a:r>
                <a:r>
                  <a:rPr lang="fr-FR" altLang="ja-JP" dirty="0">
                    <a:sym typeface="Symbol" charset="0"/>
                  </a:rPr>
                  <a:t></a:t>
                </a:r>
                <a:r>
                  <a:rPr lang="fr-FR" altLang="ja-JP" dirty="0"/>
                  <a:t> </a:t>
                </a:r>
                <a:r>
                  <a:rPr lang="fr-FR" altLang="ja-JP" dirty="0" err="1"/>
                  <a:t>p</a:t>
                </a:r>
                <a:r>
                  <a:rPr lang="fr-FR" altLang="ja-JP" baseline="-25000" dirty="0" err="1"/>
                  <a:t>na</a:t>
                </a:r>
                <a:r>
                  <a:rPr lang="fr-FR" altLang="ja-JP" dirty="0"/>
                  <a:t> = 0.</a:t>
                </a:r>
                <a:endParaRPr lang="fr-FR" dirty="0"/>
              </a:p>
            </p:txBody>
          </p:sp>
        </mc:Choice>
        <mc:Fallback xmlns="">
          <p:sp>
            <p:nvSpPr>
              <p:cNvPr id="76807" name="Text Box 10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6613" y="477838"/>
                <a:ext cx="4679950" cy="4807470"/>
              </a:xfrm>
              <a:prstGeom prst="rect">
                <a:avLst/>
              </a:prstGeom>
              <a:blipFill>
                <a:blip r:embed="rId4"/>
                <a:stretch>
                  <a:fillRect l="-813" t="-79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809" name="Rectangle 1052"/>
          <p:cNvSpPr>
            <a:spLocks noChangeArrowheads="1"/>
          </p:cNvSpPr>
          <p:nvPr/>
        </p:nvSpPr>
        <p:spPr bwMode="auto">
          <a:xfrm>
            <a:off x="765175" y="900113"/>
            <a:ext cx="5184775" cy="287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804" name="Text Box 1045"/>
              <p:cNvSpPr txBox="1">
                <a:spLocks noChangeArrowheads="1"/>
              </p:cNvSpPr>
              <p:nvPr/>
            </p:nvSpPr>
            <p:spPr bwMode="auto">
              <a:xfrm>
                <a:off x="836613" y="3924300"/>
                <a:ext cx="4679950" cy="9208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tabLst>
                    <a:tab pos="711200" algn="l"/>
                  </a:tabLs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tabLst>
                    <a:tab pos="711200" algn="l"/>
                  </a:tabLs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 eaLnBrk="0" hangingPunct="0">
                  <a:tabLst>
                    <a:tab pos="711200" algn="l"/>
                  </a:tabLs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 eaLnBrk="0" hangingPunct="0">
                  <a:tabLst>
                    <a:tab pos="711200" algn="l"/>
                  </a:tabLs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 eaLnBrk="0" hangingPunct="0">
                  <a:tabLst>
                    <a:tab pos="711200" algn="l"/>
                  </a:tabLs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11200" algn="l"/>
                  </a:tabLs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11200" algn="l"/>
                  </a:tabLs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11200" algn="l"/>
                  </a:tabLs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11200" algn="l"/>
                  </a:tabLs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buFontTx/>
                  <a:buChar char="•"/>
                </a:pPr>
                <a:r>
                  <a:rPr lang="fr-FR" dirty="0"/>
                  <a:t>Solution</a:t>
                </a:r>
              </a:p>
              <a:p>
                <a:pPr eaLnBrk="1" hangingPunct="1"/>
                <a:endParaRPr lang="fr-FR" dirty="0"/>
              </a:p>
              <a:p>
                <a:pPr eaLnBrk="1" hangingPunct="1">
                  <a:buFontTx/>
                  <a:buChar char="•"/>
                </a:pPr>
                <a:r>
                  <a:rPr lang="fr-FR" dirty="0"/>
                  <a:t>x&gt;</a:t>
                </a:r>
                <a:r>
                  <a:rPr lang="fr-FR" dirty="0" err="1"/>
                  <a:t>x</a:t>
                </a:r>
                <a:r>
                  <a:rPr lang="fr-FR" baseline="-25000" dirty="0" err="1"/>
                  <a:t>n</a:t>
                </a:r>
                <a:r>
                  <a:rPr lang="fr-FR" dirty="0"/>
                  <a:t>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</m:sub>
                    </m:sSub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fr-FR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𝒏𝒂</m:t>
                        </m:r>
                      </m:sub>
                    </m:sSub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</m:e>
                    </m:d>
                    <m:r>
                      <a:rPr lang="fr-FR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𝒆𝒙𝒑</m:t>
                    </m:r>
                    <m:d>
                      <m:dPr>
                        <m:ctrlPr>
                          <a:rPr lang="fr-F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fr-FR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fr-F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fr-F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𝒏</m:t>
                                </m:r>
                              </m:sub>
                            </m:sSub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fr-FR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num>
                          <m:den>
                            <m:sSubSup>
                              <m:sSubSupPr>
                                <m:ctrlPr>
                                  <a:rPr lang="fr-FR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fr-FR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𝑳</m:t>
                                </m:r>
                              </m:e>
                              <m:sub>
                                <m:r>
                                  <a:rPr lang="fr-FR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𝒑</m:t>
                                </m:r>
                              </m:sub>
                              <m:sup>
                                <m:r>
                                  <a:rPr lang="fr-FR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bSup>
                          </m:den>
                        </m:f>
                      </m:e>
                    </m:d>
                  </m:oMath>
                </a14:m>
                <a:endParaRPr lang="fr-FR" baseline="-25000" dirty="0"/>
              </a:p>
            </p:txBody>
          </p:sp>
        </mc:Choice>
        <mc:Fallback xmlns="">
          <p:sp>
            <p:nvSpPr>
              <p:cNvPr id="76804" name="Text Box 10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6613" y="3924300"/>
                <a:ext cx="4679950" cy="920893"/>
              </a:xfrm>
              <a:prstGeom prst="rect">
                <a:avLst/>
              </a:prstGeom>
              <a:blipFill>
                <a:blip r:embed="rId5"/>
                <a:stretch>
                  <a:fillRect l="-813" t="-405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8">
            <a:extLst>
              <a:ext uri="{FF2B5EF4-FFF2-40B4-BE49-F238E27FC236}">
                <a16:creationId xmlns:a16="http://schemas.microsoft.com/office/drawing/2014/main" id="{FA4D6AC4-B5E8-9645-8482-38ED9FFFD8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6368" y="6562868"/>
            <a:ext cx="3960440" cy="732773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16" name="Rectangle 18">
            <a:extLst>
              <a:ext uri="{FF2B5EF4-FFF2-40B4-BE49-F238E27FC236}">
                <a16:creationId xmlns:a16="http://schemas.microsoft.com/office/drawing/2014/main" id="{70AE1158-94F6-AF45-A302-F311ADAD4A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2856" y="8085790"/>
            <a:ext cx="3383707" cy="732773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42B580A6-7D80-254B-972B-A604CEC382AF}" type="slidenum">
              <a:rPr lang="fr-FR" b="0">
                <a:latin typeface="Arial" charset="0"/>
              </a:rPr>
              <a:pPr eaLnBrk="1" hangingPunct="1"/>
              <a:t>34</a:t>
            </a:fld>
            <a:endParaRPr lang="fr-FR" b="0"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850" name="Text Box 19"/>
              <p:cNvSpPr txBox="1">
                <a:spLocks noChangeArrowheads="1"/>
              </p:cNvSpPr>
              <p:nvPr/>
            </p:nvSpPr>
            <p:spPr bwMode="auto">
              <a:xfrm>
                <a:off x="476250" y="468313"/>
                <a:ext cx="5905500" cy="57031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 eaLnBrk="0" hangingPunct="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 eaLnBrk="0" hangingPunct="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 eaLnBrk="0" hangingPunct="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 eaLnBrk="0" hangingPunct="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fr-FR" dirty="0"/>
                  <a:t>b) Résultat en basse fréquence.</a:t>
                </a:r>
              </a:p>
              <a:p>
                <a:pPr eaLnBrk="1" hangingPunct="1">
                  <a:spcBef>
                    <a:spcPct val="50000"/>
                  </a:spcBef>
                </a:pPr>
                <a14:m>
                  <m:oMath xmlns:m="http://schemas.openxmlformats.org/officeDocument/2006/math">
                    <m:r>
                      <a:rPr lang="fr-F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𝝎</m:t>
                    </m:r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≪</m:t>
                    </m:r>
                    <m:f>
                      <m:fPr>
                        <m:ctrlPr>
                          <a:rPr lang="fr-F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fr-FR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𝝉</m:t>
                            </m:r>
                          </m:e>
                          <m:sub>
                            <m:r>
                              <a:rPr lang="fr-FR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</m:den>
                    </m:f>
                  </m:oMath>
                </a14:m>
                <a:r>
                  <a:rPr lang="fr-FR" dirty="0"/>
                  <a:t> :	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fr-F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</m:sub>
                      <m:sup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fr-F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𝑳</m:t>
                            </m:r>
                          </m:e>
                          <m:sub>
                            <m:r>
                              <a:rPr lang="fr-FR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</m:num>
                      <m:den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fr-FR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fr-FR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fr-F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𝝎</m:t>
                        </m:r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𝝉</m:t>
                            </m:r>
                          </m:e>
                          <m:sub>
                            <m:r>
                              <a:rPr lang="fr-FR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</m:den>
                    </m:f>
                  </m:oMath>
                </a14:m>
                <a:r>
                  <a:rPr lang="fr-FR" dirty="0"/>
                  <a:t> </a:t>
                </a:r>
              </a:p>
              <a:p>
                <a:pPr eaLnBrk="1" hangingPunct="1">
                  <a:spcBef>
                    <a:spcPct val="50000"/>
                  </a:spcBef>
                </a:pPr>
                <a:endParaRPr lang="fr-FR" dirty="0"/>
              </a:p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1" i="1" smtClean="0">
                          <a:latin typeface="Cambria Math" panose="02040503050406030204" pitchFamily="18" charset="0"/>
                        </a:rPr>
                        <m:t>𝒀</m:t>
                      </m:r>
                      <m:r>
                        <a:rPr lang="fr-FR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1" i="1" smtClean="0">
                              <a:latin typeface="Cambria Math" panose="02040503050406030204" pitchFamily="18" charset="0"/>
                            </a:rPr>
                            <m:t>𝑮</m:t>
                          </m:r>
                        </m:e>
                        <m:sub>
                          <m:r>
                            <a:rPr lang="fr-FR" b="1" i="1" smtClean="0">
                              <a:latin typeface="Cambria Math" panose="02040503050406030204" pitchFamily="18" charset="0"/>
                            </a:rPr>
                            <m:t>𝑫</m:t>
                          </m:r>
                        </m:sub>
                      </m:sSub>
                      <m:r>
                        <a:rPr lang="fr-FR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b="1" i="1" smtClean="0">
                          <a:latin typeface="Cambria Math" panose="02040503050406030204" pitchFamily="18" charset="0"/>
                        </a:rPr>
                        <m:t>𝒊</m:t>
                      </m:r>
                      <m:sSub>
                        <m:sSubPr>
                          <m:ctrlPr>
                            <a:rPr lang="fr-FR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fr-FR" b="1" i="1" smtClean="0">
                              <a:latin typeface="Cambria Math" panose="02040503050406030204" pitchFamily="18" charset="0"/>
                            </a:rPr>
                            <m:t>𝑫</m:t>
                          </m:r>
                        </m:sub>
                      </m:sSub>
                      <m:r>
                        <a:rPr lang="fr-F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𝝎</m:t>
                      </m:r>
                    </m:oMath>
                  </m:oMathPara>
                </a14:m>
                <a:endParaRPr lang="fr-FR" dirty="0"/>
              </a:p>
              <a:p>
                <a:pPr eaLnBrk="1" hangingPunct="1">
                  <a:spcBef>
                    <a:spcPct val="50000"/>
                  </a:spcBef>
                </a:pPr>
                <a:r>
                  <a:rPr lang="fr-FR" dirty="0"/>
                  <a:t>Avec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1" i="1" smtClean="0"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  <m:sub>
                        <m:r>
                          <a:rPr lang="fr-FR" b="1" i="1" smtClean="0">
                            <a:latin typeface="Cambria Math" panose="02040503050406030204" pitchFamily="18" charset="0"/>
                          </a:rPr>
                          <m:t>𝑫</m:t>
                        </m:r>
                      </m:sub>
                    </m:sSub>
                    <m:r>
                      <a:rPr lang="fr-FR" b="1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𝑫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𝒑</m:t>
                            </m:r>
                          </m:sub>
                        </m:sSub>
                        <m:f>
                          <m:f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</m:e>
                              <m:sub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fr-FR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b="1" i="1" smtClean="0">
                                    <a:latin typeface="Cambria Math" panose="02040503050406030204" pitchFamily="18" charset="0"/>
                                  </a:rPr>
                                  <m:t>𝑳</m:t>
                                </m:r>
                              </m:e>
                              <m:sub>
                                <m:r>
                                  <a:rPr lang="fr-FR" b="1" i="1" smtClean="0"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</m:sub>
                            </m:sSub>
                          </m:den>
                        </m:f>
                        <m:r>
                          <a:rPr lang="fr-FR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𝑫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  <m:f>
                          <m:f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e>
                              <m:sub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fr-FR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b="1" i="1" smtClean="0">
                                    <a:latin typeface="Cambria Math" panose="02040503050406030204" pitchFamily="18" charset="0"/>
                                  </a:rPr>
                                  <m:t>𝑳</m:t>
                                </m:r>
                              </m:e>
                              <m:sub>
                                <m:r>
                                  <a:rPr lang="fr-FR" b="1" i="1" smtClean="0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sub>
                            </m:sSub>
                          </m:den>
                        </m:f>
                      </m:e>
                    </m:d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𝒒</m:t>
                            </m:r>
                          </m:e>
                          <m:sup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𝑩</m:t>
                            </m:r>
                          </m:sub>
                        </m:sSub>
                        <m:r>
                          <a:rPr lang="fr-FR" i="1">
                            <a:latin typeface="Cambria Math" panose="02040503050406030204" pitchFamily="18" charset="0"/>
                          </a:rPr>
                          <m:t>𝑻</m:t>
                        </m:r>
                      </m:den>
                    </m:f>
                    <m:r>
                      <a:rPr lang="fr-FR" i="1">
                        <a:latin typeface="Cambria Math" panose="02040503050406030204" pitchFamily="18" charset="0"/>
                      </a:rPr>
                      <m:t>𝒆𝒙𝒑</m:t>
                    </m:r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𝒒</m:t>
                            </m:r>
                            <m:sSub>
                              <m:sSub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𝑽</m:t>
                                </m:r>
                              </m:e>
                              <m:sub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</m:e>
                              <m:sub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sub>
                            </m:s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𝑻</m:t>
                            </m:r>
                          </m:den>
                        </m:f>
                      </m:e>
                    </m:d>
                    <m:r>
                      <a:rPr lang="fr-FR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1" i="1" smtClean="0">
                            <a:latin typeface="Cambria Math" panose="02040503050406030204" pitchFamily="18" charset="0"/>
                          </a:rPr>
                          <m:t>𝒅</m:t>
                        </m:r>
                        <m:sSub>
                          <m:sSubPr>
                            <m:ctrlPr>
                              <a:rPr lang="fr-FR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1" i="1" smtClean="0">
                                <a:latin typeface="Cambria Math" panose="02040503050406030204" pitchFamily="18" charset="0"/>
                              </a:rPr>
                              <m:t>𝑱</m:t>
                            </m:r>
                          </m:e>
                          <m:sub>
                            <m:r>
                              <a:rPr lang="fr-FR" b="1" i="1" smtClean="0">
                                <a:latin typeface="Cambria Math" panose="02040503050406030204" pitchFamily="18" charset="0"/>
                              </a:rPr>
                              <m:t>𝒅𝒊𝒇𝒇</m:t>
                            </m:r>
                          </m:sub>
                        </m:sSub>
                      </m:num>
                      <m:den>
                        <m:r>
                          <a:rPr lang="fr-FR" b="1" i="1" smtClean="0">
                            <a:latin typeface="Cambria Math" panose="02040503050406030204" pitchFamily="18" charset="0"/>
                          </a:rPr>
                          <m:t>𝒅𝑽</m:t>
                        </m:r>
                      </m:den>
                    </m:f>
                    <m:r>
                      <a:rPr lang="fr-FR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f>
                      <m:fPr>
                        <m:ctrlPr>
                          <a:rPr lang="fr-F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𝒒</m:t>
                        </m:r>
                      </m:num>
                      <m:den>
                        <m:sSub>
                          <m:sSubPr>
                            <m:ctrlPr>
                              <a:rPr lang="fr-FR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𝒌</m:t>
                            </m:r>
                          </m:e>
                          <m:sub>
                            <m:r>
                              <a:rPr lang="fr-FR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𝑩</m:t>
                            </m:r>
                          </m:sub>
                        </m:sSub>
                        <m:r>
                          <a:rPr lang="fr-F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𝑻</m:t>
                        </m:r>
                      </m:den>
                    </m:f>
                    <m:sSub>
                      <m:sSubPr>
                        <m:ctrlPr>
                          <a:rPr lang="fr-F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𝑱</m:t>
                        </m:r>
                      </m:e>
                      <m:sub>
                        <m:r>
                          <a:rPr lang="fr-F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𝑫𝒊𝒇𝒇</m:t>
                        </m:r>
                        <m:r>
                          <a:rPr lang="fr-F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fr-F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sub>
                    </m:sSub>
                  </m:oMath>
                </a14:m>
                <a:endParaRPr lang="fr-FR" dirty="0"/>
              </a:p>
              <a:p>
                <a:pPr eaLnBrk="1" hangingPunct="1">
                  <a:spcBef>
                    <a:spcPct val="50000"/>
                  </a:spcBef>
                </a:pPr>
                <a:endParaRPr lang="fr-FR" dirty="0"/>
              </a:p>
              <a:p>
                <a:pPr eaLnBrk="1" hangingPunct="1">
                  <a:spcBef>
                    <a:spcPct val="50000"/>
                  </a:spcBef>
                </a:pPr>
                <a:r>
                  <a:rPr lang="fr-FR" dirty="0"/>
                  <a:t>G</a:t>
                </a:r>
                <a:r>
                  <a:rPr lang="fr-FR" baseline="-25000" dirty="0"/>
                  <a:t>D</a:t>
                </a:r>
                <a:r>
                  <a:rPr lang="fr-FR" dirty="0"/>
                  <a:t> est la conductance de la diode.</a:t>
                </a:r>
              </a:p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fr-FR" b="1" i="1" smtClean="0">
                              <a:latin typeface="Cambria Math" panose="02040503050406030204" pitchFamily="18" charset="0"/>
                            </a:rPr>
                            <m:t>𝑫</m:t>
                          </m:r>
                        </m:sub>
                      </m:sSub>
                      <m:r>
                        <a:rPr lang="fr-FR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fr-FR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d>
                        <m:d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e>
                            <m:sup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sub>
                          </m:sSub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𝑻</m:t>
                          </m:r>
                        </m:den>
                      </m:f>
                      <m:r>
                        <a:rPr lang="fr-FR" i="1">
                          <a:latin typeface="Cambria Math" panose="02040503050406030204" pitchFamily="18" charset="0"/>
                        </a:rPr>
                        <m:t>𝒆𝒙𝒑</m:t>
                      </m:r>
                      <m:d>
                        <m:d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  <m:sSub>
                                <m:sSub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𝑽</m:t>
                                  </m:r>
                                </m:e>
                                <m:sub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𝒄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  <m:sub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𝑩</m:t>
                                  </m:r>
                                </m:sub>
                              </m:s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fr-FR" dirty="0"/>
              </a:p>
              <a:p>
                <a:pPr eaLnBrk="1" hangingPunct="1">
                  <a:spcBef>
                    <a:spcPct val="50000"/>
                  </a:spcBef>
                </a:pPr>
                <a:r>
                  <a:rPr lang="fr-FR" dirty="0"/>
                  <a:t>C</a:t>
                </a:r>
                <a:r>
                  <a:rPr lang="fr-FR" baseline="-25000" dirty="0"/>
                  <a:t>D</a:t>
                </a:r>
                <a:r>
                  <a:rPr lang="fr-FR" dirty="0"/>
                  <a:t> est la capacité de diffusion.</a:t>
                </a:r>
              </a:p>
              <a:p>
                <a:pPr eaLnBrk="1" hangingPunct="1">
                  <a:spcBef>
                    <a:spcPct val="50000"/>
                  </a:spcBef>
                </a:pPr>
                <a:endParaRPr lang="fr-FR" dirty="0"/>
              </a:p>
              <a:p>
                <a:pPr eaLnBrk="1" hangingPunct="1">
                  <a:spcBef>
                    <a:spcPct val="50000"/>
                  </a:spcBef>
                </a:pPr>
                <a:r>
                  <a:rPr lang="fr-FR" dirty="0"/>
                  <a:t>c) Résultat en haute fréquence.</a:t>
                </a:r>
              </a:p>
              <a:p>
                <a:pPr eaLnBrk="1" hangingPunct="1">
                  <a:spcBef>
                    <a:spcPct val="50000"/>
                  </a:spcBef>
                </a:pP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𝝎</m:t>
                    </m:r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≫</m:t>
                    </m:r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𝝉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</m:den>
                    </m:f>
                  </m:oMath>
                </a14:m>
                <a:r>
                  <a:rPr lang="fr-FR" dirty="0"/>
                  <a:t> :	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</m:sub>
                      <m:sup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𝑳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fr-F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𝝎</m:t>
                            </m:r>
                            <m:sSub>
                              <m:sSubPr>
                                <m:ctrlPr>
                                  <a:rPr lang="fr-F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𝝉</m:t>
                                </m:r>
                              </m:e>
                              <m:sub>
                                <m:r>
                                  <a:rPr lang="fr-F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𝒏</m:t>
                                </m:r>
                              </m:sub>
                            </m:sSub>
                          </m:e>
                        </m:rad>
                      </m:den>
                    </m:f>
                    <m:f>
                      <m:fPr>
                        <m:ctrlPr>
                          <a:rPr lang="fr-F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fr-F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  <m:r>
                          <a:rPr lang="fr-F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fr-F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den>
                    </m:f>
                  </m:oMath>
                </a14:m>
                <a:r>
                  <a:rPr lang="fr-FR" dirty="0"/>
                  <a:t> </a:t>
                </a:r>
              </a:p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𝑮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𝑫</m:t>
                          </m:r>
                        </m:sub>
                      </m:sSub>
                      <m:r>
                        <a:rPr lang="fr-FR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rad>
                            <m:radPr>
                              <m:degHide m:val="on"/>
                              <m:ctrlPr>
                                <a:rPr lang="fr-FR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𝑫</m:t>
                                  </m:r>
                                </m:e>
                                <m:sub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𝒑</m:t>
                                  </m:r>
                                </m:sub>
                              </m:sSub>
                            </m:e>
                          </m:rad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fr-FR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1" i="1" smtClean="0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fr-FR" b="1" i="1" smtClean="0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  <m:r>
                                <a:rPr lang="fr-FR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rad>
                            <m:radPr>
                              <m:degHide m:val="on"/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𝑫</m:t>
                                  </m:r>
                                </m:e>
                                <m:sub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𝒑</m:t>
                                  </m:r>
                                  <m:r>
                                    <a:rPr lang="fr-FR" b="1" i="1" smtClean="0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b>
                              </m:sSub>
                            </m:e>
                          </m:rad>
                        </m:e>
                      </m:d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e>
                            <m:sup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sub>
                          </m:sSub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𝑻</m:t>
                          </m:r>
                          <m:rad>
                            <m:radPr>
                              <m:degHide m:val="on"/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den>
                      </m:f>
                      <m:r>
                        <a:rPr lang="fr-FR" i="1">
                          <a:latin typeface="Cambria Math" panose="02040503050406030204" pitchFamily="18" charset="0"/>
                        </a:rPr>
                        <m:t>𝒆𝒙𝒑</m:t>
                      </m:r>
                      <m:d>
                        <m:d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  <m:sSub>
                                <m:sSub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𝑽</m:t>
                                  </m:r>
                                </m:e>
                                <m:sub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𝒄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  <m:sub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𝑩</m:t>
                                  </m:r>
                                </m:sub>
                              </m:s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den>
                          </m:f>
                        </m:e>
                      </m:d>
                      <m:rad>
                        <m:radPr>
                          <m:degHide m:val="on"/>
                          <m:ctrlP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fr-F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𝝎</m:t>
                          </m:r>
                        </m:e>
                      </m:rad>
                    </m:oMath>
                  </m:oMathPara>
                </a14:m>
                <a:endParaRPr lang="fr-FR" dirty="0"/>
              </a:p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𝑫</m:t>
                          </m:r>
                        </m:sub>
                      </m:sSub>
                      <m:r>
                        <a:rPr lang="fr-FR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rad>
                            <m:radPr>
                              <m:degHide m:val="on"/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𝑫</m:t>
                                  </m:r>
                                </m:e>
                                <m:sub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𝒑</m:t>
                                  </m:r>
                                </m:sub>
                              </m:sSub>
                            </m:e>
                          </m:rad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rad>
                            <m:radPr>
                              <m:degHide m:val="on"/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𝑫</m:t>
                                  </m:r>
                                </m:e>
                                <m:sub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𝒑𝒏</m:t>
                                  </m:r>
                                </m:sub>
                              </m:sSub>
                            </m:e>
                          </m:rad>
                        </m:e>
                      </m:d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e>
                            <m:sup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sub>
                          </m:sSub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𝑻</m:t>
                          </m:r>
                          <m:rad>
                            <m:radPr>
                              <m:degHide m:val="on"/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den>
                      </m:f>
                      <m:r>
                        <a:rPr lang="fr-FR" i="1">
                          <a:latin typeface="Cambria Math" panose="02040503050406030204" pitchFamily="18" charset="0"/>
                        </a:rPr>
                        <m:t>𝒆𝒙𝒑</m:t>
                      </m:r>
                      <m:d>
                        <m:d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  <m:sSub>
                                <m:sSub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𝑽</m:t>
                                  </m:r>
                                </m:e>
                                <m:sub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𝒄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  <m:sub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𝑩</m:t>
                                  </m:r>
                                </m:sub>
                              </m:s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den>
                          </m:f>
                        </m:e>
                      </m:d>
                      <m:f>
                        <m:fPr>
                          <m:ctrlPr>
                            <a:rPr lang="fr-FR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𝝎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78850" name="Text 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6250" y="468313"/>
                <a:ext cx="5905500" cy="5703101"/>
              </a:xfrm>
              <a:prstGeom prst="rect">
                <a:avLst/>
              </a:prstGeom>
              <a:blipFill>
                <a:blip r:embed="rId3"/>
                <a:stretch>
                  <a:fillRect l="-21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8860" name="Picture 31" descr="PN_capa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197" y="6516216"/>
            <a:ext cx="3366135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8861" name="Group 32"/>
          <p:cNvGrpSpPr>
            <a:grpSpLocks/>
          </p:cNvGrpSpPr>
          <p:nvPr/>
        </p:nvGrpSpPr>
        <p:grpSpPr bwMode="auto">
          <a:xfrm>
            <a:off x="549275" y="6657975"/>
            <a:ext cx="2087563" cy="1817688"/>
            <a:chOff x="482" y="2018"/>
            <a:chExt cx="1315" cy="1145"/>
          </a:xfrm>
        </p:grpSpPr>
        <p:grpSp>
          <p:nvGrpSpPr>
            <p:cNvPr id="78862" name="Group 33"/>
            <p:cNvGrpSpPr>
              <a:grpSpLocks/>
            </p:cNvGrpSpPr>
            <p:nvPr/>
          </p:nvGrpSpPr>
          <p:grpSpPr bwMode="auto">
            <a:xfrm>
              <a:off x="754" y="2109"/>
              <a:ext cx="726" cy="272"/>
              <a:chOff x="754" y="2109"/>
              <a:chExt cx="726" cy="272"/>
            </a:xfrm>
          </p:grpSpPr>
          <p:sp>
            <p:nvSpPr>
              <p:cNvPr id="78880" name="Line 34"/>
              <p:cNvSpPr>
                <a:spLocks noChangeShapeType="1"/>
              </p:cNvSpPr>
              <p:nvPr/>
            </p:nvSpPr>
            <p:spPr bwMode="auto">
              <a:xfrm>
                <a:off x="754" y="2245"/>
                <a:ext cx="31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8881" name="Line 35"/>
              <p:cNvSpPr>
                <a:spLocks noChangeShapeType="1"/>
              </p:cNvSpPr>
              <p:nvPr/>
            </p:nvSpPr>
            <p:spPr bwMode="auto">
              <a:xfrm>
                <a:off x="1071" y="2109"/>
                <a:ext cx="0" cy="27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8882" name="Line 36"/>
              <p:cNvSpPr>
                <a:spLocks noChangeShapeType="1"/>
              </p:cNvSpPr>
              <p:nvPr/>
            </p:nvSpPr>
            <p:spPr bwMode="auto">
              <a:xfrm>
                <a:off x="1162" y="2109"/>
                <a:ext cx="0" cy="27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8883" name="Line 37"/>
              <p:cNvSpPr>
                <a:spLocks noChangeShapeType="1"/>
              </p:cNvSpPr>
              <p:nvPr/>
            </p:nvSpPr>
            <p:spPr bwMode="auto">
              <a:xfrm>
                <a:off x="1163" y="2245"/>
                <a:ext cx="31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78863" name="Group 38"/>
            <p:cNvGrpSpPr>
              <a:grpSpLocks/>
            </p:cNvGrpSpPr>
            <p:nvPr/>
          </p:nvGrpSpPr>
          <p:grpSpPr bwMode="auto">
            <a:xfrm>
              <a:off x="754" y="2472"/>
              <a:ext cx="726" cy="272"/>
              <a:chOff x="754" y="2472"/>
              <a:chExt cx="726" cy="272"/>
            </a:xfrm>
          </p:grpSpPr>
          <p:sp>
            <p:nvSpPr>
              <p:cNvPr id="78876" name="Line 39"/>
              <p:cNvSpPr>
                <a:spLocks noChangeShapeType="1"/>
              </p:cNvSpPr>
              <p:nvPr/>
            </p:nvSpPr>
            <p:spPr bwMode="auto">
              <a:xfrm>
                <a:off x="754" y="2608"/>
                <a:ext cx="31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8877" name="Line 40"/>
              <p:cNvSpPr>
                <a:spLocks noChangeShapeType="1"/>
              </p:cNvSpPr>
              <p:nvPr/>
            </p:nvSpPr>
            <p:spPr bwMode="auto">
              <a:xfrm>
                <a:off x="1071" y="2472"/>
                <a:ext cx="0" cy="27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8878" name="Line 41"/>
              <p:cNvSpPr>
                <a:spLocks noChangeShapeType="1"/>
              </p:cNvSpPr>
              <p:nvPr/>
            </p:nvSpPr>
            <p:spPr bwMode="auto">
              <a:xfrm>
                <a:off x="1162" y="2472"/>
                <a:ext cx="0" cy="27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8879" name="Line 42"/>
              <p:cNvSpPr>
                <a:spLocks noChangeShapeType="1"/>
              </p:cNvSpPr>
              <p:nvPr/>
            </p:nvSpPr>
            <p:spPr bwMode="auto">
              <a:xfrm>
                <a:off x="1163" y="2608"/>
                <a:ext cx="31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78864" name="Group 43"/>
            <p:cNvGrpSpPr>
              <a:grpSpLocks/>
            </p:cNvGrpSpPr>
            <p:nvPr/>
          </p:nvGrpSpPr>
          <p:grpSpPr bwMode="auto">
            <a:xfrm>
              <a:off x="754" y="2925"/>
              <a:ext cx="726" cy="91"/>
              <a:chOff x="754" y="2925"/>
              <a:chExt cx="726" cy="91"/>
            </a:xfrm>
          </p:grpSpPr>
          <p:sp>
            <p:nvSpPr>
              <p:cNvPr id="78874" name="Line 44"/>
              <p:cNvSpPr>
                <a:spLocks noChangeShapeType="1"/>
              </p:cNvSpPr>
              <p:nvPr/>
            </p:nvSpPr>
            <p:spPr bwMode="auto">
              <a:xfrm>
                <a:off x="754" y="2971"/>
                <a:ext cx="72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8875" name="Rectangle 45"/>
              <p:cNvSpPr>
                <a:spLocks noChangeArrowheads="1"/>
              </p:cNvSpPr>
              <p:nvPr/>
            </p:nvSpPr>
            <p:spPr bwMode="auto">
              <a:xfrm>
                <a:off x="890" y="2925"/>
                <a:ext cx="454" cy="91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8865" name="Line 46"/>
            <p:cNvSpPr>
              <a:spLocks noChangeShapeType="1"/>
            </p:cNvSpPr>
            <p:nvPr/>
          </p:nvSpPr>
          <p:spPr bwMode="auto">
            <a:xfrm>
              <a:off x="754" y="2245"/>
              <a:ext cx="0" cy="72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8866" name="Line 47"/>
            <p:cNvSpPr>
              <a:spLocks noChangeShapeType="1"/>
            </p:cNvSpPr>
            <p:nvPr/>
          </p:nvSpPr>
          <p:spPr bwMode="auto">
            <a:xfrm>
              <a:off x="1480" y="2245"/>
              <a:ext cx="0" cy="72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8867" name="Line 48"/>
            <p:cNvSpPr>
              <a:spLocks noChangeShapeType="1"/>
            </p:cNvSpPr>
            <p:nvPr/>
          </p:nvSpPr>
          <p:spPr bwMode="auto">
            <a:xfrm>
              <a:off x="527" y="2608"/>
              <a:ext cx="22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8868" name="Line 49"/>
            <p:cNvSpPr>
              <a:spLocks noChangeShapeType="1"/>
            </p:cNvSpPr>
            <p:nvPr/>
          </p:nvSpPr>
          <p:spPr bwMode="auto">
            <a:xfrm>
              <a:off x="1479" y="2608"/>
              <a:ext cx="22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8869" name="Text Box 50"/>
            <p:cNvSpPr txBox="1">
              <a:spLocks noChangeArrowheads="1"/>
            </p:cNvSpPr>
            <p:nvPr/>
          </p:nvSpPr>
          <p:spPr bwMode="auto">
            <a:xfrm>
              <a:off x="980" y="2018"/>
              <a:ext cx="68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fr-FR">
                  <a:latin typeface="Arial" charset="0"/>
                </a:rPr>
                <a:t>C</a:t>
              </a:r>
              <a:r>
                <a:rPr lang="fr-FR" baseline="-25000">
                  <a:latin typeface="Arial" charset="0"/>
                </a:rPr>
                <a:t>ZCE</a:t>
              </a:r>
            </a:p>
          </p:txBody>
        </p:sp>
        <p:sp>
          <p:nvSpPr>
            <p:cNvPr id="78870" name="Text Box 51"/>
            <p:cNvSpPr txBox="1">
              <a:spLocks noChangeArrowheads="1"/>
            </p:cNvSpPr>
            <p:nvPr/>
          </p:nvSpPr>
          <p:spPr bwMode="auto">
            <a:xfrm>
              <a:off x="935" y="2370"/>
              <a:ext cx="68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fr-FR">
                  <a:latin typeface="Arial" charset="0"/>
                </a:rPr>
                <a:t>C</a:t>
              </a:r>
              <a:r>
                <a:rPr lang="fr-FR" baseline="-25000">
                  <a:latin typeface="Arial" charset="0"/>
                </a:rPr>
                <a:t>D</a:t>
              </a:r>
            </a:p>
          </p:txBody>
        </p:sp>
        <p:sp>
          <p:nvSpPr>
            <p:cNvPr id="78871" name="Text Box 52"/>
            <p:cNvSpPr txBox="1">
              <a:spLocks noChangeArrowheads="1"/>
            </p:cNvSpPr>
            <p:nvPr/>
          </p:nvSpPr>
          <p:spPr bwMode="auto">
            <a:xfrm>
              <a:off x="1116" y="2971"/>
              <a:ext cx="68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fr-FR">
                  <a:latin typeface="Arial" charset="0"/>
                </a:rPr>
                <a:t>G</a:t>
              </a:r>
              <a:r>
                <a:rPr lang="fr-FR" baseline="-25000">
                  <a:latin typeface="Arial" charset="0"/>
                </a:rPr>
                <a:t>D</a:t>
              </a:r>
            </a:p>
          </p:txBody>
        </p:sp>
        <p:sp>
          <p:nvSpPr>
            <p:cNvPr id="78872" name="Oval 53"/>
            <p:cNvSpPr>
              <a:spLocks noChangeArrowheads="1"/>
            </p:cNvSpPr>
            <p:nvPr/>
          </p:nvSpPr>
          <p:spPr bwMode="auto">
            <a:xfrm>
              <a:off x="1706" y="2584"/>
              <a:ext cx="46" cy="45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73" name="Oval 54"/>
            <p:cNvSpPr>
              <a:spLocks noChangeArrowheads="1"/>
            </p:cNvSpPr>
            <p:nvPr/>
          </p:nvSpPr>
          <p:spPr bwMode="auto">
            <a:xfrm>
              <a:off x="482" y="2586"/>
              <a:ext cx="46" cy="45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E9F35925-9E11-9842-AC70-37B468F9D353}" type="slidenum">
              <a:rPr lang="fr-FR" b="0">
                <a:latin typeface="Arial" charset="0"/>
              </a:rPr>
              <a:pPr eaLnBrk="1" hangingPunct="1"/>
              <a:t>35</a:t>
            </a:fld>
            <a:endParaRPr lang="fr-FR" b="0">
              <a:latin typeface="Arial" charset="0"/>
            </a:endParaRPr>
          </a:p>
        </p:txBody>
      </p:sp>
      <p:sp>
        <p:nvSpPr>
          <p:cNvPr id="80898" name="Text Box 30"/>
          <p:cNvSpPr txBox="1">
            <a:spLocks noChangeArrowheads="1"/>
          </p:cNvSpPr>
          <p:nvPr/>
        </p:nvSpPr>
        <p:spPr bwMode="auto">
          <a:xfrm>
            <a:off x="620713" y="395288"/>
            <a:ext cx="5688012" cy="4080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dirty="0">
                <a:sym typeface="Symbol" charset="0"/>
              </a:rPr>
              <a:t>d) Fréquence de coupure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fr-FR" dirty="0">
                <a:sym typeface="Symbol" charset="0"/>
              </a:rPr>
              <a:t>Temps de recombinaison : 1/2</a:t>
            </a:r>
            <a:r>
              <a:rPr lang="el-GR" dirty="0">
                <a:sym typeface="Symbol" charset="0"/>
              </a:rPr>
              <a:t></a:t>
            </a:r>
            <a:r>
              <a:rPr lang="fr-FR" baseline="-25000" dirty="0">
                <a:sym typeface="Symbol" charset="0"/>
              </a:rPr>
              <a:t>n</a:t>
            </a:r>
            <a:r>
              <a:rPr lang="fr-FR" dirty="0">
                <a:sym typeface="Symbol" charset="0"/>
              </a:rPr>
              <a:t>, 1/2</a:t>
            </a:r>
            <a:r>
              <a:rPr lang="el-GR" dirty="0">
                <a:sym typeface="Symbol" charset="0"/>
              </a:rPr>
              <a:t></a:t>
            </a:r>
            <a:r>
              <a:rPr lang="fr-FR" baseline="-25000" dirty="0">
                <a:sym typeface="Symbol" charset="0"/>
              </a:rPr>
              <a:t>p</a:t>
            </a:r>
            <a:r>
              <a:rPr lang="fr-FR" dirty="0">
                <a:sym typeface="Symbol" charset="0"/>
              </a:rPr>
              <a:t>. (150kHz pour 1 µs)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fr-FR" dirty="0">
                <a:sym typeface="Symbol" charset="0"/>
              </a:rPr>
              <a:t>Temps de relaxation diélectrique : 1/2</a:t>
            </a:r>
            <a:r>
              <a:rPr lang="el-GR" dirty="0">
                <a:sym typeface="Symbol" charset="0"/>
              </a:rPr>
              <a:t></a:t>
            </a:r>
            <a:r>
              <a:rPr lang="fr-FR" baseline="-25000" dirty="0" err="1">
                <a:sym typeface="Symbol" charset="0"/>
              </a:rPr>
              <a:t>rel</a:t>
            </a:r>
            <a:r>
              <a:rPr lang="fr-FR" dirty="0">
                <a:sym typeface="Symbol" charset="0"/>
              </a:rPr>
              <a:t>. (150 GHz pour 1 </a:t>
            </a:r>
            <a:r>
              <a:rPr lang="fr-FR" dirty="0" err="1">
                <a:sym typeface="Symbol" charset="0"/>
              </a:rPr>
              <a:t>ps</a:t>
            </a:r>
            <a:r>
              <a:rPr lang="fr-FR" dirty="0">
                <a:sym typeface="Symbol" charset="0"/>
              </a:rPr>
              <a:t>)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endParaRPr lang="fr-FR" dirty="0">
              <a:sym typeface="Symbol" charset="0"/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endParaRPr lang="fr-FR" dirty="0">
              <a:sym typeface="Symbol" charset="0"/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endParaRPr lang="fr-FR" dirty="0">
              <a:sym typeface="Symbol" charset="0"/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endParaRPr lang="fr-FR" dirty="0">
              <a:sym typeface="Symbol" charset="0"/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endParaRPr lang="fr-FR" dirty="0">
              <a:sym typeface="Symbol" charset="0"/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endParaRPr lang="fr-FR" dirty="0">
              <a:sym typeface="Symbol" charset="0"/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endParaRPr lang="fr-FR" dirty="0">
              <a:sym typeface="Symbol" charset="0"/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endParaRPr lang="fr-FR" dirty="0">
              <a:sym typeface="Symbol" charset="0"/>
            </a:endParaRPr>
          </a:p>
          <a:p>
            <a:pPr eaLnBrk="1" hangingPunct="1">
              <a:spcBef>
                <a:spcPct val="50000"/>
              </a:spcBef>
            </a:pPr>
            <a:endParaRPr lang="fr-FR" dirty="0">
              <a:sym typeface="Symbo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900" name="Text Box 35"/>
              <p:cNvSpPr txBox="1">
                <a:spLocks noChangeArrowheads="1"/>
              </p:cNvSpPr>
              <p:nvPr/>
            </p:nvSpPr>
            <p:spPr bwMode="auto">
              <a:xfrm>
                <a:off x="1066800" y="2628007"/>
                <a:ext cx="4584700" cy="275658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 eaLnBrk="0" hangingPunct="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 eaLnBrk="0" hangingPunct="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 eaLnBrk="0" hangingPunct="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Char char="•"/>
                </a:pPr>
                <a:r>
                  <a:rPr lang="fr-FR" dirty="0"/>
                  <a:t>Relaxation diélectrique. Equations de départ : conservation de la charge, conduction, Maxwell-Gauss.</a:t>
                </a:r>
              </a:p>
              <a:p>
                <a:pPr algn="ctr" eaLnBrk="1" hangingPunct="1"/>
                <a:endParaRPr lang="fr-FR" dirty="0"/>
              </a:p>
              <a:p>
                <a:pPr algn="ctr" eaLnBrk="1" hangingPunct="1">
                  <a:tabLst>
                    <a:tab pos="2176463" algn="ctr"/>
                    <a:tab pos="4171950" algn="r"/>
                  </a:tabLst>
                </a:pPr>
                <a14:m>
                  <m:oMath xmlns:m="http://schemas.openxmlformats.org/officeDocument/2006/math">
                    <m:f>
                      <m:fPr>
                        <m:ctrlPr>
                          <a:rPr lang="fr-FR" b="1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r>
                          <a:rPr lang="fr-FR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𝝏𝝆</m:t>
                        </m:r>
                      </m:num>
                      <m:den>
                        <m:r>
                          <a:rPr lang="fr-FR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𝝏</m:t>
                        </m:r>
                        <m:r>
                          <a:rPr lang="fr-FR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𝒕</m:t>
                        </m:r>
                      </m:den>
                    </m:f>
                    <m:r>
                      <a:rPr lang="fr-FR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fr-FR" b="1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accPr>
                      <m:e>
                        <m:r>
                          <a:rPr lang="fr-FR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𝛁</m:t>
                        </m:r>
                      </m:e>
                    </m:acc>
                    <m:r>
                      <a:rPr lang="fr-FR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fr-FR" b="1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accPr>
                      <m:e>
                        <m:r>
                          <a:rPr lang="fr-FR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𝑱</m:t>
                        </m:r>
                      </m:e>
                    </m:acc>
                    <m:r>
                      <a:rPr lang="fr-FR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r>
                      <a:rPr lang="fr-FR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𝟎</m:t>
                    </m:r>
                  </m:oMath>
                </a14:m>
                <a:r>
                  <a:rPr lang="fr-FR" dirty="0"/>
                  <a:t>,	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accPr>
                      <m:e>
                        <m:r>
                          <a:rPr lang="fr-FR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𝑱</m:t>
                        </m:r>
                      </m:e>
                    </m:acc>
                    <m:r>
                      <a:rPr lang="fr-FR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r>
                      <a:rPr lang="fr-FR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𝝈</m:t>
                    </m:r>
                    <m:sSub>
                      <m:sSubPr>
                        <m:ctrlPr>
                          <a:rPr lang="fr-FR" b="1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fr-FR" b="1" i="1" smtClean="0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accPr>
                          <m:e>
                            <m:r>
                              <a:rPr lang="fr-FR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𝓔</m:t>
                            </m:r>
                          </m:e>
                        </m:acc>
                      </m:e>
                      <m:sub>
                        <m:r>
                          <a:rPr lang="fr-FR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𝒆𝒍𝒆𝒄</m:t>
                        </m:r>
                      </m:sub>
                    </m:sSub>
                  </m:oMath>
                </a14:m>
                <a:r>
                  <a:rPr lang="fr-FR" dirty="0"/>
                  <a:t>,	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accPr>
                      <m:e>
                        <m:r>
                          <a:rPr lang="fr-FR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𝛁</m:t>
                        </m:r>
                      </m:e>
                    </m:acc>
                    <m:r>
                      <a:rPr lang="fr-FR" i="1">
                        <a:latin typeface="Cambria Math" charset="0"/>
                        <a:ea typeface="Cambria Math" charset="0"/>
                        <a:cs typeface="Cambria Math" charset="0"/>
                      </a:rPr>
                      <m:t>∙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fr-FR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accPr>
                          <m:e>
                            <m:r>
                              <a:rPr lang="fr-FR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𝓔</m:t>
                            </m:r>
                          </m:e>
                        </m:acc>
                      </m:e>
                      <m:sub>
                        <m:r>
                          <a:rPr lang="fr-FR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𝒆𝒍𝒆𝒄</m:t>
                        </m:r>
                      </m:sub>
                    </m:sSub>
                    <m:r>
                      <a:rPr lang="fr-FR" i="1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f>
                      <m:fPr>
                        <m:ctrlPr>
                          <a:rPr lang="fr-FR" b="1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r>
                          <a:rPr lang="fr-FR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𝝆</m:t>
                        </m:r>
                      </m:num>
                      <m:den>
                        <m:r>
                          <a:rPr lang="fr-FR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𝜺</m:t>
                        </m:r>
                      </m:den>
                    </m:f>
                  </m:oMath>
                </a14:m>
                <a:endParaRPr lang="fr-FR" b="1" i="1" dirty="0">
                  <a:latin typeface="Cambria Math" charset="0"/>
                  <a:ea typeface="Cambria Math" charset="0"/>
                  <a:cs typeface="Cambria Math" charset="0"/>
                </a:endParaRPr>
              </a:p>
              <a:p>
                <a:pPr algn="ctr" eaLnBrk="1" hangingPunct="1">
                  <a:tabLst>
                    <a:tab pos="2176463" algn="ctr"/>
                    <a:tab pos="4171950" algn="r"/>
                  </a:tabLst>
                </a:pPr>
                <a:endParaRPr lang="fr-FR" i="1" dirty="0">
                  <a:latin typeface="Cambria Math" charset="0"/>
                  <a:ea typeface="Cambria Math" charset="0"/>
                  <a:cs typeface="Cambria Math" charset="0"/>
                </a:endParaRPr>
              </a:p>
              <a:p>
                <a:pPr algn="ctr" eaLnBrk="1" hangingPunct="1">
                  <a:tabLst>
                    <a:tab pos="2176463" algn="ctr"/>
                    <a:tab pos="4171950" algn="r"/>
                  </a:tabLst>
                </a:pPr>
                <a:r>
                  <a:rPr lang="fr-FR" i="1" dirty="0">
                    <a:latin typeface="Cambria Math" charset="0"/>
                    <a:ea typeface="Cambria Math" charset="0"/>
                    <a:cs typeface="Cambria Math" charset="0"/>
                  </a:rPr>
                  <a:t>=&gt;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r>
                          <a:rPr lang="fr-FR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𝝏𝝆</m:t>
                        </m:r>
                      </m:num>
                      <m:den>
                        <m:r>
                          <a:rPr lang="fr-FR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𝝏</m:t>
                        </m:r>
                        <m:r>
                          <a:rPr lang="fr-FR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𝒕</m:t>
                        </m:r>
                      </m:den>
                    </m:f>
                    <m:r>
                      <a:rPr lang="fr-FR" i="1">
                        <a:latin typeface="Cambria Math" charset="0"/>
                        <a:ea typeface="Cambria Math" charset="0"/>
                        <a:cs typeface="Cambria Math" charset="0"/>
                      </a:rPr>
                      <m:t>+</m:t>
                    </m:r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r>
                          <a:rPr lang="fr-FR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𝝈</m:t>
                        </m:r>
                      </m:num>
                      <m:den>
                        <m:r>
                          <a:rPr lang="fr-FR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𝜺</m:t>
                        </m:r>
                      </m:den>
                    </m:f>
                    <m:r>
                      <a:rPr lang="fr-FR" i="1">
                        <a:latin typeface="Cambria Math" charset="0"/>
                        <a:ea typeface="Cambria Math" charset="0"/>
                        <a:cs typeface="Cambria Math" charset="0"/>
                      </a:rPr>
                      <m:t>𝝆</m:t>
                    </m:r>
                    <m:r>
                      <a:rPr lang="fr-FR" b="1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r>
                      <a:rPr lang="fr-FR" b="1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𝟎</m:t>
                    </m:r>
                    <m:r>
                      <a:rPr lang="fr-FR" b="1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.</m:t>
                    </m:r>
                  </m:oMath>
                </a14:m>
                <a:r>
                  <a:rPr lang="fr-FR" dirty="0"/>
                  <a:t>	</a:t>
                </a:r>
              </a:p>
              <a:p>
                <a:pPr algn="ctr" eaLnBrk="1" hangingPunct="1"/>
                <a:endParaRPr lang="fr-FR" dirty="0"/>
              </a:p>
              <a:p>
                <a:pPr algn="ctr" eaLnBrk="1" hangingPunct="1"/>
                <a:endParaRPr lang="fr-FR" dirty="0"/>
              </a:p>
              <a:p>
                <a:pPr algn="ctr" eaLnBrk="1" hangingPunct="1"/>
                <a14:m>
                  <m:oMath xmlns:m="http://schemas.openxmlformats.org/officeDocument/2006/math">
                    <m:r>
                      <a:rPr lang="fr-FR" i="1">
                        <a:latin typeface="Cambria Math" charset="0"/>
                        <a:ea typeface="Cambria Math" charset="0"/>
                        <a:cs typeface="Cambria Math" charset="0"/>
                      </a:rPr>
                      <m:t>𝝆</m:t>
                    </m:r>
                    <m:r>
                      <a:rPr lang="fr-FR" b="1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sSub>
                      <m:sSubPr>
                        <m:ctrlPr>
                          <a:rPr lang="fr-FR" b="1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𝝆</m:t>
                        </m:r>
                      </m:e>
                      <m:sub>
                        <m:r>
                          <a:rPr lang="fr-FR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𝟎</m:t>
                        </m:r>
                      </m:sub>
                    </m:sSub>
                    <m:sSup>
                      <m:sSupPr>
                        <m:ctrlPr>
                          <a:rPr lang="fr-FR" b="1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fr-FR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𝒆</m:t>
                        </m:r>
                      </m:e>
                      <m:sup>
                        <m:r>
                          <a:rPr lang="fr-FR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−</m:t>
                        </m:r>
                        <m:r>
                          <a:rPr lang="fr-FR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𝒕</m:t>
                        </m:r>
                        <m:r>
                          <a:rPr lang="fr-FR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/</m:t>
                        </m:r>
                        <m:r>
                          <a:rPr lang="fr-FR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𝝉</m:t>
                        </m:r>
                      </m:sup>
                    </m:sSup>
                  </m:oMath>
                </a14:m>
                <a:r>
                  <a:rPr lang="fr-FR" dirty="0"/>
                  <a:t> où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r>
                          <a:rPr lang="fr-FR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𝟏</m:t>
                        </m:r>
                      </m:num>
                      <m:den>
                        <m:r>
                          <a:rPr lang="fr-FR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𝝉</m:t>
                        </m:r>
                      </m:den>
                    </m:f>
                    <m:r>
                      <a:rPr lang="fr-FR" i="1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r>
                          <a:rPr lang="fr-FR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𝝈</m:t>
                        </m:r>
                      </m:num>
                      <m:den>
                        <m:r>
                          <a:rPr lang="fr-FR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𝜺</m:t>
                        </m:r>
                      </m:den>
                    </m:f>
                  </m:oMath>
                </a14:m>
                <a:r>
                  <a:rPr lang="fr-FR" dirty="0"/>
                  <a:t>.</a:t>
                </a:r>
              </a:p>
              <a:p>
                <a:pPr algn="ctr" eaLnBrk="1" hangingPunct="1"/>
                <a:endParaRPr lang="fr-FR" dirty="0"/>
              </a:p>
            </p:txBody>
          </p:sp>
        </mc:Choice>
        <mc:Fallback xmlns="">
          <p:sp>
            <p:nvSpPr>
              <p:cNvPr id="80900" name="Text 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66800" y="2628007"/>
                <a:ext cx="4584700" cy="2756588"/>
              </a:xfrm>
              <a:prstGeom prst="rect">
                <a:avLst/>
              </a:prstGeom>
              <a:blipFill rotWithShape="0">
                <a:blip r:embed="rId3"/>
                <a:stretch>
                  <a:fillRect t="-1322"/>
                </a:stretch>
              </a:blipFill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0BDE18-3907-B947-B267-485788655280}" type="slidenum">
              <a:rPr lang="fr-FR" smtClean="0"/>
              <a:pPr>
                <a:defRPr/>
              </a:pPr>
              <a:t>36</a:t>
            </a:fld>
            <a:endParaRPr lang="fr-FR"/>
          </a:p>
        </p:txBody>
      </p:sp>
      <p:grpSp>
        <p:nvGrpSpPr>
          <p:cNvPr id="3" name="Group 174"/>
          <p:cNvGrpSpPr>
            <a:grpSpLocks/>
          </p:cNvGrpSpPr>
          <p:nvPr/>
        </p:nvGrpSpPr>
        <p:grpSpPr bwMode="auto">
          <a:xfrm>
            <a:off x="400769" y="3779912"/>
            <a:ext cx="6124575" cy="4265612"/>
            <a:chOff x="299" y="3005"/>
            <a:chExt cx="3858" cy="2687"/>
          </a:xfrm>
        </p:grpSpPr>
        <p:sp>
          <p:nvSpPr>
            <p:cNvPr id="4" name="Text Box 111"/>
            <p:cNvSpPr txBox="1">
              <a:spLocks noChangeArrowheads="1"/>
            </p:cNvSpPr>
            <p:nvPr/>
          </p:nvSpPr>
          <p:spPr bwMode="auto">
            <a:xfrm>
              <a:off x="299" y="3786"/>
              <a:ext cx="1316" cy="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fr-FR" dirty="0"/>
                <a:t>Profil de porteurs minoritaires dans le cas où: 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fr-FR" dirty="0" err="1"/>
                <a:t>d</a:t>
              </a:r>
              <a:r>
                <a:rPr lang="fr-FR" baseline="-25000" dirty="0" err="1"/>
                <a:t>n</a:t>
              </a:r>
              <a:r>
                <a:rPr lang="fr-FR" dirty="0"/>
                <a:t> &lt;&lt; </a:t>
              </a:r>
              <a:r>
                <a:rPr lang="fr-FR" dirty="0" err="1"/>
                <a:t>L</a:t>
              </a:r>
              <a:r>
                <a:rPr lang="fr-FR" baseline="-25000" dirty="0" err="1"/>
                <a:t>p</a:t>
              </a:r>
              <a:r>
                <a:rPr lang="fr-FR" dirty="0"/>
                <a:t>, </a:t>
              </a:r>
              <a:r>
                <a:rPr lang="fr-FR" dirty="0" err="1"/>
                <a:t>d</a:t>
              </a:r>
              <a:r>
                <a:rPr lang="fr-FR" baseline="-25000" dirty="0" err="1"/>
                <a:t>p</a:t>
              </a:r>
              <a:r>
                <a:rPr lang="fr-FR" dirty="0"/>
                <a:t> &lt;&lt; L</a:t>
              </a:r>
              <a:r>
                <a:rPr lang="fr-FR" baseline="-25000" dirty="0"/>
                <a:t>n</a:t>
              </a:r>
            </a:p>
          </p:txBody>
        </p:sp>
        <p:grpSp>
          <p:nvGrpSpPr>
            <p:cNvPr id="5" name="Group 173"/>
            <p:cNvGrpSpPr>
              <a:grpSpLocks/>
            </p:cNvGrpSpPr>
            <p:nvPr/>
          </p:nvGrpSpPr>
          <p:grpSpPr bwMode="auto">
            <a:xfrm>
              <a:off x="1296" y="3005"/>
              <a:ext cx="2861" cy="2687"/>
              <a:chOff x="1296" y="3005"/>
              <a:chExt cx="2861" cy="2687"/>
            </a:xfrm>
          </p:grpSpPr>
          <p:sp>
            <p:nvSpPr>
              <p:cNvPr id="6" name="Text Box 143"/>
              <p:cNvSpPr txBox="1">
                <a:spLocks noChangeArrowheads="1"/>
              </p:cNvSpPr>
              <p:nvPr/>
            </p:nvSpPr>
            <p:spPr bwMode="auto">
              <a:xfrm>
                <a:off x="2205" y="3005"/>
                <a:ext cx="1770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 eaLnBrk="0" hangingPunct="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 eaLnBrk="0" hangingPunct="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 eaLnBrk="0" hangingPunct="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fr-FR"/>
                  <a:t>Concentration (log, cm</a:t>
                </a:r>
                <a:r>
                  <a:rPr lang="fr-FR" baseline="30000"/>
                  <a:t>-3</a:t>
                </a:r>
                <a:r>
                  <a:rPr lang="fr-FR"/>
                  <a:t>)</a:t>
                </a:r>
              </a:p>
            </p:txBody>
          </p:sp>
          <p:sp>
            <p:nvSpPr>
              <p:cNvPr id="7" name="Line 113"/>
              <p:cNvSpPr>
                <a:spLocks noChangeShapeType="1"/>
              </p:cNvSpPr>
              <p:nvPr/>
            </p:nvSpPr>
            <p:spPr bwMode="auto">
              <a:xfrm>
                <a:off x="1389" y="5499"/>
                <a:ext cx="276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" name="Line 114"/>
              <p:cNvSpPr>
                <a:spLocks noChangeShapeType="1"/>
              </p:cNvSpPr>
              <p:nvPr/>
            </p:nvSpPr>
            <p:spPr bwMode="auto">
              <a:xfrm flipH="1">
                <a:off x="1344" y="3459"/>
                <a:ext cx="108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" name="Line 115"/>
              <p:cNvSpPr>
                <a:spLocks noChangeShapeType="1"/>
              </p:cNvSpPr>
              <p:nvPr/>
            </p:nvSpPr>
            <p:spPr bwMode="auto">
              <a:xfrm flipH="1">
                <a:off x="2887" y="3822"/>
                <a:ext cx="108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" name="Text Box 116"/>
              <p:cNvSpPr txBox="1">
                <a:spLocks noChangeArrowheads="1"/>
              </p:cNvSpPr>
              <p:nvPr/>
            </p:nvSpPr>
            <p:spPr bwMode="auto">
              <a:xfrm>
                <a:off x="3747" y="3595"/>
                <a:ext cx="273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 eaLnBrk="0" hangingPunct="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 eaLnBrk="0" hangingPunct="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 eaLnBrk="0" hangingPunct="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fr-FR"/>
                  <a:t>n</a:t>
                </a:r>
                <a:r>
                  <a:rPr lang="fr-FR" baseline="-25000"/>
                  <a:t>n0</a:t>
                </a:r>
              </a:p>
            </p:txBody>
          </p:sp>
          <p:sp>
            <p:nvSpPr>
              <p:cNvPr id="11" name="Text Box 117"/>
              <p:cNvSpPr txBox="1">
                <a:spLocks noChangeArrowheads="1"/>
              </p:cNvSpPr>
              <p:nvPr/>
            </p:nvSpPr>
            <p:spPr bwMode="auto">
              <a:xfrm>
                <a:off x="2795" y="5500"/>
                <a:ext cx="318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 eaLnBrk="0" hangingPunct="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 eaLnBrk="0" hangingPunct="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 eaLnBrk="0" hangingPunct="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fr-FR"/>
                  <a:t>x</a:t>
                </a:r>
                <a:r>
                  <a:rPr lang="fr-FR" baseline="-25000"/>
                  <a:t>n</a:t>
                </a:r>
                <a:endParaRPr lang="fr-FR"/>
              </a:p>
            </p:txBody>
          </p:sp>
          <p:grpSp>
            <p:nvGrpSpPr>
              <p:cNvPr id="12" name="Group 118"/>
              <p:cNvGrpSpPr>
                <a:grpSpLocks/>
              </p:cNvGrpSpPr>
              <p:nvPr/>
            </p:nvGrpSpPr>
            <p:grpSpPr bwMode="auto">
              <a:xfrm>
                <a:off x="2296" y="3232"/>
                <a:ext cx="590" cy="2460"/>
                <a:chOff x="1933" y="1020"/>
                <a:chExt cx="590" cy="2460"/>
              </a:xfrm>
            </p:grpSpPr>
            <p:sp>
              <p:nvSpPr>
                <p:cNvPr id="32" name="Line 119"/>
                <p:cNvSpPr>
                  <a:spLocks noChangeShapeType="1"/>
                </p:cNvSpPr>
                <p:nvPr/>
              </p:nvSpPr>
              <p:spPr bwMode="auto">
                <a:xfrm rot="-5400000">
                  <a:off x="1071" y="2154"/>
                  <a:ext cx="226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" name="Text Box 120"/>
                <p:cNvSpPr txBox="1">
                  <a:spLocks noChangeArrowheads="1"/>
                </p:cNvSpPr>
                <p:nvPr/>
              </p:nvSpPr>
              <p:spPr bwMode="auto">
                <a:xfrm>
                  <a:off x="1933" y="3288"/>
                  <a:ext cx="408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1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1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1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1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1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fr-FR"/>
                    <a:t>-x</a:t>
                  </a:r>
                  <a:r>
                    <a:rPr lang="fr-FR" baseline="-25000"/>
                    <a:t>p</a:t>
                  </a:r>
                  <a:endParaRPr lang="fr-FR"/>
                </a:p>
              </p:txBody>
            </p:sp>
            <p:sp>
              <p:nvSpPr>
                <p:cNvPr id="34" name="Line 121"/>
                <p:cNvSpPr>
                  <a:spLocks noChangeShapeType="1"/>
                </p:cNvSpPr>
                <p:nvPr/>
              </p:nvSpPr>
              <p:spPr bwMode="auto">
                <a:xfrm rot="-5400000">
                  <a:off x="1412" y="2177"/>
                  <a:ext cx="222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5" name="Line 122"/>
                <p:cNvSpPr>
                  <a:spLocks noChangeShapeType="1"/>
                </p:cNvSpPr>
                <p:nvPr/>
              </p:nvSpPr>
              <p:spPr bwMode="auto">
                <a:xfrm rot="-5400000">
                  <a:off x="958" y="2177"/>
                  <a:ext cx="222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6" name="Line 123"/>
                <p:cNvSpPr>
                  <a:spLocks noChangeShapeType="1"/>
                </p:cNvSpPr>
                <p:nvPr/>
              </p:nvSpPr>
              <p:spPr bwMode="auto">
                <a:xfrm>
                  <a:off x="2160" y="3061"/>
                  <a:ext cx="91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7" name="Line 124"/>
                <p:cNvSpPr>
                  <a:spLocks noChangeShapeType="1"/>
                </p:cNvSpPr>
                <p:nvPr/>
              </p:nvSpPr>
              <p:spPr bwMode="auto">
                <a:xfrm>
                  <a:off x="2160" y="2835"/>
                  <a:ext cx="91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" name="Line 125"/>
                <p:cNvSpPr>
                  <a:spLocks noChangeShapeType="1"/>
                </p:cNvSpPr>
                <p:nvPr/>
              </p:nvSpPr>
              <p:spPr bwMode="auto">
                <a:xfrm>
                  <a:off x="2160" y="2608"/>
                  <a:ext cx="91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9" name="Line 126"/>
                <p:cNvSpPr>
                  <a:spLocks noChangeShapeType="1"/>
                </p:cNvSpPr>
                <p:nvPr/>
              </p:nvSpPr>
              <p:spPr bwMode="auto">
                <a:xfrm>
                  <a:off x="2160" y="2381"/>
                  <a:ext cx="91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0" name="Line 127"/>
                <p:cNvSpPr>
                  <a:spLocks noChangeShapeType="1"/>
                </p:cNvSpPr>
                <p:nvPr/>
              </p:nvSpPr>
              <p:spPr bwMode="auto">
                <a:xfrm>
                  <a:off x="2160" y="2154"/>
                  <a:ext cx="91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" name="Line 128"/>
                <p:cNvSpPr>
                  <a:spLocks noChangeShapeType="1"/>
                </p:cNvSpPr>
                <p:nvPr/>
              </p:nvSpPr>
              <p:spPr bwMode="auto">
                <a:xfrm>
                  <a:off x="2160" y="1927"/>
                  <a:ext cx="91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2" name="Line 129"/>
                <p:cNvSpPr>
                  <a:spLocks noChangeShapeType="1"/>
                </p:cNvSpPr>
                <p:nvPr/>
              </p:nvSpPr>
              <p:spPr bwMode="auto">
                <a:xfrm>
                  <a:off x="2160" y="1701"/>
                  <a:ext cx="91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" name="Text Box 130"/>
                <p:cNvSpPr txBox="1">
                  <a:spLocks noChangeArrowheads="1"/>
                </p:cNvSpPr>
                <p:nvPr/>
              </p:nvSpPr>
              <p:spPr bwMode="auto">
                <a:xfrm>
                  <a:off x="2206" y="1610"/>
                  <a:ext cx="272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1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1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1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1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1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fr-FR"/>
                    <a:t>14</a:t>
                  </a:r>
                </a:p>
              </p:txBody>
            </p:sp>
            <p:sp>
              <p:nvSpPr>
                <p:cNvPr id="44" name="Text Box 131"/>
                <p:cNvSpPr txBox="1">
                  <a:spLocks noChangeArrowheads="1"/>
                </p:cNvSpPr>
                <p:nvPr/>
              </p:nvSpPr>
              <p:spPr bwMode="auto">
                <a:xfrm>
                  <a:off x="2205" y="1826"/>
                  <a:ext cx="272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1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1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1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1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1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fr-FR"/>
                    <a:t>12</a:t>
                  </a:r>
                </a:p>
              </p:txBody>
            </p:sp>
            <p:sp>
              <p:nvSpPr>
                <p:cNvPr id="45" name="Text Box 132"/>
                <p:cNvSpPr txBox="1">
                  <a:spLocks noChangeArrowheads="1"/>
                </p:cNvSpPr>
                <p:nvPr/>
              </p:nvSpPr>
              <p:spPr bwMode="auto">
                <a:xfrm>
                  <a:off x="2205" y="2053"/>
                  <a:ext cx="272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1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1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1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1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1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fr-FR"/>
                    <a:t>10</a:t>
                  </a:r>
                </a:p>
              </p:txBody>
            </p:sp>
            <p:sp>
              <p:nvSpPr>
                <p:cNvPr id="46" name="Text Box 133"/>
                <p:cNvSpPr txBox="1">
                  <a:spLocks noChangeArrowheads="1"/>
                </p:cNvSpPr>
                <p:nvPr/>
              </p:nvSpPr>
              <p:spPr bwMode="auto">
                <a:xfrm>
                  <a:off x="2205" y="2280"/>
                  <a:ext cx="272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1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1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1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1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1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fr-FR"/>
                    <a:t>8</a:t>
                  </a:r>
                </a:p>
              </p:txBody>
            </p:sp>
            <p:sp>
              <p:nvSpPr>
                <p:cNvPr id="47" name="Text Box 134"/>
                <p:cNvSpPr txBox="1">
                  <a:spLocks noChangeArrowheads="1"/>
                </p:cNvSpPr>
                <p:nvPr/>
              </p:nvSpPr>
              <p:spPr bwMode="auto">
                <a:xfrm>
                  <a:off x="2205" y="2507"/>
                  <a:ext cx="272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1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1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1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1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1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fr-FR"/>
                    <a:t>6</a:t>
                  </a:r>
                </a:p>
              </p:txBody>
            </p:sp>
            <p:sp>
              <p:nvSpPr>
                <p:cNvPr id="48" name="Text Box 135"/>
                <p:cNvSpPr txBox="1">
                  <a:spLocks noChangeArrowheads="1"/>
                </p:cNvSpPr>
                <p:nvPr/>
              </p:nvSpPr>
              <p:spPr bwMode="auto">
                <a:xfrm>
                  <a:off x="2205" y="2744"/>
                  <a:ext cx="272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1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1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1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1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1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fr-FR"/>
                    <a:t>4</a:t>
                  </a:r>
                </a:p>
              </p:txBody>
            </p:sp>
            <p:sp>
              <p:nvSpPr>
                <p:cNvPr id="49" name="Text Box 136"/>
                <p:cNvSpPr txBox="1">
                  <a:spLocks noChangeArrowheads="1"/>
                </p:cNvSpPr>
                <p:nvPr/>
              </p:nvSpPr>
              <p:spPr bwMode="auto">
                <a:xfrm>
                  <a:off x="2205" y="2960"/>
                  <a:ext cx="272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1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1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1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1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1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fr-FR"/>
                    <a:t>2</a:t>
                  </a:r>
                </a:p>
              </p:txBody>
            </p:sp>
            <p:sp>
              <p:nvSpPr>
                <p:cNvPr id="50" name="Line 137"/>
                <p:cNvSpPr>
                  <a:spLocks noChangeShapeType="1"/>
                </p:cNvSpPr>
                <p:nvPr/>
              </p:nvSpPr>
              <p:spPr bwMode="auto">
                <a:xfrm>
                  <a:off x="2160" y="1474"/>
                  <a:ext cx="91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" name="Line 138"/>
                <p:cNvSpPr>
                  <a:spLocks noChangeShapeType="1"/>
                </p:cNvSpPr>
                <p:nvPr/>
              </p:nvSpPr>
              <p:spPr bwMode="auto">
                <a:xfrm>
                  <a:off x="2160" y="1247"/>
                  <a:ext cx="91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2" name="Text Box 139"/>
                <p:cNvSpPr txBox="1">
                  <a:spLocks noChangeArrowheads="1"/>
                </p:cNvSpPr>
                <p:nvPr/>
              </p:nvSpPr>
              <p:spPr bwMode="auto">
                <a:xfrm>
                  <a:off x="2206" y="1156"/>
                  <a:ext cx="272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1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1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1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1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1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fr-FR"/>
                    <a:t>18</a:t>
                  </a:r>
                </a:p>
              </p:txBody>
            </p:sp>
            <p:sp>
              <p:nvSpPr>
                <p:cNvPr id="53" name="Text Box 140"/>
                <p:cNvSpPr txBox="1">
                  <a:spLocks noChangeArrowheads="1"/>
                </p:cNvSpPr>
                <p:nvPr/>
              </p:nvSpPr>
              <p:spPr bwMode="auto">
                <a:xfrm>
                  <a:off x="2205" y="1372"/>
                  <a:ext cx="272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1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1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1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1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1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fr-FR"/>
                    <a:t>16</a:t>
                  </a:r>
                </a:p>
              </p:txBody>
            </p:sp>
            <p:sp>
              <p:nvSpPr>
                <p:cNvPr id="54" name="Text Box 141"/>
                <p:cNvSpPr txBox="1">
                  <a:spLocks noChangeArrowheads="1"/>
                </p:cNvSpPr>
                <p:nvPr/>
              </p:nvSpPr>
              <p:spPr bwMode="auto">
                <a:xfrm>
                  <a:off x="2115" y="3288"/>
                  <a:ext cx="318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1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1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1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1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1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fr-FR"/>
                    <a:t>0</a:t>
                  </a:r>
                </a:p>
              </p:txBody>
            </p:sp>
          </p:grpSp>
          <p:sp>
            <p:nvSpPr>
              <p:cNvPr id="13" name="Text Box 142"/>
              <p:cNvSpPr txBox="1">
                <a:spLocks noChangeArrowheads="1"/>
              </p:cNvSpPr>
              <p:nvPr/>
            </p:nvSpPr>
            <p:spPr bwMode="auto">
              <a:xfrm>
                <a:off x="1344" y="3222"/>
                <a:ext cx="273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 eaLnBrk="0" hangingPunct="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 eaLnBrk="0" hangingPunct="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 eaLnBrk="0" hangingPunct="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fr-FR"/>
                  <a:t>p</a:t>
                </a:r>
                <a:r>
                  <a:rPr lang="fr-FR" baseline="-25000"/>
                  <a:t>p0</a:t>
                </a:r>
              </a:p>
            </p:txBody>
          </p:sp>
          <p:sp>
            <p:nvSpPr>
              <p:cNvPr id="14" name="Line 144"/>
              <p:cNvSpPr>
                <a:spLocks noChangeShapeType="1"/>
              </p:cNvSpPr>
              <p:nvPr/>
            </p:nvSpPr>
            <p:spPr bwMode="auto">
              <a:xfrm flipH="1">
                <a:off x="1344" y="5273"/>
                <a:ext cx="108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" name="Text Box 145"/>
              <p:cNvSpPr txBox="1">
                <a:spLocks noChangeArrowheads="1"/>
              </p:cNvSpPr>
              <p:nvPr/>
            </p:nvSpPr>
            <p:spPr bwMode="auto">
              <a:xfrm>
                <a:off x="1296" y="5036"/>
                <a:ext cx="273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 eaLnBrk="0" hangingPunct="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 eaLnBrk="0" hangingPunct="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 eaLnBrk="0" hangingPunct="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fr-FR"/>
                  <a:t>n</a:t>
                </a:r>
                <a:r>
                  <a:rPr lang="fr-FR" baseline="-25000"/>
                  <a:t>p0</a:t>
                </a:r>
              </a:p>
            </p:txBody>
          </p:sp>
          <p:sp>
            <p:nvSpPr>
              <p:cNvPr id="16" name="Line 146"/>
              <p:cNvSpPr>
                <a:spLocks noChangeShapeType="1"/>
              </p:cNvSpPr>
              <p:nvPr/>
            </p:nvSpPr>
            <p:spPr bwMode="auto">
              <a:xfrm flipH="1">
                <a:off x="2886" y="4911"/>
                <a:ext cx="108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" name="Line 150"/>
              <p:cNvSpPr>
                <a:spLocks noChangeShapeType="1"/>
              </p:cNvSpPr>
              <p:nvPr/>
            </p:nvSpPr>
            <p:spPr bwMode="auto">
              <a:xfrm flipV="1">
                <a:off x="3454" y="4321"/>
                <a:ext cx="0" cy="117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" name="Line 151"/>
              <p:cNvSpPr>
                <a:spLocks noChangeShapeType="1"/>
              </p:cNvSpPr>
              <p:nvPr/>
            </p:nvSpPr>
            <p:spPr bwMode="auto">
              <a:xfrm flipV="1">
                <a:off x="1955" y="3550"/>
                <a:ext cx="0" cy="19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" name="Text Box 152"/>
              <p:cNvSpPr txBox="1">
                <a:spLocks noChangeArrowheads="1"/>
              </p:cNvSpPr>
              <p:nvPr/>
            </p:nvSpPr>
            <p:spPr bwMode="auto">
              <a:xfrm>
                <a:off x="3264" y="5500"/>
                <a:ext cx="432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 eaLnBrk="0" hangingPunct="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 eaLnBrk="0" hangingPunct="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 eaLnBrk="0" hangingPunct="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fr-FR"/>
                  <a:t>x</a:t>
                </a:r>
                <a:r>
                  <a:rPr lang="fr-FR" baseline="-25000"/>
                  <a:t>n</a:t>
                </a:r>
                <a:r>
                  <a:rPr lang="fr-FR"/>
                  <a:t>+d</a:t>
                </a:r>
                <a:r>
                  <a:rPr lang="fr-FR" baseline="-25000"/>
                  <a:t>n</a:t>
                </a:r>
                <a:endParaRPr lang="fr-FR"/>
              </a:p>
            </p:txBody>
          </p:sp>
          <p:sp>
            <p:nvSpPr>
              <p:cNvPr id="21" name="Text Box 153"/>
              <p:cNvSpPr txBox="1">
                <a:spLocks noChangeArrowheads="1"/>
              </p:cNvSpPr>
              <p:nvPr/>
            </p:nvSpPr>
            <p:spPr bwMode="auto">
              <a:xfrm>
                <a:off x="1723" y="5500"/>
                <a:ext cx="480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 eaLnBrk="0" hangingPunct="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 eaLnBrk="0" hangingPunct="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 eaLnBrk="0" hangingPunct="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fr-FR"/>
                  <a:t>-x</a:t>
                </a:r>
                <a:r>
                  <a:rPr lang="fr-FR" baseline="-25000"/>
                  <a:t>p</a:t>
                </a:r>
                <a:r>
                  <a:rPr lang="fr-FR"/>
                  <a:t>-d</a:t>
                </a:r>
                <a:r>
                  <a:rPr lang="fr-FR" baseline="-25000"/>
                  <a:t>p</a:t>
                </a:r>
                <a:endParaRPr lang="fr-FR"/>
              </a:p>
            </p:txBody>
          </p:sp>
          <p:sp>
            <p:nvSpPr>
              <p:cNvPr id="25" name="Text Box 160"/>
              <p:cNvSpPr txBox="1">
                <a:spLocks noChangeArrowheads="1"/>
              </p:cNvSpPr>
              <p:nvPr/>
            </p:nvSpPr>
            <p:spPr bwMode="auto">
              <a:xfrm>
                <a:off x="1978" y="5047"/>
                <a:ext cx="273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 eaLnBrk="0" hangingPunct="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 eaLnBrk="0" hangingPunct="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 eaLnBrk="0" hangingPunct="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fr-FR"/>
                  <a:t>b</a:t>
                </a:r>
                <a:endParaRPr lang="fr-FR" baseline="-25000"/>
              </a:p>
            </p:txBody>
          </p:sp>
          <p:sp>
            <p:nvSpPr>
              <p:cNvPr id="27" name="Text Box 163"/>
              <p:cNvSpPr txBox="1">
                <a:spLocks noChangeArrowheads="1"/>
              </p:cNvSpPr>
              <p:nvPr/>
            </p:nvSpPr>
            <p:spPr bwMode="auto">
              <a:xfrm>
                <a:off x="3183" y="4608"/>
                <a:ext cx="273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 eaLnBrk="0" hangingPunct="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 eaLnBrk="0" hangingPunct="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 eaLnBrk="0" hangingPunct="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fr-FR"/>
                  <a:t>b</a:t>
                </a:r>
                <a:endParaRPr lang="fr-FR" baseline="-25000"/>
              </a:p>
            </p:txBody>
          </p:sp>
          <p:sp>
            <p:nvSpPr>
              <p:cNvPr id="28" name="Line 167"/>
              <p:cNvSpPr>
                <a:spLocks noChangeShapeType="1"/>
              </p:cNvSpPr>
              <p:nvPr/>
            </p:nvSpPr>
            <p:spPr bwMode="auto">
              <a:xfrm flipH="1">
                <a:off x="1953" y="4224"/>
                <a:ext cx="480" cy="105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29" name="Line 168"/>
              <p:cNvSpPr>
                <a:spLocks noChangeShapeType="1"/>
              </p:cNvSpPr>
              <p:nvPr/>
            </p:nvSpPr>
            <p:spPr bwMode="auto">
              <a:xfrm>
                <a:off x="2885" y="3908"/>
                <a:ext cx="576" cy="100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en-GB"/>
              </a:p>
            </p:txBody>
          </p:sp>
        </p:grpSp>
      </p:grpSp>
      <p:sp>
        <p:nvSpPr>
          <p:cNvPr id="55" name="Text Box 30"/>
          <p:cNvSpPr txBox="1">
            <a:spLocks noChangeArrowheads="1"/>
          </p:cNvSpPr>
          <p:nvPr/>
        </p:nvSpPr>
        <p:spPr bwMode="auto">
          <a:xfrm>
            <a:off x="620713" y="395288"/>
            <a:ext cx="5688012" cy="267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dirty="0">
                <a:sym typeface="Symbol" charset="0"/>
              </a:rPr>
              <a:t>e) cas des diodes courtes</a:t>
            </a:r>
            <a:endParaRPr lang="fr-FR" dirty="0"/>
          </a:p>
          <a:p>
            <a:pPr eaLnBrk="1" hangingPunct="1">
              <a:spcBef>
                <a:spcPct val="50000"/>
              </a:spcBef>
            </a:pPr>
            <a:r>
              <a:rPr lang="fr-FR" dirty="0"/>
              <a:t>Dans le cas limite des diodes courtes ce calcul montre que la capacité de diffusion tend à disparaître si l'extension des zones de recombinaison devient faible devant les longueurs de diffusion. La conductance G</a:t>
            </a:r>
            <a:r>
              <a:rPr lang="fr-FR" baseline="-25000" dirty="0"/>
              <a:t>D</a:t>
            </a:r>
            <a:r>
              <a:rPr lang="fr-FR" dirty="0"/>
              <a:t> est légèrement modifiée : </a:t>
            </a:r>
            <a:r>
              <a:rPr lang="fr-FR" dirty="0" err="1"/>
              <a:t>L</a:t>
            </a:r>
            <a:r>
              <a:rPr lang="fr-FR" baseline="-25000" dirty="0" err="1"/>
              <a:t>p</a:t>
            </a:r>
            <a:r>
              <a:rPr lang="fr-FR" dirty="0"/>
              <a:t> </a:t>
            </a:r>
            <a:r>
              <a:rPr lang="fr-FR" dirty="0">
                <a:sym typeface="Symbol" charset="0"/>
              </a:rPr>
              <a:t> </a:t>
            </a:r>
            <a:r>
              <a:rPr lang="fr-FR" dirty="0" err="1">
                <a:sym typeface="Symbol" charset="0"/>
              </a:rPr>
              <a:t>d</a:t>
            </a:r>
            <a:r>
              <a:rPr lang="fr-FR" baseline="-25000" dirty="0" err="1">
                <a:sym typeface="Symbol" charset="0"/>
              </a:rPr>
              <a:t>n</a:t>
            </a:r>
            <a:r>
              <a:rPr lang="fr-FR" dirty="0">
                <a:sym typeface="Symbol" charset="0"/>
              </a:rPr>
              <a:t> et </a:t>
            </a:r>
            <a:r>
              <a:rPr lang="fr-FR" dirty="0"/>
              <a:t>L</a:t>
            </a:r>
            <a:r>
              <a:rPr lang="fr-FR" baseline="-25000" dirty="0"/>
              <a:t>n</a:t>
            </a:r>
            <a:r>
              <a:rPr lang="fr-FR" dirty="0"/>
              <a:t> </a:t>
            </a:r>
            <a:r>
              <a:rPr lang="fr-FR" dirty="0">
                <a:sym typeface="Symbol" charset="0"/>
              </a:rPr>
              <a:t> </a:t>
            </a:r>
            <a:r>
              <a:rPr lang="fr-FR" dirty="0" err="1">
                <a:sym typeface="Symbol" charset="0"/>
              </a:rPr>
              <a:t>d</a:t>
            </a:r>
            <a:r>
              <a:rPr lang="fr-FR" baseline="-25000" dirty="0" err="1">
                <a:sym typeface="Symbol" charset="0"/>
              </a:rPr>
              <a:t>p</a:t>
            </a:r>
            <a:r>
              <a:rPr lang="fr-FR" dirty="0">
                <a:sym typeface="Symbol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fr-FR" dirty="0">
                <a:sym typeface="Symbol" charset="0"/>
              </a:rPr>
              <a:t>Néanmoins la charge dans la zone de recombinaisons varie avec la polarisation ce qui conduit à une capacité de diffusion (</a:t>
            </a:r>
            <a:r>
              <a:rPr lang="fr-FR" dirty="0" err="1">
                <a:sym typeface="Symbol" charset="0"/>
              </a:rPr>
              <a:t>dQ</a:t>
            </a:r>
            <a:r>
              <a:rPr lang="fr-FR" baseline="-25000" dirty="0" err="1">
                <a:sym typeface="Symbol" charset="0"/>
              </a:rPr>
              <a:t>n</a:t>
            </a:r>
            <a:r>
              <a:rPr lang="fr-FR" dirty="0" err="1">
                <a:sym typeface="Symbol" charset="0"/>
              </a:rPr>
              <a:t>+dQ</a:t>
            </a:r>
            <a:r>
              <a:rPr lang="fr-FR" baseline="-25000" dirty="0" err="1">
                <a:sym typeface="Symbol" charset="0"/>
              </a:rPr>
              <a:t>p</a:t>
            </a:r>
            <a:r>
              <a:rPr lang="fr-FR" dirty="0">
                <a:sym typeface="Symbol" charset="0"/>
              </a:rPr>
              <a:t>)/</a:t>
            </a:r>
            <a:r>
              <a:rPr lang="fr-FR" dirty="0" err="1">
                <a:sym typeface="Symbol" charset="0"/>
              </a:rPr>
              <a:t>dV</a:t>
            </a:r>
            <a:r>
              <a:rPr lang="fr-FR" dirty="0">
                <a:sym typeface="Symbol" charset="0"/>
              </a:rPr>
              <a:t>. Cette capacité ne dépend pas du temps de recombinaison mais du temps de transit des porteurs à travers la jonction PN.</a:t>
            </a:r>
          </a:p>
        </p:txBody>
      </p:sp>
    </p:spTree>
    <p:extLst>
      <p:ext uri="{BB962C8B-B14F-4D97-AF65-F5344CB8AC3E}">
        <p14:creationId xmlns:p14="http://schemas.microsoft.com/office/powerpoint/2010/main" val="19982035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BE6E655E-6EA7-934E-905E-AC96C6161DB9}" type="slidenum">
              <a:rPr lang="fr-FR" b="0">
                <a:latin typeface="Arial" charset="0"/>
              </a:rPr>
              <a:pPr eaLnBrk="1" hangingPunct="1"/>
              <a:t>37</a:t>
            </a:fld>
            <a:endParaRPr lang="fr-FR" b="0">
              <a:latin typeface="Arial" charset="0"/>
            </a:endParaRPr>
          </a:p>
        </p:txBody>
      </p:sp>
      <p:sp>
        <p:nvSpPr>
          <p:cNvPr id="82946" name="Text Box 4"/>
          <p:cNvSpPr txBox="1">
            <a:spLocks noChangeArrowheads="1"/>
          </p:cNvSpPr>
          <p:nvPr/>
        </p:nvSpPr>
        <p:spPr bwMode="auto">
          <a:xfrm>
            <a:off x="549275" y="468313"/>
            <a:ext cx="5256213" cy="418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/>
              <a:t>VIII. Synthèse.</a:t>
            </a:r>
          </a:p>
          <a:p>
            <a:pPr eaLnBrk="1" hangingPunct="1">
              <a:spcBef>
                <a:spcPct val="50000"/>
              </a:spcBef>
            </a:pPr>
            <a:r>
              <a:rPr lang="fr-FR"/>
              <a:t>Fonctions de la jonction PN : 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fr-FR"/>
              <a:t>Rectification :</a:t>
            </a:r>
          </a:p>
          <a:p>
            <a:pPr lvl="1" eaLnBrk="1" hangingPunct="1">
              <a:spcBef>
                <a:spcPct val="50000"/>
              </a:spcBef>
            </a:pPr>
            <a:r>
              <a:rPr lang="fr-FR"/>
              <a:t>I=I</a:t>
            </a:r>
            <a:r>
              <a:rPr lang="fr-FR" baseline="-25000"/>
              <a:t>0</a:t>
            </a:r>
            <a:r>
              <a:rPr lang="fr-FR"/>
              <a:t>exp (qV/</a:t>
            </a:r>
            <a:r>
              <a:rPr lang="fr-FR">
                <a:sym typeface="Symbol" charset="0"/>
              </a:rPr>
              <a:t>kT) en direct</a:t>
            </a:r>
          </a:p>
          <a:p>
            <a:pPr lvl="1" eaLnBrk="1" hangingPunct="1">
              <a:spcBef>
                <a:spcPct val="50000"/>
              </a:spcBef>
            </a:pPr>
            <a:r>
              <a:rPr lang="fr-FR">
                <a:sym typeface="Symbol" charset="0"/>
              </a:rPr>
              <a:t>I</a:t>
            </a:r>
            <a:r>
              <a:rPr lang="fr-FR"/>
              <a:t>=-I</a:t>
            </a:r>
            <a:r>
              <a:rPr lang="fr-FR" baseline="-25000"/>
              <a:t>0</a:t>
            </a:r>
            <a:r>
              <a:rPr lang="fr-FR"/>
              <a:t> en inverse</a:t>
            </a:r>
          </a:p>
          <a:p>
            <a:pPr eaLnBrk="1" hangingPunct="1">
              <a:spcBef>
                <a:spcPct val="50000"/>
              </a:spcBef>
            </a:pPr>
            <a:endParaRPr lang="fr-FR">
              <a:sym typeface="Symbol" charset="0"/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fr-FR">
                <a:sym typeface="Symbol" charset="0"/>
              </a:rPr>
              <a:t>Stabilisation de tension :</a:t>
            </a:r>
          </a:p>
          <a:p>
            <a:pPr lvl="1" eaLnBrk="1" hangingPunct="1">
              <a:spcBef>
                <a:spcPct val="50000"/>
              </a:spcBef>
            </a:pPr>
            <a:r>
              <a:rPr lang="fr-FR">
                <a:sym typeface="Symbol" charset="0"/>
              </a:rPr>
              <a:t>Ionisation par impact</a:t>
            </a:r>
          </a:p>
          <a:p>
            <a:pPr lvl="1" eaLnBrk="1" hangingPunct="1">
              <a:spcBef>
                <a:spcPct val="50000"/>
              </a:spcBef>
            </a:pPr>
            <a:r>
              <a:rPr lang="fr-FR">
                <a:sym typeface="Symbol" charset="0"/>
              </a:rPr>
              <a:t>Effet tunnel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endParaRPr lang="fr-FR">
              <a:sym typeface="Symbol" charset="0"/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fr-FR">
                <a:sym typeface="Symbol" charset="0"/>
              </a:rPr>
              <a:t>Varactor : </a:t>
            </a:r>
          </a:p>
          <a:p>
            <a:pPr lvl="1" eaLnBrk="1" hangingPunct="1">
              <a:spcBef>
                <a:spcPct val="50000"/>
              </a:spcBef>
            </a:pPr>
            <a:r>
              <a:rPr lang="fr-FR"/>
              <a:t>Capacité dépendante de la tension</a:t>
            </a:r>
          </a:p>
          <a:p>
            <a:pPr lvl="1" eaLnBrk="1" hangingPunct="1">
              <a:spcBef>
                <a:spcPct val="50000"/>
              </a:spcBef>
            </a:pPr>
            <a:r>
              <a:rPr lang="fr-FR"/>
              <a:t>Montée en fréquence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0BDE18-3907-B947-B267-485788655280}" type="slidenum">
              <a:rPr lang="fr-FR" smtClean="0"/>
              <a:pPr>
                <a:defRPr/>
              </a:pPr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3386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6231B496-6DE3-C847-82E9-C7E378DA9294}" type="slidenum">
              <a:rPr lang="fr-FR" b="0">
                <a:latin typeface="Arial" charset="0"/>
              </a:rPr>
              <a:pPr eaLnBrk="1" hangingPunct="1"/>
              <a:t>4</a:t>
            </a:fld>
            <a:endParaRPr lang="fr-FR" b="0">
              <a:latin typeface="Arial" charset="0"/>
            </a:endParaRPr>
          </a:p>
        </p:txBody>
      </p:sp>
      <p:grpSp>
        <p:nvGrpSpPr>
          <p:cNvPr id="11" name="Grouper 10"/>
          <p:cNvGrpSpPr/>
          <p:nvPr/>
        </p:nvGrpSpPr>
        <p:grpSpPr>
          <a:xfrm>
            <a:off x="836613" y="467544"/>
            <a:ext cx="5832747" cy="8064500"/>
            <a:chOff x="836613" y="467544"/>
            <a:chExt cx="5832747" cy="8064500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712" y="467544"/>
              <a:ext cx="4991100" cy="8064500"/>
            </a:xfrm>
            <a:prstGeom prst="rect">
              <a:avLst/>
            </a:prstGeom>
          </p:spPr>
        </p:pic>
        <p:sp>
          <p:nvSpPr>
            <p:cNvPr id="20485" name="Text Box 5"/>
            <p:cNvSpPr txBox="1">
              <a:spLocks noChangeArrowheads="1"/>
            </p:cNvSpPr>
            <p:nvPr/>
          </p:nvSpPr>
          <p:spPr bwMode="auto">
            <a:xfrm>
              <a:off x="1773238" y="979488"/>
              <a:ext cx="12954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fr-FR"/>
                <a:t>Zone neutre</a:t>
              </a:r>
            </a:p>
          </p:txBody>
        </p:sp>
        <p:sp>
          <p:nvSpPr>
            <p:cNvPr id="20486" name="Text Box 6"/>
            <p:cNvSpPr txBox="1">
              <a:spLocks noChangeArrowheads="1"/>
            </p:cNvSpPr>
            <p:nvPr/>
          </p:nvSpPr>
          <p:spPr bwMode="auto">
            <a:xfrm>
              <a:off x="4149725" y="979488"/>
              <a:ext cx="12954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fr-FR" dirty="0"/>
                <a:t>Zone neutre</a:t>
              </a:r>
            </a:p>
          </p:txBody>
        </p:sp>
        <p:sp>
          <p:nvSpPr>
            <p:cNvPr id="20497" name="Line 7"/>
            <p:cNvSpPr>
              <a:spLocks noChangeShapeType="1"/>
            </p:cNvSpPr>
            <p:nvPr/>
          </p:nvSpPr>
          <p:spPr bwMode="auto">
            <a:xfrm flipH="1">
              <a:off x="3141663" y="3355975"/>
              <a:ext cx="6477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488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3716338" y="6383338"/>
                  <a:ext cx="287337" cy="21544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 eaLnBrk="0" hangingPunct="0">
                    <a:defRPr sz="1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1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1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1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1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𝓔</m:t>
                            </m:r>
                          </m:e>
                          <m:sub>
                            <m:r>
                              <a:rPr lang="fr-FR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𝒆𝒍𝒆𝒄</m:t>
                            </m:r>
                          </m:sub>
                        </m:sSub>
                      </m:oMath>
                    </m:oMathPara>
                  </a14:m>
                  <a:endParaRPr lang="fr-FR" dirty="0"/>
                </a:p>
              </p:txBody>
            </p:sp>
          </mc:Choice>
          <mc:Fallback xmlns="">
            <p:sp>
              <p:nvSpPr>
                <p:cNvPr id="20488" name="Text 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716338" y="6383338"/>
                  <a:ext cx="287337" cy="215444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23404" r="-46809" b="-25714"/>
                  </a:stretch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489" name="Text Box 12"/>
            <p:cNvSpPr txBox="1">
              <a:spLocks noChangeArrowheads="1"/>
            </p:cNvSpPr>
            <p:nvPr/>
          </p:nvSpPr>
          <p:spPr bwMode="auto">
            <a:xfrm>
              <a:off x="2708275" y="6651625"/>
              <a:ext cx="576262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fr-FR"/>
                <a:t>-</a:t>
              </a:r>
            </a:p>
          </p:txBody>
        </p:sp>
        <p:sp>
          <p:nvSpPr>
            <p:cNvPr id="20491" name="Line 14"/>
            <p:cNvSpPr>
              <a:spLocks noChangeShapeType="1"/>
            </p:cNvSpPr>
            <p:nvPr/>
          </p:nvSpPr>
          <p:spPr bwMode="auto">
            <a:xfrm flipV="1">
              <a:off x="3644900" y="4795838"/>
              <a:ext cx="0" cy="14398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492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3501008" y="4724400"/>
                  <a:ext cx="576262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1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1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1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1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1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b="1" i="1" smtClean="0">
                            <a:latin typeface="Cambria Math" charset="0"/>
                          </a:rPr>
                          <m:t>𝑬</m:t>
                        </m:r>
                      </m:oMath>
                    </m:oMathPara>
                  </a14:m>
                  <a:endParaRPr lang="fr-FR" dirty="0"/>
                </a:p>
              </p:txBody>
            </p:sp>
          </mc:Choice>
          <mc:Fallback xmlns="">
            <p:sp>
              <p:nvSpPr>
                <p:cNvPr id="20492" name="Text 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501008" y="4724400"/>
                  <a:ext cx="576262" cy="307777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483" name="Text Box 21"/>
            <p:cNvSpPr txBox="1">
              <a:spLocks noChangeArrowheads="1"/>
            </p:cNvSpPr>
            <p:nvPr/>
          </p:nvSpPr>
          <p:spPr bwMode="auto">
            <a:xfrm>
              <a:off x="836613" y="7543800"/>
              <a:ext cx="5256212" cy="6477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fr-FR"/>
                <a:t>Jonction PN à l</a:t>
              </a:r>
              <a:r>
                <a:rPr lang="ja-JP" altLang="fr-FR" dirty="0"/>
                <a:t>’</a:t>
              </a:r>
              <a:r>
                <a:rPr lang="fr-FR" altLang="ja-JP" dirty="0"/>
                <a:t>équilibre : (a) profil de dopage, (</a:t>
              </a:r>
              <a:r>
                <a:rPr lang="fr-FR" altLang="ja-JP" dirty="0" err="1"/>
                <a:t>b,c</a:t>
              </a:r>
              <a:r>
                <a:rPr lang="fr-FR" altLang="ja-JP" dirty="0"/>
                <a:t>) charge, (d) potentiel, (e) bandes, (f) champ électrique.</a:t>
              </a:r>
              <a:endParaRPr lang="fr-FR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ZoneTexte 1"/>
                <p:cNvSpPr txBox="1"/>
                <p:nvPr/>
              </p:nvSpPr>
              <p:spPr>
                <a:xfrm>
                  <a:off x="5289953" y="4222852"/>
                  <a:ext cx="1269194" cy="5015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b="1" i="1" smtClean="0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fr-FR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𝓔</m:t>
                            </m:r>
                          </m:e>
                          <m:sub>
                            <m:r>
                              <a:rPr lang="fr-FR" b="1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𝒆𝒍𝒆𝒄</m:t>
                            </m:r>
                          </m:sub>
                        </m:sSub>
                        <m:r>
                          <a:rPr lang="fr-FR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=−</m:t>
                        </m:r>
                        <m:f>
                          <m:fPr>
                            <m:ctrlPr>
                              <a:rPr lang="fr-FR" b="1" i="1" smtClean="0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fPr>
                          <m:num>
                            <m:r>
                              <a:rPr lang="fr-FR" b="1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𝒅𝑽</m:t>
                            </m:r>
                          </m:num>
                          <m:den>
                            <m:r>
                              <a:rPr lang="fr-FR" b="1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𝒅𝒙</m:t>
                            </m:r>
                          </m:den>
                        </m:f>
                      </m:oMath>
                    </m:oMathPara>
                  </a14:m>
                  <a:endParaRPr lang="fr-FR" dirty="0"/>
                </a:p>
              </p:txBody>
            </p:sp>
          </mc:Choice>
          <mc:Fallback xmlns="">
            <p:sp>
              <p:nvSpPr>
                <p:cNvPr id="2" name="ZoneTexte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89953" y="4222852"/>
                  <a:ext cx="1269194" cy="501548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3659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/>
                <p:cNvSpPr/>
                <p:nvPr/>
              </p:nvSpPr>
              <p:spPr>
                <a:xfrm>
                  <a:off x="3573016" y="3419872"/>
                  <a:ext cx="504000" cy="30777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𝒒</m:t>
                        </m:r>
                        <m:sSub>
                          <m:sSubPr>
                            <m:ctrlPr>
                              <a:rPr lang="fr-FR" b="1" i="1" smtClean="0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fr-FR" b="1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𝑵</m:t>
                            </m:r>
                          </m:e>
                          <m:sub>
                            <m:r>
                              <a:rPr lang="fr-FR" b="1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𝑫</m:t>
                            </m:r>
                          </m:sub>
                        </m:sSub>
                      </m:oMath>
                    </m:oMathPara>
                  </a14:m>
                  <a:endParaRPr lang="fr-FR" dirty="0"/>
                </a:p>
              </p:txBody>
            </p:sp>
          </mc:Choice>
          <mc:Fallback xmlns="">
            <p:sp>
              <p:nvSpPr>
                <p:cNvPr id="3" name="Rectangle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73016" y="3419872"/>
                  <a:ext cx="504000" cy="307777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4000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ZoneTexte 24"/>
                <p:cNvSpPr txBox="1"/>
                <p:nvPr/>
              </p:nvSpPr>
              <p:spPr>
                <a:xfrm>
                  <a:off x="5289953" y="6443449"/>
                  <a:ext cx="1337481" cy="53777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fr-FR" b="1" i="1" smtClean="0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fPr>
                          <m:num>
                            <m:r>
                              <a:rPr lang="fr-FR" b="1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𝒅</m:t>
                            </m:r>
                            <m:sSub>
                              <m:sSubPr>
                                <m:ctrlPr>
                                  <a:rPr lang="fr-FR" b="1" i="1" smtClean="0">
                                    <a:latin typeface="Cambria Math" panose="02040503050406030204" pitchFamily="18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fr-FR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𝓔</m:t>
                                </m:r>
                              </m:e>
                              <m:sub>
                                <m:r>
                                  <a:rPr lang="fr-FR" b="1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𝒆𝒍𝒆𝒄</m:t>
                                </m:r>
                              </m:sub>
                            </m:sSub>
                          </m:num>
                          <m:den>
                            <m:r>
                              <a:rPr lang="fr-FR" b="1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𝒅𝒙</m:t>
                            </m:r>
                          </m:den>
                        </m:f>
                        <m:r>
                          <a:rPr lang="fr-FR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=</m:t>
                        </m:r>
                        <m:f>
                          <m:fPr>
                            <m:ctrlPr>
                              <a:rPr lang="fr-FR" b="1" i="1" smtClean="0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fPr>
                          <m:num>
                            <m:r>
                              <a:rPr lang="fr-FR" b="1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𝝆</m:t>
                            </m:r>
                          </m:num>
                          <m:den>
                            <m:sSub>
                              <m:sSubPr>
                                <m:ctrlPr>
                                  <a:rPr lang="fr-FR" b="1" i="1" smtClean="0">
                                    <a:latin typeface="Cambria Math" panose="02040503050406030204" pitchFamily="18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𝜺</m:t>
                                </m:r>
                              </m:e>
                              <m:sub>
                                <m:r>
                                  <a:rPr lang="fr-FR" b="1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𝟎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fr-FR" b="1" i="1" smtClean="0">
                                    <a:latin typeface="Cambria Math" panose="02040503050406030204" pitchFamily="18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fr-FR" b="1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𝜺</m:t>
                                </m:r>
                              </m:e>
                              <m:sub>
                                <m:r>
                                  <a:rPr lang="fr-FR" b="1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𝒓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fr-FR" dirty="0"/>
                </a:p>
              </p:txBody>
            </p:sp>
          </mc:Choice>
          <mc:Fallback xmlns="">
            <p:sp>
              <p:nvSpPr>
                <p:cNvPr id="25" name="ZoneTexte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89953" y="6443449"/>
                  <a:ext cx="1337481" cy="537776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ectangle 26"/>
                <p:cNvSpPr/>
                <p:nvPr/>
              </p:nvSpPr>
              <p:spPr>
                <a:xfrm>
                  <a:off x="2995910" y="3616151"/>
                  <a:ext cx="649114" cy="30777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fr-FR" b="1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−</m:t>
                      </m:r>
                      <m:r>
                        <a:rPr lang="fr-FR" b="1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𝒒</m:t>
                      </m:r>
                      <m:sSub>
                        <m:sSubPr>
                          <m:ctrlPr>
                            <a:rPr lang="fr-FR" b="1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fr-FR" b="1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𝑵</m:t>
                          </m:r>
                        </m:e>
                        <m:sub>
                          <m:r>
                            <a:rPr lang="fr-FR" b="1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𝑨</m:t>
                          </m:r>
                        </m:sub>
                      </m:sSub>
                    </m:oMath>
                  </a14:m>
                  <a:r>
                    <a:rPr lang="fr-FR" i="1" dirty="0">
                      <a:latin typeface="Cambria Math" charset="0"/>
                      <a:ea typeface="Cambria Math" charset="0"/>
                      <a:cs typeface="Cambria Math" charset="0"/>
                    </a:rPr>
                    <a:t> </a:t>
                  </a:r>
                  <a:r>
                    <a:rPr lang="fr-FR" dirty="0"/>
                    <a:t> </a:t>
                  </a:r>
                </a:p>
              </p:txBody>
            </p:sp>
          </mc:Choice>
          <mc:Fallback xmlns="">
            <p:sp>
              <p:nvSpPr>
                <p:cNvPr id="27" name="Rectangle 2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5910" y="3616151"/>
                  <a:ext cx="649114" cy="307777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b="-1961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/>
                <p:cNvSpPr/>
                <p:nvPr/>
              </p:nvSpPr>
              <p:spPr>
                <a:xfrm>
                  <a:off x="3139201" y="3054346"/>
                  <a:ext cx="577831" cy="33541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fr-FR" i="1">
                                    <a:latin typeface="Cambria Math" panose="02040503050406030204" pitchFamily="18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accPr>
                              <m:e>
                                <m:r>
                                  <a:rPr lang="fr-FR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𝓔</m:t>
                                </m:r>
                              </m:e>
                            </m:acc>
                          </m:e>
                          <m:sub>
                            <m:r>
                              <a:rPr lang="fr-FR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𝒆𝒍𝒆𝒄</m:t>
                            </m:r>
                          </m:sub>
                        </m:sSub>
                      </m:oMath>
                    </m:oMathPara>
                  </a14:m>
                  <a:endParaRPr lang="fr-FR" dirty="0"/>
                </a:p>
              </p:txBody>
            </p:sp>
          </mc:Choice>
          <mc:Fallback xmlns=""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39201" y="3054346"/>
                  <a:ext cx="577831" cy="335413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/>
                <p:cNvSpPr/>
                <p:nvPr/>
              </p:nvSpPr>
              <p:spPr>
                <a:xfrm>
                  <a:off x="4968573" y="5545373"/>
                  <a:ext cx="1700787" cy="3270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charset="0"/>
                              </a:rPr>
                              <m:t>𝑬</m:t>
                            </m:r>
                          </m:e>
                          <m:sub>
                            <m:r>
                              <a:rPr lang="fr-FR" i="1">
                                <a:latin typeface="Cambria Math" charset="0"/>
                              </a:rPr>
                              <m:t>𝒑𝒐𝒕</m:t>
                            </m:r>
                          </m:sub>
                        </m:sSub>
                        <m:d>
                          <m:d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i="1">
                                <a:latin typeface="Cambria Math" charset="0"/>
                              </a:rPr>
                              <m:t>𝒙</m:t>
                            </m:r>
                          </m:e>
                        </m:d>
                        <m:r>
                          <a:rPr lang="fr-FR" i="1">
                            <a:latin typeface="Cambria Math" charset="0"/>
                          </a:rPr>
                          <m:t>=−</m:t>
                        </m:r>
                        <m:r>
                          <a:rPr lang="fr-FR" i="1">
                            <a:latin typeface="Cambria Math" charset="0"/>
                          </a:rPr>
                          <m:t>𝒒𝑽</m:t>
                        </m:r>
                        <m:d>
                          <m:d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i="1">
                                <a:latin typeface="Cambria Math" charset="0"/>
                              </a:rPr>
                              <m:t>𝒙</m:t>
                            </m:r>
                          </m:e>
                        </m:d>
                      </m:oMath>
                    </m:oMathPara>
                  </a14:m>
                  <a:endParaRPr lang="fr-FR" dirty="0"/>
                </a:p>
              </p:txBody>
            </p:sp>
          </mc:Choice>
          <mc:Fallback xmlns=""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68573" y="5545373"/>
                  <a:ext cx="1700787" cy="327077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b="-5660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8630F803-7806-8D45-90B8-ED651A9C22A3}" type="slidenum">
              <a:rPr lang="fr-FR" b="0">
                <a:latin typeface="Arial" charset="0"/>
              </a:rPr>
              <a:pPr eaLnBrk="1" hangingPunct="1"/>
              <a:t>5</a:t>
            </a:fld>
            <a:endParaRPr lang="fr-FR" b="0"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531" name="Text Box 4"/>
              <p:cNvSpPr txBox="1">
                <a:spLocks noChangeArrowheads="1"/>
              </p:cNvSpPr>
              <p:nvPr/>
            </p:nvSpPr>
            <p:spPr bwMode="auto">
              <a:xfrm>
                <a:off x="476250" y="609600"/>
                <a:ext cx="5905502" cy="75438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63538" indent="-363538" eaLnBrk="0" hangingPunct="0">
                  <a:tabLst>
                    <a:tab pos="2873375" algn="l"/>
                    <a:tab pos="4122738" algn="l"/>
                  </a:tabLs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tabLst>
                    <a:tab pos="2873375" algn="l"/>
                    <a:tab pos="4122738" algn="l"/>
                  </a:tabLs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 eaLnBrk="0" hangingPunct="0">
                  <a:tabLst>
                    <a:tab pos="2873375" algn="l"/>
                    <a:tab pos="4122738" algn="l"/>
                  </a:tabLs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 eaLnBrk="0" hangingPunct="0">
                  <a:tabLst>
                    <a:tab pos="2873375" algn="l"/>
                    <a:tab pos="4122738" algn="l"/>
                  </a:tabLs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 eaLnBrk="0" hangingPunct="0">
                  <a:tabLst>
                    <a:tab pos="2873375" algn="l"/>
                    <a:tab pos="4122738" algn="l"/>
                  </a:tabLs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873375" algn="l"/>
                    <a:tab pos="4122738" algn="l"/>
                  </a:tabLs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873375" algn="l"/>
                    <a:tab pos="4122738" algn="l"/>
                  </a:tabLs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873375" algn="l"/>
                    <a:tab pos="4122738" algn="l"/>
                  </a:tabLs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873375" algn="l"/>
                    <a:tab pos="4122738" algn="l"/>
                  </a:tabLs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fr-FR" dirty="0"/>
                  <a:t>2. Uniformisation du niveau de Fermi.</a:t>
                </a:r>
              </a:p>
              <a:p>
                <a:pPr eaLnBrk="1" hangingPunct="1">
                  <a:spcBef>
                    <a:spcPct val="50000"/>
                  </a:spcBef>
                </a:pPr>
                <a:endParaRPr lang="fr-FR" baseline="-25000" dirty="0"/>
              </a:p>
              <a:p>
                <a:pPr eaLnBrk="1" hangingPunct="1">
                  <a:spcBef>
                    <a:spcPct val="50000"/>
                  </a:spcBef>
                  <a:buFontTx/>
                  <a:buAutoNum type="alphaLcParenR"/>
                </a:pPr>
                <a:r>
                  <a:rPr lang="fr-FR" dirty="0"/>
                  <a:t>Aspect thermodynamique</a:t>
                </a:r>
              </a:p>
              <a:p>
                <a:pPr eaLnBrk="1" hangingPunct="1">
                  <a:spcBef>
                    <a:spcPct val="50000"/>
                  </a:spcBef>
                </a:pPr>
                <a:r>
                  <a:rPr lang="fr-FR" dirty="0"/>
                  <a:t>Niveau de Fermi = potentiel chimique = enthalpie libre reçue par le système lorsqu’o</a:t>
                </a:r>
                <a:r>
                  <a:rPr lang="fr-FR" altLang="ja-JP" dirty="0"/>
                  <a:t>n lui rajoute un électron.</a:t>
                </a:r>
              </a:p>
              <a:p>
                <a:pPr eaLnBrk="1" hangingPunct="1">
                  <a:spcBef>
                    <a:spcPct val="50000"/>
                  </a:spcBef>
                </a:pPr>
                <a:r>
                  <a:rPr lang="fr-FR" dirty="0"/>
                  <a:t>Equilibre </a:t>
                </a:r>
                <a:r>
                  <a:rPr lang="fr-FR" dirty="0">
                    <a:sym typeface="Symbol" charset="0"/>
                  </a:rPr>
                  <a:t> égalité de ces enthalpies pour les deux systèmes.</a:t>
                </a:r>
              </a:p>
              <a:p>
                <a:pPr eaLnBrk="1" hangingPunct="1">
                  <a:spcBef>
                    <a:spcPct val="50000"/>
                  </a:spcBef>
                </a:pPr>
                <a:r>
                  <a:rPr lang="fr-FR" dirty="0"/>
                  <a:t>Equilibre thermodynamique = maximum de l</a:t>
                </a:r>
                <a:r>
                  <a:rPr lang="ja-JP" altLang="fr-FR" dirty="0"/>
                  <a:t>’</a:t>
                </a:r>
                <a:r>
                  <a:rPr lang="fr-FR" altLang="ja-JP" dirty="0"/>
                  <a:t>entropie </a:t>
                </a:r>
                <a:r>
                  <a:rPr lang="fr-FR" altLang="ja-JP" dirty="0">
                    <a:sym typeface="Symbol" charset="0"/>
                  </a:rPr>
                  <a:t> uniformisation des variables intensives : température, pression, potentiel chimique.</a:t>
                </a:r>
              </a:p>
              <a:p>
                <a:pPr eaLnBrk="1" hangingPunct="1">
                  <a:spcBef>
                    <a:spcPct val="50000"/>
                  </a:spcBef>
                </a:pPr>
                <a:endParaRPr lang="fr-FR" dirty="0"/>
              </a:p>
              <a:p>
                <a:pPr eaLnBrk="1" hangingPunct="1">
                  <a:spcBef>
                    <a:spcPct val="50000"/>
                  </a:spcBef>
                </a:pPr>
                <a:endParaRPr lang="fr-FR" dirty="0"/>
              </a:p>
              <a:p>
                <a:pPr eaLnBrk="1" hangingPunct="1">
                  <a:spcBef>
                    <a:spcPct val="50000"/>
                  </a:spcBef>
                </a:pPr>
                <a:endParaRPr lang="fr-FR" dirty="0"/>
              </a:p>
              <a:p>
                <a:pPr eaLnBrk="1" hangingPunct="1">
                  <a:spcBef>
                    <a:spcPct val="50000"/>
                  </a:spcBef>
                </a:pPr>
                <a:endParaRPr lang="fr-FR" dirty="0"/>
              </a:p>
              <a:p>
                <a:pPr eaLnBrk="1" hangingPunct="1">
                  <a:spcBef>
                    <a:spcPct val="50000"/>
                  </a:spcBef>
                </a:pPr>
                <a:endParaRPr lang="fr-FR" dirty="0"/>
              </a:p>
              <a:p>
                <a:pPr eaLnBrk="1" hangingPunct="1">
                  <a:spcBef>
                    <a:spcPct val="50000"/>
                  </a:spcBef>
                </a:pPr>
                <a:endParaRPr lang="fr-FR" dirty="0"/>
              </a:p>
              <a:p>
                <a:pPr eaLnBrk="1" hangingPunct="1">
                  <a:spcBef>
                    <a:spcPct val="50000"/>
                  </a:spcBef>
                </a:pPr>
                <a:endParaRPr lang="fr-FR" dirty="0"/>
              </a:p>
              <a:p>
                <a:pPr eaLnBrk="1" hangingPunct="1">
                  <a:spcBef>
                    <a:spcPct val="50000"/>
                  </a:spcBef>
                  <a:buFontTx/>
                  <a:buAutoNum type="alphaLcParenR" startAt="2"/>
                </a:pPr>
                <a:r>
                  <a:rPr lang="fr-FR" dirty="0"/>
                  <a:t>Aspect électrique</a:t>
                </a:r>
              </a:p>
              <a:p>
                <a:pPr marL="11113" indent="-11113" eaLnBrk="1" hangingPunct="1">
                  <a:spcBef>
                    <a:spcPct val="50000"/>
                  </a:spcBef>
                </a:pPr>
                <a:r>
                  <a:rPr lang="fr-FR" dirty="0"/>
                  <a:t>Egalisation du niveau de Fermi = annulation du courant électrique total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fr-FR" altLang="ja-JP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altLang="ja-JP" i="1">
                                <a:latin typeface="Cambria Math" charset="0"/>
                              </a:rPr>
                              <m:t>𝑱</m:t>
                            </m:r>
                          </m:e>
                        </m:acc>
                      </m:e>
                      <m:sub>
                        <m:r>
                          <a:rPr lang="fr-FR" altLang="ja-JP" b="1" i="1" smtClean="0">
                            <a:latin typeface="Cambria Math" charset="0"/>
                          </a:rPr>
                          <m:t>𝒕𝒐𝒕𝒂𝒍</m:t>
                        </m:r>
                      </m:sub>
                    </m:sSub>
                    <m:r>
                      <a:rPr lang="fr-FR" altLang="ja-JP" b="1" i="1" smtClean="0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fr-FR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fr-FR" altLang="ja-JP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altLang="ja-JP" i="1">
                                <a:latin typeface="Cambria Math" charset="0"/>
                              </a:rPr>
                              <m:t>𝑱</m:t>
                            </m:r>
                          </m:e>
                        </m:acc>
                      </m:e>
                      <m:sub>
                        <m:r>
                          <a:rPr lang="fr-FR" altLang="ja-JP" b="1" i="1" smtClean="0">
                            <a:latin typeface="Cambria Math" charset="0"/>
                          </a:rPr>
                          <m:t>𝒏</m:t>
                        </m:r>
                      </m:sub>
                    </m:sSub>
                    <m:r>
                      <a:rPr lang="fr-FR" altLang="ja-JP" b="1" i="1" smtClean="0">
                        <a:latin typeface="Cambria Math" charset="0"/>
                      </a:rPr>
                      <m:t>+</m:t>
                    </m:r>
                    <m:sSub>
                      <m:sSubPr>
                        <m:ctrlPr>
                          <a:rPr lang="fr-FR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fr-FR" altLang="ja-JP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altLang="ja-JP" i="1">
                                <a:latin typeface="Cambria Math" charset="0"/>
                              </a:rPr>
                              <m:t>𝑱</m:t>
                            </m:r>
                          </m:e>
                        </m:acc>
                      </m:e>
                      <m:sub>
                        <m:r>
                          <a:rPr lang="fr-FR" altLang="ja-JP" b="1" i="1" smtClean="0">
                            <a:latin typeface="Cambria Math" charset="0"/>
                          </a:rPr>
                          <m:t>𝒑</m:t>
                        </m:r>
                      </m:sub>
                    </m:sSub>
                    <m:r>
                      <a:rPr lang="fr-FR" altLang="ja-JP" b="1" i="1" smtClean="0">
                        <a:latin typeface="Cambria Math" charset="0"/>
                      </a:rPr>
                      <m:t>=</m:t>
                    </m:r>
                    <m:r>
                      <a:rPr lang="fr-FR" altLang="ja-JP" i="1">
                        <a:latin typeface="Cambria Math" charset="0"/>
                      </a:rPr>
                      <m:t>𝒒𝒏</m:t>
                    </m:r>
                    <m:sSub>
                      <m:sSubPr>
                        <m:ctrlPr>
                          <a:rPr lang="fr-FR" altLang="ja-JP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fr-FR" altLang="ja-JP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𝝁</m:t>
                        </m:r>
                      </m:e>
                      <m:sub>
                        <m:r>
                          <a:rPr lang="fr-FR" altLang="ja-JP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𝒏</m:t>
                        </m:r>
                      </m:sub>
                    </m:sSub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fr-FR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accPr>
                          <m:e>
                            <m:r>
                              <a:rPr lang="fr-FR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𝓔</m:t>
                            </m:r>
                          </m:e>
                        </m:acc>
                      </m:e>
                      <m:sub>
                        <m:r>
                          <a:rPr lang="fr-FR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𝒆𝒍𝒆𝒄</m:t>
                        </m:r>
                      </m:sub>
                    </m:sSub>
                    <m:r>
                      <a:rPr lang="fr-FR" i="1">
                        <a:latin typeface="Cambria Math" charset="0"/>
                        <a:ea typeface="Cambria Math" charset="0"/>
                        <a:cs typeface="Cambria Math" charset="0"/>
                      </a:rPr>
                      <m:t>+</m:t>
                    </m:r>
                    <m:r>
                      <a:rPr lang="fr-FR" i="1">
                        <a:latin typeface="Cambria Math" charset="0"/>
                        <a:ea typeface="Cambria Math" charset="0"/>
                        <a:cs typeface="Cambria Math" charset="0"/>
                      </a:rPr>
                      <m:t>𝒒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𝑫</m:t>
                        </m:r>
                      </m:e>
                      <m:sub>
                        <m:r>
                          <a:rPr lang="fr-FR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𝒏</m:t>
                        </m:r>
                      </m:sub>
                    </m:sSub>
                    <m:acc>
                      <m:accPr>
                        <m:chr m:val="⃗"/>
                        <m:ctrlPr>
                          <a:rPr lang="fr-FR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accPr>
                      <m:e>
                        <m:r>
                          <a:rPr lang="fr-FR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𝛁</m:t>
                        </m:r>
                      </m:e>
                    </m:acc>
                    <m:r>
                      <a:rPr lang="fr-FR" i="1">
                        <a:latin typeface="Cambria Math" charset="0"/>
                        <a:ea typeface="Cambria Math" charset="0"/>
                        <a:cs typeface="Cambria Math" charset="0"/>
                      </a:rPr>
                      <m:t>𝒏</m:t>
                    </m:r>
                    <m:r>
                      <a:rPr lang="fr-FR" i="1">
                        <a:latin typeface="Cambria Math" charset="0"/>
                        <a:ea typeface="Cambria Math" charset="0"/>
                        <a:cs typeface="Cambria Math" charset="0"/>
                      </a:rPr>
                      <m:t>+</m:t>
                    </m:r>
                    <m:r>
                      <a:rPr lang="fr-FR" altLang="ja-JP" i="1">
                        <a:latin typeface="Cambria Math" charset="0"/>
                      </a:rPr>
                      <m:t>𝒒𝒑</m:t>
                    </m:r>
                    <m:sSub>
                      <m:sSubPr>
                        <m:ctrlPr>
                          <a:rPr lang="fr-FR" altLang="ja-JP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fr-FR" altLang="ja-JP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𝝁</m:t>
                        </m:r>
                      </m:e>
                      <m:sub>
                        <m:r>
                          <a:rPr lang="fr-FR" altLang="ja-JP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𝒑</m:t>
                        </m:r>
                      </m:sub>
                    </m:sSub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fr-FR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accPr>
                          <m:e>
                            <m:r>
                              <a:rPr lang="fr-FR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𝓔</m:t>
                            </m:r>
                          </m:e>
                        </m:acc>
                      </m:e>
                      <m:sub>
                        <m:r>
                          <a:rPr lang="fr-FR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𝒆𝒍𝒆𝒄</m:t>
                        </m:r>
                      </m:sub>
                    </m:sSub>
                    <m:r>
                      <a:rPr lang="fr-FR" i="1">
                        <a:latin typeface="Cambria Math" charset="0"/>
                        <a:ea typeface="Cambria Math" charset="0"/>
                        <a:cs typeface="Cambria Math" charset="0"/>
                      </a:rPr>
                      <m:t>−</m:t>
                    </m:r>
                    <m:r>
                      <a:rPr lang="fr-FR" i="1">
                        <a:latin typeface="Cambria Math" charset="0"/>
                        <a:ea typeface="Cambria Math" charset="0"/>
                        <a:cs typeface="Cambria Math" charset="0"/>
                      </a:rPr>
                      <m:t>𝒒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𝑫</m:t>
                        </m:r>
                      </m:e>
                      <m:sub>
                        <m:r>
                          <a:rPr lang="fr-FR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𝒑</m:t>
                        </m:r>
                      </m:sub>
                    </m:sSub>
                    <m:acc>
                      <m:accPr>
                        <m:chr m:val="⃗"/>
                        <m:ctrlPr>
                          <a:rPr lang="fr-FR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accPr>
                      <m:e>
                        <m:r>
                          <a:rPr lang="fr-FR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𝛁</m:t>
                        </m:r>
                      </m:e>
                    </m:acc>
                    <m:r>
                      <a:rPr lang="fr-FR" i="1">
                        <a:latin typeface="Cambria Math" charset="0"/>
                        <a:ea typeface="Cambria Math" charset="0"/>
                        <a:cs typeface="Cambria Math" charset="0"/>
                      </a:rPr>
                      <m:t>𝒑</m:t>
                    </m:r>
                  </m:oMath>
                </a14:m>
                <a:endParaRPr lang="fr-FR" dirty="0"/>
              </a:p>
              <a:p>
                <a:pPr eaLnBrk="1" hangingPunct="1">
                  <a:spcBef>
                    <a:spcPct val="50000"/>
                  </a:spcBef>
                  <a:tabLst/>
                </a:pPr>
                <a:r>
                  <a:rPr lang="fr-FR" dirty="0"/>
                  <a:t>avec </a:t>
                </a:r>
                <a14:m>
                  <m:oMath xmlns:m="http://schemas.openxmlformats.org/officeDocument/2006/math">
                    <m:r>
                      <a:rPr lang="fr-FR" b="1" i="1" smtClean="0">
                        <a:latin typeface="Cambria Math" charset="0"/>
                      </a:rPr>
                      <m:t>𝒏</m:t>
                    </m:r>
                    <m:d>
                      <m:dPr>
                        <m:ctrlPr>
                          <a:rPr lang="fr-FR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1" i="1" smtClean="0">
                            <a:latin typeface="Cambria Math" charset="0"/>
                          </a:rPr>
                          <m:t>𝒙</m:t>
                        </m:r>
                      </m:e>
                    </m:d>
                    <m:r>
                      <a:rPr lang="fr-FR" b="1" i="1" smtClean="0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fr-FR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1" i="1" smtClean="0">
                            <a:latin typeface="Cambria Math" charset="0"/>
                          </a:rPr>
                          <m:t>𝑵</m:t>
                        </m:r>
                      </m:e>
                      <m:sub>
                        <m:r>
                          <a:rPr lang="fr-FR" b="1" i="1" smtClean="0">
                            <a:latin typeface="Cambria Math" charset="0"/>
                          </a:rPr>
                          <m:t>𝑪</m:t>
                        </m:r>
                      </m:sub>
                    </m:sSub>
                    <m:r>
                      <a:rPr lang="fr-FR" b="1" i="1" smtClean="0">
                        <a:latin typeface="Cambria Math" charset="0"/>
                      </a:rPr>
                      <m:t>𝒆𝒙𝒑</m:t>
                    </m:r>
                    <m:d>
                      <m:dPr>
                        <m:ctrlPr>
                          <a:rPr lang="fr-FR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fr-FR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latin typeface="Cambria Math" charset="0"/>
                                  </a:rPr>
                                  <m:t>𝑬</m:t>
                                </m:r>
                              </m:e>
                              <m:sub>
                                <m:r>
                                  <a:rPr lang="fr-FR" i="1">
                                    <a:latin typeface="Cambria Math" charset="0"/>
                                  </a:rPr>
                                  <m:t>𝑭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i="1">
                                    <a:latin typeface="Cambria Math" charset="0"/>
                                  </a:rPr>
                                  <m:t>𝒙</m:t>
                                </m:r>
                              </m:e>
                            </m:d>
                            <m:r>
                              <a:rPr lang="fr-FR" i="1">
                                <a:latin typeface="Cambria Math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fr-FR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b="1" i="1" smtClean="0">
                                    <a:latin typeface="Cambria Math" charset="0"/>
                                  </a:rPr>
                                  <m:t>𝑬</m:t>
                                </m:r>
                              </m:e>
                              <m:sub>
                                <m:r>
                                  <a:rPr lang="fr-FR" b="1" i="1" smtClean="0">
                                    <a:latin typeface="Cambria Math" charset="0"/>
                                  </a:rPr>
                                  <m:t>𝑪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i="1">
                                    <a:latin typeface="Cambria Math" charset="0"/>
                                  </a:rPr>
                                  <m:t>𝒙</m:t>
                                </m:r>
                              </m:e>
                            </m:d>
                          </m:num>
                          <m:den>
                            <m:sSub>
                              <m:sSubPr>
                                <m:ctrlPr>
                                  <a:rPr lang="fr-FR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b="1" i="1" smtClean="0">
                                    <a:latin typeface="Cambria Math" charset="0"/>
                                  </a:rPr>
                                  <m:t>𝒌</m:t>
                                </m:r>
                              </m:e>
                              <m:sub>
                                <m:r>
                                  <a:rPr lang="fr-FR" b="1" i="1" smtClean="0">
                                    <a:latin typeface="Cambria Math" charset="0"/>
                                  </a:rPr>
                                  <m:t>𝑩</m:t>
                                </m:r>
                              </m:sub>
                            </m:sSub>
                            <m:r>
                              <a:rPr lang="fr-FR" b="1" i="1" smtClean="0">
                                <a:latin typeface="Cambria Math" charset="0"/>
                              </a:rPr>
                              <m:t>𝑻</m:t>
                            </m:r>
                          </m:den>
                        </m:f>
                      </m:e>
                    </m:d>
                  </m:oMath>
                </a14:m>
                <a:r>
                  <a:rPr lang="fr-FR" dirty="0"/>
                  <a:t>,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charset="0"/>
                      </a:rPr>
                      <m:t>𝒑</m:t>
                    </m:r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i="1">
                            <a:latin typeface="Cambria Math" charset="0"/>
                          </a:rPr>
                          <m:t>𝒙</m:t>
                        </m:r>
                      </m:e>
                    </m:d>
                    <m:r>
                      <a:rPr lang="fr-FR" i="1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charset="0"/>
                          </a:rPr>
                          <m:t>𝑵</m:t>
                        </m:r>
                      </m:e>
                      <m:sub>
                        <m:r>
                          <a:rPr lang="fr-FR" b="1" i="1" smtClean="0">
                            <a:latin typeface="Cambria Math" charset="0"/>
                          </a:rPr>
                          <m:t>𝑽</m:t>
                        </m:r>
                      </m:sub>
                    </m:sSub>
                    <m:r>
                      <a:rPr lang="fr-FR" i="1">
                        <a:latin typeface="Cambria Math" charset="0"/>
                      </a:rPr>
                      <m:t>𝒆𝒙𝒑</m:t>
                    </m:r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latin typeface="Cambria Math" charset="0"/>
                                  </a:rPr>
                                  <m:t>𝑬</m:t>
                                </m:r>
                              </m:e>
                              <m:sub>
                                <m:r>
                                  <a:rPr lang="fr-FR" b="1" i="1" smtClean="0">
                                    <a:latin typeface="Cambria Math" charset="0"/>
                                  </a:rPr>
                                  <m:t>𝑽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i="1">
                                    <a:latin typeface="Cambria Math" charset="0"/>
                                  </a:rPr>
                                  <m:t>𝒙</m:t>
                                </m:r>
                              </m:e>
                            </m:d>
                            <m:r>
                              <a:rPr lang="fr-FR" i="1">
                                <a:latin typeface="Cambria Math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latin typeface="Cambria Math" charset="0"/>
                                  </a:rPr>
                                  <m:t>𝑬</m:t>
                                </m:r>
                              </m:e>
                              <m:sub>
                                <m:r>
                                  <a:rPr lang="fr-FR" b="1" i="1" smtClean="0">
                                    <a:latin typeface="Cambria Math" charset="0"/>
                                  </a:rPr>
                                  <m:t>𝑭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i="1">
                                    <a:latin typeface="Cambria Math" charset="0"/>
                                  </a:rPr>
                                  <m:t>𝒙</m:t>
                                </m:r>
                              </m:e>
                            </m:d>
                          </m:num>
                          <m:den>
                            <m:sSub>
                              <m:sSub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latin typeface="Cambria Math" charset="0"/>
                                  </a:rPr>
                                  <m:t>𝒌</m:t>
                                </m:r>
                              </m:e>
                              <m:sub>
                                <m:r>
                                  <a:rPr lang="fr-FR" i="1">
                                    <a:latin typeface="Cambria Math" charset="0"/>
                                  </a:rPr>
                                  <m:t>𝑩</m:t>
                                </m:r>
                              </m:sub>
                            </m:sSub>
                            <m:r>
                              <a:rPr lang="fr-FR" i="1">
                                <a:latin typeface="Cambria Math" charset="0"/>
                              </a:rPr>
                              <m:t>𝑻</m:t>
                            </m:r>
                          </m:den>
                        </m:f>
                      </m:e>
                    </m:d>
                  </m:oMath>
                </a14:m>
                <a:r>
                  <a:rPr lang="fr-FR" dirty="0"/>
                  <a:t>,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accPr>
                      <m:e>
                        <m:r>
                          <a:rPr lang="fr-FR" i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𝛁</m:t>
                        </m:r>
                      </m:e>
                    </m:acc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𝑬</m:t>
                        </m:r>
                      </m:e>
                      <m:sub>
                        <m:r>
                          <a:rPr lang="fr-FR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𝑪</m:t>
                        </m:r>
                      </m:sub>
                    </m:sSub>
                    <m:r>
                      <a:rPr lang="fr-FR" b="1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r>
                      <a:rPr lang="fr-FR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𝒒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fr-FR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accPr>
                          <m:e>
                            <m:r>
                              <a:rPr lang="fr-FR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𝓔</m:t>
                            </m:r>
                          </m:e>
                        </m:acc>
                      </m:e>
                      <m:sub>
                        <m:r>
                          <a:rPr lang="fr-FR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𝒆𝒍𝒆𝒄</m:t>
                        </m:r>
                      </m:sub>
                    </m:sSub>
                  </m:oMath>
                </a14:m>
                <a:r>
                  <a:rPr lang="fr-FR" dirty="0"/>
                  <a:t> 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1" i="1" smtClean="0">
                            <a:latin typeface="Cambria Math" charset="0"/>
                          </a:rPr>
                          <m:t>𝑫</m:t>
                        </m:r>
                      </m:e>
                      <m:sub>
                        <m:r>
                          <a:rPr lang="fr-FR" b="1" i="1" smtClean="0">
                            <a:latin typeface="Cambria Math" charset="0"/>
                          </a:rPr>
                          <m:t>𝒏</m:t>
                        </m:r>
                      </m:sub>
                    </m:sSub>
                    <m:r>
                      <a:rPr lang="fr-FR" b="1" i="1" smtClean="0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fr-FR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1" i="1" smtClean="0">
                                <a:latin typeface="Cambria Math" charset="0"/>
                              </a:rPr>
                              <m:t>𝒌</m:t>
                            </m:r>
                          </m:e>
                          <m:sub>
                            <m:r>
                              <a:rPr lang="fr-FR" b="1" i="1" smtClean="0">
                                <a:latin typeface="Cambria Math" charset="0"/>
                              </a:rPr>
                              <m:t>𝑩</m:t>
                            </m:r>
                          </m:sub>
                        </m:sSub>
                        <m:r>
                          <a:rPr lang="fr-FR" b="1" i="1" smtClean="0">
                            <a:latin typeface="Cambria Math" charset="0"/>
                          </a:rPr>
                          <m:t>𝑻</m:t>
                        </m:r>
                      </m:num>
                      <m:den>
                        <m:r>
                          <a:rPr lang="fr-FR" b="1" i="1" smtClean="0">
                            <a:latin typeface="Cambria Math" charset="0"/>
                          </a:rPr>
                          <m:t>𝒒</m:t>
                        </m:r>
                      </m:den>
                    </m:f>
                    <m:sSub>
                      <m:sSubPr>
                        <m:ctrlPr>
                          <a:rPr lang="fr-FR" b="1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fr-FR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𝝁</m:t>
                        </m:r>
                      </m:e>
                      <m:sub>
                        <m:r>
                          <a:rPr lang="fr-FR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fr-FR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charset="0"/>
                          </a:rPr>
                          <m:t>𝑫</m:t>
                        </m:r>
                      </m:e>
                      <m:sub>
                        <m:r>
                          <a:rPr lang="fr-FR" b="1" i="1" smtClean="0">
                            <a:latin typeface="Cambria Math" charset="0"/>
                          </a:rPr>
                          <m:t>𝒑</m:t>
                        </m:r>
                      </m:sub>
                    </m:sSub>
                    <m:r>
                      <a:rPr lang="fr-FR" i="1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charset="0"/>
                              </a:rPr>
                              <m:t>𝒌</m:t>
                            </m:r>
                          </m:e>
                          <m:sub>
                            <m:r>
                              <a:rPr lang="fr-FR" i="1">
                                <a:latin typeface="Cambria Math" charset="0"/>
                              </a:rPr>
                              <m:t>𝑩</m:t>
                            </m:r>
                          </m:sub>
                        </m:sSub>
                        <m:r>
                          <a:rPr lang="fr-FR" i="1">
                            <a:latin typeface="Cambria Math" charset="0"/>
                          </a:rPr>
                          <m:t>𝑻</m:t>
                        </m:r>
                      </m:num>
                      <m:den>
                        <m:r>
                          <a:rPr lang="fr-FR" i="1">
                            <a:latin typeface="Cambria Math" charset="0"/>
                          </a:rPr>
                          <m:t>𝒒</m:t>
                        </m:r>
                      </m:den>
                    </m:f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𝝁</m:t>
                        </m:r>
                      </m:e>
                      <m:sub>
                        <m:r>
                          <a:rPr lang="fr-FR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𝒑</m:t>
                        </m:r>
                      </m:sub>
                    </m:sSub>
                  </m:oMath>
                </a14:m>
                <a:r>
                  <a:rPr lang="fr-FR" dirty="0"/>
                  <a:t>.</a:t>
                </a:r>
              </a:p>
              <a:p>
                <a:pPr eaLnBrk="1" hangingPunct="1">
                  <a:spcBef>
                    <a:spcPct val="50000"/>
                  </a:spcBef>
                  <a:tabLst/>
                </a:pPr>
                <a:endParaRPr lang="fr-FR" dirty="0"/>
              </a:p>
              <a:p>
                <a:pPr eaLnBrk="1" hangingPunct="1">
                  <a:spcBef>
                    <a:spcPct val="50000"/>
                  </a:spcBef>
                </a:pPr>
                <a:r>
                  <a:rPr lang="fr-FR" dirty="0"/>
                  <a:t>On en déduit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fr-FR" altLang="ja-JP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altLang="ja-JP" i="1">
                                <a:latin typeface="Cambria Math" charset="0"/>
                              </a:rPr>
                              <m:t>𝑱</m:t>
                            </m:r>
                          </m:e>
                        </m:acc>
                      </m:e>
                      <m:sub>
                        <m:r>
                          <a:rPr lang="fr-FR" altLang="ja-JP" i="1">
                            <a:latin typeface="Cambria Math" charset="0"/>
                          </a:rPr>
                          <m:t>𝒏</m:t>
                        </m:r>
                      </m:sub>
                    </m:sSub>
                    <m:r>
                      <a:rPr lang="fr-FR" altLang="ja-JP" i="1">
                        <a:latin typeface="Cambria Math" charset="0"/>
                      </a:rPr>
                      <m:t>=</m:t>
                    </m:r>
                    <m:r>
                      <a:rPr lang="fr-FR" altLang="ja-JP" i="1">
                        <a:latin typeface="Cambria Math" charset="0"/>
                      </a:rPr>
                      <m:t>𝒏</m:t>
                    </m:r>
                    <m:sSub>
                      <m:sSubPr>
                        <m:ctrlPr>
                          <a:rPr lang="fr-FR" altLang="ja-JP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fr-FR" altLang="ja-JP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𝝁</m:t>
                        </m:r>
                      </m:e>
                      <m:sub>
                        <m:r>
                          <a:rPr lang="fr-FR" altLang="ja-JP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𝒏</m:t>
                        </m:r>
                      </m:sub>
                    </m:sSub>
                    <m:acc>
                      <m:accPr>
                        <m:chr m:val="⃗"/>
                        <m:ctrlPr>
                          <a:rPr lang="fr-FR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accPr>
                      <m:e>
                        <m:r>
                          <a:rPr lang="fr-FR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𝛁</m:t>
                        </m:r>
                      </m:e>
                    </m:acc>
                    <m:sSub>
                      <m:sSubPr>
                        <m:ctrlPr>
                          <a:rPr lang="fr-FR" b="1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fr-FR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𝑬</m:t>
                        </m:r>
                      </m:e>
                      <m:sub>
                        <m:r>
                          <a:rPr lang="fr-FR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𝑭</m:t>
                        </m:r>
                      </m:sub>
                    </m:sSub>
                  </m:oMath>
                </a14:m>
                <a:r>
                  <a:rPr lang="fr-FR" dirty="0"/>
                  <a:t> 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fr-FR" altLang="ja-JP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altLang="ja-JP" i="1">
                                <a:latin typeface="Cambria Math" charset="0"/>
                              </a:rPr>
                              <m:t>𝑱</m:t>
                            </m:r>
                          </m:e>
                        </m:acc>
                      </m:e>
                      <m:sub>
                        <m:r>
                          <a:rPr lang="fr-FR" altLang="ja-JP" b="1" i="1" smtClean="0">
                            <a:latin typeface="Cambria Math" charset="0"/>
                          </a:rPr>
                          <m:t>𝒑</m:t>
                        </m:r>
                      </m:sub>
                    </m:sSub>
                    <m:r>
                      <a:rPr lang="fr-FR" altLang="ja-JP" i="1">
                        <a:latin typeface="Cambria Math" charset="0"/>
                      </a:rPr>
                      <m:t>=</m:t>
                    </m:r>
                    <m:r>
                      <a:rPr lang="fr-FR" altLang="ja-JP" b="1" i="1" smtClean="0">
                        <a:latin typeface="Cambria Math" charset="0"/>
                      </a:rPr>
                      <m:t>𝒑</m:t>
                    </m:r>
                    <m:sSub>
                      <m:sSubPr>
                        <m:ctrlPr>
                          <a:rPr lang="fr-FR" altLang="ja-JP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fr-FR" altLang="ja-JP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𝝁</m:t>
                        </m:r>
                      </m:e>
                      <m:sub>
                        <m:r>
                          <a:rPr lang="fr-FR" altLang="ja-JP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𝒑</m:t>
                        </m:r>
                      </m:sub>
                    </m:sSub>
                    <m:acc>
                      <m:accPr>
                        <m:chr m:val="⃗"/>
                        <m:ctrlPr>
                          <a:rPr lang="fr-FR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accPr>
                      <m:e>
                        <m:r>
                          <a:rPr lang="fr-FR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𝛁</m:t>
                        </m:r>
                      </m:e>
                    </m:acc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𝑬</m:t>
                        </m:r>
                      </m:e>
                      <m:sub>
                        <m:r>
                          <a:rPr lang="fr-FR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𝑭</m:t>
                        </m:r>
                      </m:sub>
                    </m:sSub>
                  </m:oMath>
                </a14:m>
                <a:endParaRPr lang="fr-FR" dirty="0"/>
              </a:p>
              <a:p>
                <a:pPr eaLnBrk="1" hangingPunct="1">
                  <a:spcBef>
                    <a:spcPct val="50000"/>
                  </a:spcBef>
                </a:pPr>
                <a:r>
                  <a:rPr lang="fr-FR" dirty="0"/>
                  <a:t>L</a:t>
                </a:r>
                <a:r>
                  <a:rPr lang="ja-JP" altLang="fr-FR" dirty="0"/>
                  <a:t>’</a:t>
                </a:r>
                <a:r>
                  <a:rPr lang="fr-FR" altLang="ja-JP" dirty="0"/>
                  <a:t>annulation de </a:t>
                </a:r>
                <a:r>
                  <a:rPr lang="fr-FR" altLang="ja-JP" dirty="0" err="1"/>
                  <a:t>J</a:t>
                </a:r>
                <a:r>
                  <a:rPr lang="fr-FR" altLang="ja-JP" baseline="-25000" dirty="0" err="1"/>
                  <a:t>total</a:t>
                </a:r>
                <a:r>
                  <a:rPr lang="fr-FR" altLang="ja-JP" dirty="0"/>
                  <a:t> correspond à l</a:t>
                </a:r>
                <a:r>
                  <a:rPr lang="ja-JP" altLang="fr-FR" dirty="0"/>
                  <a:t>’</a:t>
                </a:r>
                <a:r>
                  <a:rPr lang="fr-FR" altLang="ja-JP" dirty="0"/>
                  <a:t>uniformisation de E</a:t>
                </a:r>
                <a:r>
                  <a:rPr lang="fr-FR" altLang="ja-JP" baseline="-25000" dirty="0"/>
                  <a:t>F</a:t>
                </a:r>
                <a:r>
                  <a:rPr lang="fr-FR" altLang="ja-JP" dirty="0"/>
                  <a:t> (pile).</a:t>
                </a:r>
                <a:endParaRPr lang="fr-FR" dirty="0"/>
              </a:p>
            </p:txBody>
          </p:sp>
        </mc:Choice>
        <mc:Fallback xmlns="">
          <p:sp>
            <p:nvSpPr>
              <p:cNvPr id="22531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6250" y="609600"/>
                <a:ext cx="5905502" cy="7543860"/>
              </a:xfrm>
              <a:prstGeom prst="rect">
                <a:avLst/>
              </a:prstGeom>
              <a:blipFill rotWithShape="0">
                <a:blip r:embed="rId3"/>
                <a:stretch>
                  <a:fillRect l="-516" t="-162" r="-310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Image 1" descr="PN_plo_eq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176" y="3347864"/>
            <a:ext cx="3789040" cy="188437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F01DD5C0-6EE8-0149-95F9-B410F5AD3CFF}" type="slidenum">
              <a:rPr lang="fr-FR" b="0">
                <a:latin typeface="Arial" charset="0"/>
              </a:rPr>
              <a:pPr eaLnBrk="1" hangingPunct="1"/>
              <a:t>6</a:t>
            </a:fld>
            <a:endParaRPr lang="fr-FR" b="0"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578" name="Text Box 4"/>
              <p:cNvSpPr txBox="1">
                <a:spLocks noChangeArrowheads="1"/>
              </p:cNvSpPr>
              <p:nvPr/>
            </p:nvSpPr>
            <p:spPr bwMode="auto">
              <a:xfrm>
                <a:off x="476250" y="251520"/>
                <a:ext cx="5905078" cy="84097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tabLst>
                    <a:tab pos="2873375" algn="l"/>
                    <a:tab pos="4122738" algn="l"/>
                  </a:tabLs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tabLst>
                    <a:tab pos="2873375" algn="l"/>
                    <a:tab pos="4122738" algn="l"/>
                  </a:tabLs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 eaLnBrk="0" hangingPunct="0">
                  <a:tabLst>
                    <a:tab pos="2873375" algn="l"/>
                    <a:tab pos="4122738" algn="l"/>
                  </a:tabLs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 eaLnBrk="0" hangingPunct="0">
                  <a:tabLst>
                    <a:tab pos="2873375" algn="l"/>
                    <a:tab pos="4122738" algn="l"/>
                  </a:tabLs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 eaLnBrk="0" hangingPunct="0">
                  <a:tabLst>
                    <a:tab pos="2873375" algn="l"/>
                    <a:tab pos="4122738" algn="l"/>
                  </a:tabLs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873375" algn="l"/>
                    <a:tab pos="4122738" algn="l"/>
                  </a:tabLs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873375" algn="l"/>
                    <a:tab pos="4122738" algn="l"/>
                  </a:tabLs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873375" algn="l"/>
                    <a:tab pos="4122738" algn="l"/>
                  </a:tabLs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873375" algn="l"/>
                    <a:tab pos="4122738" algn="l"/>
                  </a:tabLs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fr-FR" dirty="0"/>
                  <a:t>3. Calcul du potentiel de diffusion (potentiel interne).</a:t>
                </a:r>
              </a:p>
              <a:p>
                <a:pPr eaLnBrk="1" hangingPunct="1">
                  <a:spcBef>
                    <a:spcPct val="50000"/>
                  </a:spcBef>
                </a:pPr>
                <a:r>
                  <a:rPr lang="fr-FR" dirty="0"/>
                  <a:t>L</a:t>
                </a:r>
                <a:r>
                  <a:rPr lang="ja-JP" altLang="fr-FR" dirty="0"/>
                  <a:t>’</a:t>
                </a:r>
                <a:r>
                  <a:rPr lang="fr-FR" altLang="ja-JP" dirty="0"/>
                  <a:t>apparition de </a:t>
                </a:r>
                <a:r>
                  <a:rPr lang="fr-FR" altLang="ja-JP" dirty="0" err="1"/>
                  <a:t>V</a:t>
                </a:r>
                <a:r>
                  <a:rPr lang="fr-FR" altLang="ja-JP" baseline="-25000" dirty="0" err="1"/>
                  <a:t>bi</a:t>
                </a:r>
                <a:r>
                  <a:rPr lang="fr-FR" altLang="ja-JP" dirty="0"/>
                  <a:t> résulte de l</a:t>
                </a:r>
                <a:r>
                  <a:rPr lang="ja-JP" altLang="fr-FR" dirty="0"/>
                  <a:t>’</a:t>
                </a:r>
                <a:r>
                  <a:rPr lang="fr-FR" altLang="ja-JP" dirty="0"/>
                  <a:t>uniformisation du niveau de Fermi. Il faut donc exprimer cette condition pour le calculer.</a:t>
                </a:r>
              </a:p>
              <a:p>
                <a:pPr eaLnBrk="1" hangingPunct="1">
                  <a:spcBef>
                    <a:spcPct val="50000"/>
                  </a:spcBef>
                </a:pPr>
                <a:r>
                  <a:rPr lang="fr-FR" dirty="0"/>
                  <a:t>Calculons les densités de porteurs dans les zones N et P à l’équilibre thermodynamique loin de la jonction PN.</a:t>
                </a:r>
              </a:p>
              <a:p>
                <a:pPr eaLnBrk="1" hangingPunct="1">
                  <a:spcBef>
                    <a:spcPct val="50000"/>
                  </a:spcBef>
                </a:pPr>
                <a:r>
                  <a:rPr lang="fr-FR" dirty="0"/>
                  <a:t>Indice n : zone N, indice p : zone P.</a:t>
                </a:r>
              </a:p>
              <a:p>
                <a:pPr eaLnBrk="1" hangingPunct="1">
                  <a:spcBef>
                    <a:spcPct val="50000"/>
                  </a:spcBef>
                </a:pPr>
                <a:r>
                  <a:rPr lang="fr-FR" dirty="0"/>
                  <a:t>Indice 0 : semi-conducteur dopé isolé et à l’équilibre.</a:t>
                </a:r>
              </a:p>
              <a:p>
                <a:pPr algn="ctr" eaLnBrk="1" hangingPunct="1">
                  <a:spcBef>
                    <a:spcPct val="500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charset="0"/>
                          </a:rPr>
                          <m:t>𝒏</m:t>
                        </m:r>
                      </m:e>
                      <m:sub>
                        <m:r>
                          <a:rPr lang="fr-FR" b="1" i="1" smtClean="0">
                            <a:latin typeface="Cambria Math" charset="0"/>
                          </a:rPr>
                          <m:t>𝒏</m:t>
                        </m:r>
                        <m:r>
                          <a:rPr lang="fr-FR" b="1" i="1" smtClean="0">
                            <a:latin typeface="Cambria Math" charset="0"/>
                          </a:rPr>
                          <m:t>𝟎</m:t>
                        </m:r>
                      </m:sub>
                    </m:sSub>
                    <m:r>
                      <a:rPr lang="fr-FR" i="1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charset="0"/>
                          </a:rPr>
                          <m:t>𝑵</m:t>
                        </m:r>
                      </m:e>
                      <m:sub>
                        <m:r>
                          <a:rPr lang="fr-FR" i="1">
                            <a:latin typeface="Cambria Math" charset="0"/>
                          </a:rPr>
                          <m:t>𝑪</m:t>
                        </m:r>
                      </m:sub>
                    </m:sSub>
                    <m:r>
                      <a:rPr lang="fr-FR" i="1">
                        <a:latin typeface="Cambria Math" charset="0"/>
                      </a:rPr>
                      <m:t>𝒆𝒙𝒑</m:t>
                    </m:r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latin typeface="Cambria Math" charset="0"/>
                                  </a:rPr>
                                  <m:t>𝑬</m:t>
                                </m:r>
                              </m:e>
                              <m:sub>
                                <m:r>
                                  <a:rPr lang="fr-FR" i="1">
                                    <a:latin typeface="Cambria Math" charset="0"/>
                                  </a:rPr>
                                  <m:t>𝑭</m:t>
                                </m:r>
                              </m:sub>
                            </m:sSub>
                            <m:r>
                              <a:rPr lang="fr-FR" i="1">
                                <a:latin typeface="Cambria Math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latin typeface="Cambria Math" charset="0"/>
                                  </a:rPr>
                                  <m:t>𝑬</m:t>
                                </m:r>
                              </m:e>
                              <m:sub>
                                <m:r>
                                  <a:rPr lang="fr-FR" i="1">
                                    <a:latin typeface="Cambria Math" charset="0"/>
                                  </a:rPr>
                                  <m:t>𝑪</m:t>
                                </m:r>
                                <m:r>
                                  <a:rPr lang="fr-FR" b="1" i="1" smtClean="0">
                                    <a:latin typeface="Cambria Math" charset="0"/>
                                  </a:rPr>
                                  <m:t>𝒏</m:t>
                                </m:r>
                                <m:r>
                                  <a:rPr lang="fr-FR" b="1" i="1" smtClean="0">
                                    <a:latin typeface="Cambria Math" charset="0"/>
                                  </a:rPr>
                                  <m:t>𝟎</m:t>
                                </m:r>
                              </m:sub>
                            </m:sSub>
                          </m:num>
                          <m:den>
                            <m:r>
                              <a:rPr lang="fr-FR" i="1">
                                <a:latin typeface="Cambria Math" charset="0"/>
                              </a:rPr>
                              <m:t>𝒌𝑻</m:t>
                            </m:r>
                          </m:den>
                        </m:f>
                      </m:e>
                    </m:d>
                    <m:r>
                      <a:rPr lang="fr-FR" b="1" i="1" smtClean="0">
                        <a:latin typeface="Cambria Math" charset="0"/>
                      </a:rPr>
                      <m:t>=</m:t>
                    </m:r>
                    <m:sSubSup>
                      <m:sSubSupPr>
                        <m:ctrlPr>
                          <a:rPr lang="fr-FR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b="1" i="1" smtClean="0">
                            <a:latin typeface="Cambria Math" charset="0"/>
                          </a:rPr>
                          <m:t>𝑵</m:t>
                        </m:r>
                      </m:e>
                      <m:sub>
                        <m:r>
                          <a:rPr lang="fr-FR" b="1" i="1" smtClean="0">
                            <a:latin typeface="Cambria Math" charset="0"/>
                          </a:rPr>
                          <m:t>𝑫</m:t>
                        </m:r>
                      </m:sub>
                      <m:sup>
                        <m:r>
                          <a:rPr lang="fr-FR" b="1" i="1" smtClean="0">
                            <a:latin typeface="Cambria Math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fr-FR" dirty="0"/>
                  <a:t> 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charset="0"/>
                          </a:rPr>
                          <m:t>𝒏</m:t>
                        </m:r>
                      </m:e>
                      <m:sub>
                        <m:r>
                          <a:rPr lang="fr-FR" b="1" i="1" smtClean="0">
                            <a:latin typeface="Cambria Math" charset="0"/>
                          </a:rPr>
                          <m:t>𝒑</m:t>
                        </m:r>
                        <m:r>
                          <a:rPr lang="fr-FR" i="1">
                            <a:latin typeface="Cambria Math" charset="0"/>
                          </a:rPr>
                          <m:t>𝟎</m:t>
                        </m:r>
                      </m:sub>
                    </m:sSub>
                    <m:r>
                      <a:rPr lang="fr-FR" i="1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charset="0"/>
                          </a:rPr>
                          <m:t>𝑵</m:t>
                        </m:r>
                      </m:e>
                      <m:sub>
                        <m:r>
                          <a:rPr lang="fr-FR" i="1">
                            <a:latin typeface="Cambria Math" charset="0"/>
                          </a:rPr>
                          <m:t>𝑪</m:t>
                        </m:r>
                      </m:sub>
                    </m:sSub>
                    <m:r>
                      <a:rPr lang="fr-FR" i="1">
                        <a:latin typeface="Cambria Math" charset="0"/>
                      </a:rPr>
                      <m:t>𝒆𝒙𝒑</m:t>
                    </m:r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latin typeface="Cambria Math" charset="0"/>
                                  </a:rPr>
                                  <m:t>𝑬</m:t>
                                </m:r>
                              </m:e>
                              <m:sub>
                                <m:r>
                                  <a:rPr lang="fr-FR" i="1">
                                    <a:latin typeface="Cambria Math" charset="0"/>
                                  </a:rPr>
                                  <m:t>𝑭</m:t>
                                </m:r>
                              </m:sub>
                            </m:sSub>
                            <m:r>
                              <a:rPr lang="fr-FR" i="1">
                                <a:latin typeface="Cambria Math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latin typeface="Cambria Math" charset="0"/>
                                  </a:rPr>
                                  <m:t>𝑬</m:t>
                                </m:r>
                              </m:e>
                              <m:sub>
                                <m:r>
                                  <a:rPr lang="fr-FR" i="1">
                                    <a:latin typeface="Cambria Math" charset="0"/>
                                  </a:rPr>
                                  <m:t>𝑪</m:t>
                                </m:r>
                                <m:r>
                                  <a:rPr lang="fr-FR" b="1" i="1" smtClean="0">
                                    <a:latin typeface="Cambria Math" charset="0"/>
                                  </a:rPr>
                                  <m:t>𝒑</m:t>
                                </m:r>
                                <m:r>
                                  <a:rPr lang="fr-FR" i="1">
                                    <a:latin typeface="Cambria Math" charset="0"/>
                                  </a:rPr>
                                  <m:t>𝟎</m:t>
                                </m:r>
                              </m:sub>
                            </m:sSub>
                          </m:num>
                          <m:den>
                            <m:r>
                              <a:rPr lang="fr-FR" i="1">
                                <a:latin typeface="Cambria Math" charset="0"/>
                              </a:rPr>
                              <m:t>𝒌𝑻</m:t>
                            </m:r>
                          </m:den>
                        </m:f>
                      </m:e>
                    </m:d>
                    <m:r>
                      <a:rPr lang="fr-FR" i="1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bg-BG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fr-FR" b="1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b="1" i="1" smtClean="0">
                                <a:latin typeface="Cambria Math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fr-FR" b="1" i="1" smtClean="0">
                                <a:latin typeface="Cambria Math" charset="0"/>
                              </a:rPr>
                              <m:t>𝒊</m:t>
                            </m:r>
                          </m:sub>
                          <m:sup>
                            <m:r>
                              <a:rPr lang="fr-FR" b="1" i="1" smtClean="0">
                                <a:latin typeface="Cambria Math" charset="0"/>
                              </a:rPr>
                              <m:t>𝟐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fr-FR" b="1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b="1" i="1" smtClean="0">
                                <a:latin typeface="Cambria Math" charset="0"/>
                              </a:rPr>
                              <m:t>𝑵</m:t>
                            </m:r>
                          </m:e>
                          <m:sub>
                            <m:r>
                              <a:rPr lang="fr-FR" b="1" i="1" smtClean="0">
                                <a:latin typeface="Cambria Math" charset="0"/>
                              </a:rPr>
                              <m:t>𝑨</m:t>
                            </m:r>
                          </m:sub>
                          <m:sup>
                            <m:r>
                              <a:rPr lang="fr-FR" b="1" i="1" smtClean="0">
                                <a:latin typeface="Cambria Math" charset="0"/>
                              </a:rPr>
                              <m:t>−</m:t>
                            </m:r>
                          </m:sup>
                        </m:sSubSup>
                      </m:den>
                    </m:f>
                  </m:oMath>
                </a14:m>
                <a:r>
                  <a:rPr lang="fr-FR" dirty="0"/>
                  <a:t>.</a:t>
                </a:r>
              </a:p>
              <a:p>
                <a:pPr eaLnBrk="1" hangingPunct="1">
                  <a:spcBef>
                    <a:spcPct val="50000"/>
                  </a:spcBef>
                </a:pPr>
                <a:r>
                  <a:rPr lang="fr-FR" dirty="0"/>
                  <a:t>où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charset="0"/>
                          </a:rPr>
                          <m:t>𝑬</m:t>
                        </m:r>
                      </m:e>
                      <m:sub>
                        <m:r>
                          <a:rPr lang="fr-FR" i="1">
                            <a:latin typeface="Cambria Math" charset="0"/>
                          </a:rPr>
                          <m:t>𝑪𝒑</m:t>
                        </m:r>
                        <m:r>
                          <a:rPr lang="fr-FR" b="1" i="1" smtClean="0">
                            <a:latin typeface="Cambria Math" charset="0"/>
                          </a:rPr>
                          <m:t>𝟎</m:t>
                        </m:r>
                      </m:sub>
                    </m:sSub>
                    <m:r>
                      <a:rPr lang="fr-FR" b="1" i="1" smtClean="0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charset="0"/>
                          </a:rPr>
                          <m:t>𝑬</m:t>
                        </m:r>
                      </m:e>
                      <m:sub>
                        <m:r>
                          <a:rPr lang="fr-FR" i="1">
                            <a:latin typeface="Cambria Math" charset="0"/>
                          </a:rPr>
                          <m:t>𝑪</m:t>
                        </m:r>
                        <m:r>
                          <a:rPr lang="fr-FR" b="1" i="1" smtClean="0">
                            <a:latin typeface="Cambria Math" charset="0"/>
                          </a:rPr>
                          <m:t>𝒏</m:t>
                        </m:r>
                        <m:r>
                          <a:rPr lang="fr-FR" b="1" i="1" smtClean="0">
                            <a:latin typeface="Cambria Math" charset="0"/>
                          </a:rPr>
                          <m:t>𝟎</m:t>
                        </m:r>
                      </m:sub>
                    </m:sSub>
                    <m:r>
                      <a:rPr lang="fr-FR" b="1" i="1" smtClean="0">
                        <a:latin typeface="Cambria Math" charset="0"/>
                      </a:rPr>
                      <m:t>+</m:t>
                    </m:r>
                    <m:r>
                      <a:rPr lang="fr-FR" b="1" i="1" smtClean="0">
                        <a:latin typeface="Cambria Math" charset="0"/>
                      </a:rPr>
                      <m:t>𝒒</m:t>
                    </m:r>
                    <m:sSub>
                      <m:sSubPr>
                        <m:ctrlPr>
                          <a:rPr lang="fr-FR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1" i="1" smtClean="0">
                            <a:latin typeface="Cambria Math" charset="0"/>
                          </a:rPr>
                          <m:t>𝑽</m:t>
                        </m:r>
                      </m:e>
                      <m:sub>
                        <m:r>
                          <a:rPr lang="fr-FR" b="1" i="1" smtClean="0">
                            <a:latin typeface="Cambria Math" charset="0"/>
                          </a:rPr>
                          <m:t>𝒃𝒊</m:t>
                        </m:r>
                      </m:sub>
                    </m:sSub>
                  </m:oMath>
                </a14:m>
                <a:r>
                  <a:rPr lang="fr-FR" dirty="0"/>
                  <a:t>, </a:t>
                </a:r>
              </a:p>
              <a:p>
                <a:pPr eaLnBrk="1" hangingPunct="1">
                  <a:spcBef>
                    <a:spcPct val="50000"/>
                  </a:spcBef>
                </a:pPr>
                <a:r>
                  <a:rPr lang="fr-FR" dirty="0"/>
                  <a:t>et sachant que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charset="0"/>
                          </a:rPr>
                          <m:t>𝒏</m:t>
                        </m:r>
                      </m:e>
                      <m:sub>
                        <m:r>
                          <a:rPr lang="fr-FR" b="1" i="1" smtClean="0">
                            <a:latin typeface="Cambria Math" charset="0"/>
                          </a:rPr>
                          <m:t>𝒑</m:t>
                        </m:r>
                        <m:r>
                          <a:rPr lang="fr-FR" b="1" i="1" smtClean="0">
                            <a:latin typeface="Cambria Math" charset="0"/>
                          </a:rPr>
                          <m:t>𝟎</m:t>
                        </m:r>
                      </m:sub>
                    </m:sSub>
                    <m:sSub>
                      <m:sSubPr>
                        <m:ctrlPr>
                          <a:rPr lang="fr-FR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charset="0"/>
                          </a:rPr>
                          <m:t>𝒑</m:t>
                        </m:r>
                      </m:e>
                      <m:sub>
                        <m:r>
                          <a:rPr lang="fr-FR" b="1" i="1" smtClean="0">
                            <a:latin typeface="Cambria Math" charset="0"/>
                          </a:rPr>
                          <m:t>𝒑</m:t>
                        </m:r>
                        <m:r>
                          <a:rPr lang="fr-FR" b="1" i="1" smtClean="0">
                            <a:latin typeface="Cambria Math" charset="0"/>
                          </a:rPr>
                          <m:t>𝟎</m:t>
                        </m:r>
                      </m:sub>
                    </m:sSub>
                    <m:r>
                      <a:rPr lang="fr-FR" i="1">
                        <a:latin typeface="Cambria Math" charset="0"/>
                      </a:rPr>
                      <m:t>=</m:t>
                    </m:r>
                    <m:sSubSup>
                      <m:sSub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i="1">
                            <a:latin typeface="Cambria Math" charset="0"/>
                          </a:rPr>
                          <m:t>𝒏</m:t>
                        </m:r>
                      </m:e>
                      <m:sub>
                        <m:r>
                          <a:rPr lang="fr-FR" i="1">
                            <a:latin typeface="Cambria Math" charset="0"/>
                          </a:rPr>
                          <m:t>𝒊</m:t>
                        </m:r>
                      </m:sub>
                      <m:sup>
                        <m:r>
                          <a:rPr lang="fr-FR" i="1">
                            <a:latin typeface="Cambria Math" charset="0"/>
                          </a:rPr>
                          <m:t>𝟐</m:t>
                        </m:r>
                      </m:sup>
                    </m:sSubSup>
                    <m:r>
                      <a:rPr lang="fr-FR" i="1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charset="0"/>
                          </a:rPr>
                          <m:t>𝑵</m:t>
                        </m:r>
                      </m:e>
                      <m:sub>
                        <m:r>
                          <a:rPr lang="fr-FR" i="1">
                            <a:latin typeface="Cambria Math" charset="0"/>
                          </a:rPr>
                          <m:t>𝑪</m:t>
                        </m:r>
                      </m:sub>
                    </m:sSub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charset="0"/>
                          </a:rPr>
                          <m:t>𝑵</m:t>
                        </m:r>
                      </m:e>
                      <m:sub>
                        <m:r>
                          <a:rPr lang="fr-FR" i="1">
                            <a:latin typeface="Cambria Math" charset="0"/>
                          </a:rPr>
                          <m:t>𝑽</m:t>
                        </m:r>
                      </m:sub>
                    </m:sSub>
                    <m:r>
                      <a:rPr lang="fr-FR" i="1">
                        <a:latin typeface="Cambria Math" charset="0"/>
                      </a:rPr>
                      <m:t>𝒆𝒙𝒑</m:t>
                    </m:r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latin typeface="Cambria Math" charset="0"/>
                                  </a:rPr>
                                  <m:t>𝑬</m:t>
                                </m:r>
                              </m:e>
                              <m:sub>
                                <m:r>
                                  <a:rPr lang="fr-FR" i="1">
                                    <a:latin typeface="Cambria Math" charset="0"/>
                                  </a:rPr>
                                  <m:t>𝑽</m:t>
                                </m:r>
                                <m:r>
                                  <a:rPr lang="fr-FR" b="1" i="1" smtClean="0">
                                    <a:latin typeface="Cambria Math" charset="0"/>
                                  </a:rPr>
                                  <m:t>𝒑</m:t>
                                </m:r>
                              </m:sub>
                            </m:sSub>
                            <m:r>
                              <a:rPr lang="fr-FR" i="1">
                                <a:latin typeface="Cambria Math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latin typeface="Cambria Math" charset="0"/>
                                  </a:rPr>
                                  <m:t>𝑬</m:t>
                                </m:r>
                              </m:e>
                              <m:sub>
                                <m:r>
                                  <a:rPr lang="fr-FR" i="1">
                                    <a:latin typeface="Cambria Math" charset="0"/>
                                  </a:rPr>
                                  <m:t>𝑪</m:t>
                                </m:r>
                                <m:r>
                                  <a:rPr lang="fr-FR" b="1" i="1" smtClean="0">
                                    <a:latin typeface="Cambria Math" charset="0"/>
                                  </a:rPr>
                                  <m:t>𝒑</m:t>
                                </m:r>
                              </m:sub>
                            </m:sSub>
                          </m:num>
                          <m:den>
                            <m:r>
                              <a:rPr lang="fr-FR" i="1">
                                <a:latin typeface="Cambria Math" charset="0"/>
                              </a:rPr>
                              <m:t>𝒌𝑻</m:t>
                            </m:r>
                          </m:den>
                        </m:f>
                      </m:e>
                    </m:d>
                  </m:oMath>
                </a14:m>
                <a:r>
                  <a:rPr lang="fr-FR" dirty="0"/>
                  <a:t>.</a:t>
                </a:r>
              </a:p>
              <a:p>
                <a:pPr eaLnBrk="1" hangingPunct="1">
                  <a:spcBef>
                    <a:spcPct val="50000"/>
                  </a:spcBef>
                </a:pPr>
                <a:r>
                  <a:rPr lang="fr-FR" dirty="0"/>
                  <a:t>Par conséquent: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g-BG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1" i="1" smtClean="0">
                                <a:latin typeface="Cambria Math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fr-FR" b="1" i="1" smtClean="0">
                                <a:latin typeface="Cambria Math" charset="0"/>
                              </a:rPr>
                              <m:t>𝒏</m:t>
                            </m:r>
                            <m:r>
                              <a:rPr lang="fr-FR" b="1" i="1" smtClean="0">
                                <a:latin typeface="Cambria Math" charset="0"/>
                              </a:rPr>
                              <m:t>𝟎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1" i="1" smtClean="0">
                                <a:latin typeface="Cambria Math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fr-FR" b="1" i="1" smtClean="0">
                                <a:latin typeface="Cambria Math" charset="0"/>
                              </a:rPr>
                              <m:t>𝒑</m:t>
                            </m:r>
                            <m:r>
                              <a:rPr lang="fr-FR" b="1" i="1" smtClean="0">
                                <a:latin typeface="Cambria Math" charset="0"/>
                              </a:rPr>
                              <m:t>𝟎</m:t>
                            </m:r>
                          </m:sub>
                        </m:sSub>
                      </m:den>
                    </m:f>
                    <m:r>
                      <a:rPr lang="fr-FR" b="1" i="1" smtClean="0">
                        <a:latin typeface="Cambria Math" charset="0"/>
                      </a:rPr>
                      <m:t>=</m:t>
                    </m:r>
                    <m:r>
                      <a:rPr lang="fr-FR" b="1" i="1" smtClean="0">
                        <a:latin typeface="Cambria Math" charset="0"/>
                      </a:rPr>
                      <m:t>𝒆𝒙𝒑</m:t>
                    </m:r>
                    <m:d>
                      <m:dPr>
                        <m:ctrlPr>
                          <a:rPr lang="fr-FR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fr-FR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b="1" i="1" smtClean="0">
                                <a:latin typeface="Cambria Math" charset="0"/>
                              </a:rPr>
                              <m:t>𝒒</m:t>
                            </m:r>
                            <m:sSub>
                              <m:sSubPr>
                                <m:ctrlPr>
                                  <a:rPr lang="fr-FR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b="1" i="1" smtClean="0">
                                    <a:latin typeface="Cambria Math" charset="0"/>
                                  </a:rPr>
                                  <m:t>𝑽</m:t>
                                </m:r>
                              </m:e>
                              <m:sub>
                                <m:r>
                                  <a:rPr lang="fr-FR" b="1" i="1" smtClean="0">
                                    <a:latin typeface="Cambria Math" charset="0"/>
                                  </a:rPr>
                                  <m:t>𝒃𝒊</m:t>
                                </m:r>
                              </m:sub>
                            </m:sSub>
                          </m:num>
                          <m:den>
                            <m:r>
                              <a:rPr lang="fr-FR" b="1" i="1" smtClean="0">
                                <a:latin typeface="Cambria Math" charset="0"/>
                              </a:rPr>
                              <m:t>𝒌𝑻</m:t>
                            </m:r>
                          </m:den>
                        </m:f>
                      </m:e>
                    </m:d>
                  </m:oMath>
                </a14:m>
                <a:r>
                  <a:rPr lang="fr-FR" dirty="0"/>
                  <a:t> d</a:t>
                </a:r>
                <a:r>
                  <a:rPr lang="ja-JP" altLang="fr-FR" dirty="0"/>
                  <a:t>’</a:t>
                </a:r>
                <a:r>
                  <a:rPr lang="fr-FR" altLang="ja-JP" dirty="0"/>
                  <a:t>où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cs typeface="Comic Sans MS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charset="0"/>
                            <a:cs typeface="Comic Sans MS"/>
                          </a:rPr>
                          <m:t>𝑽</m:t>
                        </m:r>
                      </m:e>
                      <m:sub>
                        <m:r>
                          <a:rPr lang="fr-FR" i="1">
                            <a:latin typeface="Cambria Math" charset="0"/>
                            <a:cs typeface="Comic Sans MS"/>
                          </a:rPr>
                          <m:t>𝒃𝒊</m:t>
                        </m:r>
                      </m:sub>
                    </m:sSub>
                    <m:r>
                      <a:rPr lang="fr-FR" i="1">
                        <a:latin typeface="Cambria Math" charset="0"/>
                        <a:cs typeface="Comic Sans MS"/>
                      </a:rPr>
                      <m:t>=</m:t>
                    </m:r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  <a:cs typeface="Comic Sans MS"/>
                          </a:rPr>
                        </m:ctrlPr>
                      </m:fPr>
                      <m:num>
                        <m:r>
                          <a:rPr lang="fr-FR" i="1">
                            <a:latin typeface="Cambria Math" charset="0"/>
                            <a:cs typeface="Comic Sans MS"/>
                          </a:rPr>
                          <m:t>𝒌𝑻</m:t>
                        </m:r>
                      </m:num>
                      <m:den>
                        <m:r>
                          <a:rPr lang="fr-FR" i="1">
                            <a:latin typeface="Cambria Math" charset="0"/>
                            <a:cs typeface="Comic Sans MS"/>
                          </a:rPr>
                          <m:t>𝒒</m:t>
                        </m:r>
                      </m:den>
                    </m:f>
                    <m:r>
                      <a:rPr lang="fr-FR" i="1">
                        <a:latin typeface="Cambria Math" charset="0"/>
                        <a:cs typeface="Comic Sans MS"/>
                      </a:rPr>
                      <m:t>𝒍𝒏</m:t>
                    </m:r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  <a:cs typeface="Comic Sans MS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fr-FR" i="1">
                                <a:latin typeface="Cambria Math" panose="02040503050406030204" pitchFamily="18" charset="0"/>
                                <a:cs typeface="Comic Sans MS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fr-FR" b="1" i="1" smtClean="0">
                                    <a:latin typeface="Cambria Math" panose="02040503050406030204" pitchFamily="18" charset="0"/>
                                    <a:cs typeface="Comic Sans MS"/>
                                  </a:rPr>
                                </m:ctrlPr>
                              </m:sSubPr>
                              <m:e>
                                <m:r>
                                  <a:rPr lang="fr-FR" b="1" i="1" smtClean="0">
                                    <a:latin typeface="Cambria Math" charset="0"/>
                                    <a:cs typeface="Comic Sans MS"/>
                                  </a:rPr>
                                  <m:t>𝒏</m:t>
                                </m:r>
                              </m:e>
                              <m:sub>
                                <m:r>
                                  <a:rPr lang="fr-FR" b="1" i="1" smtClean="0">
                                    <a:latin typeface="Cambria Math" charset="0"/>
                                    <a:cs typeface="Comic Sans MS"/>
                                  </a:rPr>
                                  <m:t>𝒏</m:t>
                                </m:r>
                                <m:r>
                                  <a:rPr lang="fr-FR" b="1" i="1" smtClean="0">
                                    <a:latin typeface="Cambria Math" charset="0"/>
                                    <a:cs typeface="Comic Sans MS"/>
                                  </a:rPr>
                                  <m:t>𝟎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fr-FR" b="1" i="1" smtClean="0">
                                    <a:latin typeface="Cambria Math" panose="02040503050406030204" pitchFamily="18" charset="0"/>
                                    <a:cs typeface="Comic Sans MS"/>
                                  </a:rPr>
                                </m:ctrlPr>
                              </m:sSubPr>
                              <m:e>
                                <m:r>
                                  <a:rPr lang="fr-FR" b="1" i="1" smtClean="0">
                                    <a:latin typeface="Cambria Math" charset="0"/>
                                    <a:cs typeface="Comic Sans MS"/>
                                  </a:rPr>
                                  <m:t>𝒑</m:t>
                                </m:r>
                              </m:e>
                              <m:sub>
                                <m:r>
                                  <a:rPr lang="fr-FR" b="1" i="1" smtClean="0">
                                    <a:latin typeface="Cambria Math" charset="0"/>
                                    <a:cs typeface="Comic Sans MS"/>
                                  </a:rPr>
                                  <m:t>𝒑</m:t>
                                </m:r>
                                <m:r>
                                  <a:rPr lang="fr-FR" b="1" i="1" smtClean="0">
                                    <a:latin typeface="Cambria Math" charset="0"/>
                                    <a:cs typeface="Comic Sans MS"/>
                                  </a:rPr>
                                  <m:t>𝟎</m:t>
                                </m:r>
                              </m:sub>
                            </m:sSub>
                          </m:num>
                          <m:den>
                            <m:sSubSup>
                              <m:sSubSupPr>
                                <m:ctrlPr>
                                  <a:rPr lang="fr-FR" i="1">
                                    <a:latin typeface="Cambria Math" panose="02040503050406030204" pitchFamily="18" charset="0"/>
                                    <a:cs typeface="Comic Sans MS"/>
                                  </a:rPr>
                                </m:ctrlPr>
                              </m:sSubSupPr>
                              <m:e>
                                <m:r>
                                  <a:rPr lang="fr-FR" i="1">
                                    <a:latin typeface="Cambria Math" charset="0"/>
                                    <a:cs typeface="Comic Sans MS"/>
                                  </a:rPr>
                                  <m:t>𝒏</m:t>
                                </m:r>
                              </m:e>
                              <m:sub>
                                <m:r>
                                  <a:rPr lang="fr-FR" i="1">
                                    <a:latin typeface="Cambria Math" charset="0"/>
                                    <a:cs typeface="Comic Sans MS"/>
                                  </a:rPr>
                                  <m:t>𝒊</m:t>
                                </m:r>
                              </m:sub>
                              <m:sup>
                                <m:r>
                                  <a:rPr lang="fr-FR" i="1">
                                    <a:latin typeface="Cambria Math" charset="0"/>
                                    <a:cs typeface="Comic Sans MS"/>
                                  </a:rPr>
                                  <m:t>𝟐</m:t>
                                </m:r>
                              </m:sup>
                            </m:sSubSup>
                          </m:den>
                        </m:f>
                      </m:e>
                    </m:d>
                  </m:oMath>
                </a14:m>
                <a:endParaRPr lang="fr-FR" altLang="ja-JP" dirty="0"/>
              </a:p>
              <a:p>
                <a:pPr eaLnBrk="1" hangingPunct="1">
                  <a:spcBef>
                    <a:spcPct val="50000"/>
                  </a:spcBef>
                </a:pPr>
                <a:endParaRPr lang="fr-FR" dirty="0"/>
              </a:p>
              <a:p>
                <a:pPr eaLnBrk="1" hangingPunct="1">
                  <a:spcBef>
                    <a:spcPct val="50000"/>
                  </a:spcBef>
                </a:pPr>
                <a:endParaRPr lang="fr-FR" dirty="0"/>
              </a:p>
              <a:p>
                <a:pPr eaLnBrk="1" hangingPunct="1">
                  <a:spcBef>
                    <a:spcPct val="50000"/>
                  </a:spcBef>
                </a:pPr>
                <a:endParaRPr lang="fr-FR" dirty="0"/>
              </a:p>
              <a:p>
                <a:pPr eaLnBrk="1" hangingPunct="1">
                  <a:spcBef>
                    <a:spcPct val="50000"/>
                  </a:spcBef>
                </a:pPr>
                <a:endParaRPr lang="fr-FR" dirty="0"/>
              </a:p>
              <a:p>
                <a:pPr eaLnBrk="1" hangingPunct="1">
                  <a:spcBef>
                    <a:spcPct val="50000"/>
                  </a:spcBef>
                </a:pPr>
                <a:endParaRPr lang="fr-FR" dirty="0"/>
              </a:p>
              <a:p>
                <a:pPr eaLnBrk="1" hangingPunct="1">
                  <a:spcBef>
                    <a:spcPct val="50000"/>
                  </a:spcBef>
                </a:pPr>
                <a:r>
                  <a:rPr lang="fr-FR" dirty="0"/>
                  <a:t>Ainsi lorsque n</a:t>
                </a:r>
                <a:r>
                  <a:rPr lang="fr-FR" baseline="-25000" dirty="0"/>
                  <a:t>n0</a:t>
                </a:r>
                <a:r>
                  <a:rPr lang="fr-FR" dirty="0"/>
                  <a:t> = N</a:t>
                </a:r>
                <a:r>
                  <a:rPr lang="fr-FR" baseline="-25000" dirty="0"/>
                  <a:t>D</a:t>
                </a:r>
                <a:r>
                  <a:rPr lang="fr-FR" baseline="30000" dirty="0"/>
                  <a:t>+</a:t>
                </a:r>
                <a:r>
                  <a:rPr lang="fr-FR" dirty="0"/>
                  <a:t> = N</a:t>
                </a:r>
                <a:r>
                  <a:rPr lang="fr-FR" baseline="-25000" dirty="0"/>
                  <a:t>D</a:t>
                </a:r>
                <a:r>
                  <a:rPr lang="fr-FR" dirty="0"/>
                  <a:t> et , p</a:t>
                </a:r>
                <a:r>
                  <a:rPr lang="fr-FR" baseline="-25000" dirty="0"/>
                  <a:t>p0</a:t>
                </a:r>
                <a:r>
                  <a:rPr lang="fr-FR" dirty="0"/>
                  <a:t> = N</a:t>
                </a:r>
                <a:r>
                  <a:rPr lang="fr-FR" baseline="-25000" dirty="0"/>
                  <a:t>A</a:t>
                </a:r>
                <a:r>
                  <a:rPr lang="fr-FR" baseline="30000" dirty="0"/>
                  <a:t>-</a:t>
                </a:r>
                <a:r>
                  <a:rPr lang="fr-FR" dirty="0"/>
                  <a:t> = N</a:t>
                </a:r>
                <a:r>
                  <a:rPr lang="fr-FR" baseline="-25000" dirty="0"/>
                  <a:t>A</a:t>
                </a:r>
                <a:r>
                  <a:rPr lang="fr-FR" dirty="0"/>
                  <a:t> (en général vrai à 300K), la chute de </a:t>
                </a:r>
                <a:r>
                  <a:rPr lang="fr-FR" dirty="0">
                    <a:solidFill>
                      <a:srgbClr val="0000FF"/>
                    </a:solidFill>
                  </a:rPr>
                  <a:t>potentiel interne </a:t>
                </a:r>
                <a:r>
                  <a:rPr lang="fr-FR" dirty="0" err="1">
                    <a:solidFill>
                      <a:srgbClr val="0000FF"/>
                    </a:solidFill>
                  </a:rPr>
                  <a:t>V</a:t>
                </a:r>
                <a:r>
                  <a:rPr lang="fr-FR" baseline="-25000" dirty="0" err="1">
                    <a:solidFill>
                      <a:srgbClr val="0000FF"/>
                    </a:solidFill>
                  </a:rPr>
                  <a:t>bi</a:t>
                </a:r>
                <a:r>
                  <a:rPr lang="fr-FR" dirty="0">
                    <a:solidFill>
                      <a:srgbClr val="0000FF"/>
                    </a:solidFill>
                  </a:rPr>
                  <a:t> </a:t>
                </a:r>
                <a:r>
                  <a:rPr lang="fr-FR" dirty="0"/>
                  <a:t>vaut: : </a:t>
                </a:r>
              </a:p>
              <a:p>
                <a:pPr eaLnBrk="1" hangingPunct="1">
                  <a:spcBef>
                    <a:spcPct val="50000"/>
                  </a:spcBef>
                </a:pPr>
                <a:endParaRPr lang="fr-FR" dirty="0"/>
              </a:p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  <a:cs typeface="Comic Sans MS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charset="0"/>
                              <a:cs typeface="Comic Sans MS"/>
                            </a:rPr>
                            <m:t>𝑽</m:t>
                          </m:r>
                        </m:e>
                        <m:sub>
                          <m:r>
                            <a:rPr lang="fr-FR" i="1">
                              <a:latin typeface="Cambria Math" charset="0"/>
                              <a:cs typeface="Comic Sans MS"/>
                            </a:rPr>
                            <m:t>𝒃𝒊</m:t>
                          </m:r>
                        </m:sub>
                      </m:sSub>
                      <m:r>
                        <a:rPr lang="fr-FR" i="1">
                          <a:latin typeface="Cambria Math" charset="0"/>
                          <a:cs typeface="Comic Sans MS"/>
                        </a:rPr>
                        <m:t>=</m:t>
                      </m:r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  <a:cs typeface="Comic Sans MS"/>
                            </a:rPr>
                          </m:ctrlPr>
                        </m:fPr>
                        <m:num>
                          <m:r>
                            <a:rPr lang="fr-FR" i="1">
                              <a:latin typeface="Cambria Math" charset="0"/>
                              <a:cs typeface="Comic Sans MS"/>
                            </a:rPr>
                            <m:t>𝒌𝑻</m:t>
                          </m:r>
                        </m:num>
                        <m:den>
                          <m:r>
                            <a:rPr lang="fr-FR" i="1">
                              <a:latin typeface="Cambria Math" charset="0"/>
                              <a:cs typeface="Comic Sans MS"/>
                            </a:rPr>
                            <m:t>𝒒</m:t>
                          </m:r>
                        </m:den>
                      </m:f>
                      <m:r>
                        <a:rPr lang="fr-FR" i="1">
                          <a:latin typeface="Cambria Math" charset="0"/>
                          <a:cs typeface="Comic Sans MS"/>
                        </a:rPr>
                        <m:t>𝒍𝒏</m:t>
                      </m:r>
                      <m:d>
                        <m:dPr>
                          <m:ctrlPr>
                            <a:rPr lang="fr-FR" i="1">
                              <a:latin typeface="Cambria Math" panose="02040503050406030204" pitchFamily="18" charset="0"/>
                              <a:cs typeface="Comic Sans MS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fr-FR" i="1">
                                  <a:latin typeface="Cambria Math" panose="02040503050406030204" pitchFamily="18" charset="0"/>
                                  <a:cs typeface="Comic Sans MS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cs typeface="Comic Sans MS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 charset="0"/>
                                      <a:cs typeface="Comic Sans MS"/>
                                    </a:rPr>
                                    <m:t>𝑵</m:t>
                                  </m:r>
                                </m:e>
                                <m:sub>
                                  <m:r>
                                    <a:rPr lang="fr-FR" i="1">
                                      <a:latin typeface="Cambria Math" charset="0"/>
                                      <a:cs typeface="Comic Sans MS"/>
                                    </a:rPr>
                                    <m:t>𝑨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cs typeface="Comic Sans MS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 charset="0"/>
                                      <a:cs typeface="Comic Sans MS"/>
                                    </a:rPr>
                                    <m:t>𝑵</m:t>
                                  </m:r>
                                </m:e>
                                <m:sub>
                                  <m:r>
                                    <a:rPr lang="fr-FR" i="1">
                                      <a:latin typeface="Cambria Math" charset="0"/>
                                      <a:cs typeface="Comic Sans MS"/>
                                    </a:rPr>
                                    <m:t>𝑫</m:t>
                                  </m:r>
                                </m:sub>
                              </m:sSub>
                            </m:num>
                            <m:den>
                              <m:sSubSup>
                                <m:sSubSup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cs typeface="Comic Sans MS"/>
                                    </a:rPr>
                                  </m:ctrlPr>
                                </m:sSubSupPr>
                                <m:e>
                                  <m:r>
                                    <a:rPr lang="fr-FR" i="1">
                                      <a:latin typeface="Cambria Math" charset="0"/>
                                      <a:cs typeface="Comic Sans MS"/>
                                    </a:rPr>
                                    <m:t>𝒏</m:t>
                                  </m:r>
                                </m:e>
                                <m:sub>
                                  <m:r>
                                    <a:rPr lang="fr-FR" i="1">
                                      <a:latin typeface="Cambria Math" charset="0"/>
                                      <a:cs typeface="Comic Sans MS"/>
                                    </a:rPr>
                                    <m:t>𝒊</m:t>
                                  </m:r>
                                </m:sub>
                                <m:sup>
                                  <m:r>
                                    <a:rPr lang="fr-FR" i="1">
                                      <a:latin typeface="Cambria Math" charset="0"/>
                                      <a:cs typeface="Comic Sans MS"/>
                                    </a:rPr>
                                    <m:t>𝟐</m:t>
                                  </m:r>
                                </m:sup>
                              </m:sSubSup>
                            </m:den>
                          </m:f>
                        </m:e>
                      </m:d>
                    </m:oMath>
                  </m:oMathPara>
                </a14:m>
                <a:endParaRPr lang="fr-FR" dirty="0"/>
              </a:p>
              <a:p>
                <a:pPr eaLnBrk="1" hangingPunct="1">
                  <a:spcBef>
                    <a:spcPct val="50000"/>
                  </a:spcBef>
                </a:pPr>
                <a:r>
                  <a:rPr lang="fr-FR" dirty="0" err="1"/>
                  <a:t>V</a:t>
                </a:r>
                <a:r>
                  <a:rPr lang="fr-FR" baseline="-25000" dirty="0" err="1"/>
                  <a:t>bi</a:t>
                </a:r>
                <a:r>
                  <a:rPr lang="fr-FR" dirty="0"/>
                  <a:t> dépend de la température, du dopage et de la nature du semi-conducteur.</a:t>
                </a:r>
              </a:p>
              <a:p>
                <a:pPr eaLnBrk="1" hangingPunct="1">
                  <a:spcBef>
                    <a:spcPct val="50000"/>
                  </a:spcBef>
                </a:pPr>
                <a:endParaRPr lang="fr-FR" dirty="0"/>
              </a:p>
              <a:p>
                <a:pPr eaLnBrk="1" hangingPunct="1">
                  <a:spcBef>
                    <a:spcPct val="50000"/>
                  </a:spcBef>
                </a:pPr>
                <a:r>
                  <a:rPr lang="fr-FR" i="1" dirty="0"/>
                  <a:t>Exemple : jonction en silicium, N</a:t>
                </a:r>
                <a:r>
                  <a:rPr lang="fr-FR" i="1" baseline="-25000" dirty="0"/>
                  <a:t>D</a:t>
                </a:r>
                <a:r>
                  <a:rPr lang="fr-FR" i="1" dirty="0"/>
                  <a:t> = 10</a:t>
                </a:r>
                <a:r>
                  <a:rPr lang="fr-FR" i="1" baseline="30000" dirty="0"/>
                  <a:t>15</a:t>
                </a:r>
                <a:r>
                  <a:rPr lang="fr-FR" i="1" dirty="0"/>
                  <a:t> cm</a:t>
                </a:r>
                <a:r>
                  <a:rPr lang="fr-FR" i="1" baseline="30000" dirty="0"/>
                  <a:t>-3</a:t>
                </a:r>
                <a:r>
                  <a:rPr lang="fr-FR" i="1" dirty="0"/>
                  <a:t>, N</a:t>
                </a:r>
                <a:r>
                  <a:rPr lang="fr-FR" i="1" baseline="-25000" dirty="0"/>
                  <a:t>A</a:t>
                </a:r>
                <a:r>
                  <a:rPr lang="fr-FR" i="1" dirty="0"/>
                  <a:t> = 10</a:t>
                </a:r>
                <a:r>
                  <a:rPr lang="fr-FR" i="1" baseline="30000" dirty="0"/>
                  <a:t>18</a:t>
                </a:r>
                <a:r>
                  <a:rPr lang="fr-FR" i="1" dirty="0"/>
                  <a:t> cm</a:t>
                </a:r>
                <a:r>
                  <a:rPr lang="fr-FR" i="1" baseline="30000" dirty="0"/>
                  <a:t>-3</a:t>
                </a:r>
                <a:r>
                  <a:rPr lang="fr-FR" i="1" dirty="0"/>
                  <a:t>, </a:t>
                </a:r>
                <a:r>
                  <a:rPr lang="fr-FR" i="1" dirty="0" err="1"/>
                  <a:t>V</a:t>
                </a:r>
                <a:r>
                  <a:rPr lang="fr-FR" i="1" baseline="-25000" dirty="0" err="1"/>
                  <a:t>bi</a:t>
                </a:r>
                <a:r>
                  <a:rPr lang="fr-FR" i="1" dirty="0"/>
                  <a:t> = 0.75 V. Note: densité atomique : </a:t>
                </a:r>
                <a:r>
                  <a:rPr lang="en-GB" i="1" dirty="0"/>
                  <a:t>5.0 10</a:t>
                </a:r>
                <a:r>
                  <a:rPr lang="en-GB" i="1" baseline="30000" dirty="0"/>
                  <a:t>22 </a:t>
                </a:r>
                <a:r>
                  <a:rPr lang="fr-FR" i="1" dirty="0"/>
                  <a:t>cm</a:t>
                </a:r>
                <a:r>
                  <a:rPr lang="fr-FR" i="1" baseline="30000" dirty="0"/>
                  <a:t>-3</a:t>
                </a:r>
                <a:endParaRPr lang="fr-FR" i="1" dirty="0"/>
              </a:p>
            </p:txBody>
          </p:sp>
        </mc:Choice>
        <mc:Fallback xmlns="">
          <p:sp>
            <p:nvSpPr>
              <p:cNvPr id="2457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6250" y="251520"/>
                <a:ext cx="5905078" cy="8409738"/>
              </a:xfrm>
              <a:prstGeom prst="rect">
                <a:avLst/>
              </a:prstGeom>
              <a:blipFill rotWithShape="0">
                <a:blip r:embed="rId3"/>
                <a:stretch>
                  <a:fillRect l="-310" t="-72" r="-2580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584" name="Picture 22" descr="PN_eq_thermo_Vb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88" y="4721157"/>
            <a:ext cx="2736304" cy="643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er 5"/>
          <p:cNvGrpSpPr/>
          <p:nvPr/>
        </p:nvGrpSpPr>
        <p:grpSpPr>
          <a:xfrm>
            <a:off x="3501008" y="4624811"/>
            <a:ext cx="2485522" cy="1027681"/>
            <a:chOff x="3501008" y="4840463"/>
            <a:chExt cx="2485522" cy="1027681"/>
          </a:xfrm>
        </p:grpSpPr>
        <p:pic>
          <p:nvPicPr>
            <p:cNvPr id="23" name="Picture 32" descr="PN_eq_thermo_Bandes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1008" y="4840463"/>
              <a:ext cx="2387848" cy="10276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" name="Connecteur droit avec flèche 2"/>
            <p:cNvCxnSpPr/>
            <p:nvPr/>
          </p:nvCxnSpPr>
          <p:spPr bwMode="auto">
            <a:xfrm>
              <a:off x="5301208" y="4885432"/>
              <a:ext cx="0" cy="36004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Connecteur droit avec flèche 25"/>
            <p:cNvCxnSpPr/>
            <p:nvPr/>
          </p:nvCxnSpPr>
          <p:spPr bwMode="auto">
            <a:xfrm flipH="1">
              <a:off x="3861048" y="4906640"/>
              <a:ext cx="1944216" cy="0"/>
            </a:xfrm>
            <a:prstGeom prst="straightConnector1">
              <a:avLst/>
            </a:prstGeom>
            <a:ln>
              <a:prstDash val="sysDash"/>
              <a:headEnd type="non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" name="Rectangle 4"/>
            <p:cNvSpPr/>
            <p:nvPr/>
          </p:nvSpPr>
          <p:spPr>
            <a:xfrm>
              <a:off x="5373216" y="4860032"/>
              <a:ext cx="61331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dirty="0"/>
                <a:t>-</a:t>
              </a:r>
              <a:r>
                <a:rPr lang="fr-FR" dirty="0" err="1"/>
                <a:t>qV</a:t>
              </a:r>
              <a:r>
                <a:rPr lang="fr-FR" baseline="-25000" dirty="0" err="1"/>
                <a:t>bi</a:t>
              </a:r>
              <a:r>
                <a:rPr lang="fr-FR" dirty="0"/>
                <a:t> </a:t>
              </a:r>
              <a:endParaRPr lang="en-GB" dirty="0"/>
            </a:p>
          </p:txBody>
        </p:sp>
      </p:grpSp>
      <p:sp>
        <p:nvSpPr>
          <p:cNvPr id="2" name="Rectangle 1"/>
          <p:cNvSpPr/>
          <p:nvPr/>
        </p:nvSpPr>
        <p:spPr bwMode="auto">
          <a:xfrm>
            <a:off x="2420888" y="6588224"/>
            <a:ext cx="2016224" cy="648072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-111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A7C770F7-8C9F-0C4B-9EFD-48F7D39A6195}" type="slidenum">
              <a:rPr lang="fr-FR" b="0">
                <a:latin typeface="Arial" charset="0"/>
              </a:rPr>
              <a:pPr eaLnBrk="1" hangingPunct="1"/>
              <a:t>7</a:t>
            </a:fld>
            <a:endParaRPr lang="fr-FR" b="0"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627" name="Text Box 16"/>
              <p:cNvSpPr txBox="1">
                <a:spLocks noChangeArrowheads="1"/>
              </p:cNvSpPr>
              <p:nvPr/>
            </p:nvSpPr>
            <p:spPr bwMode="auto">
              <a:xfrm>
                <a:off x="333375" y="379413"/>
                <a:ext cx="5975350" cy="63401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eaLnBrk="0" hangingPunct="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 eaLnBrk="0" hangingPunct="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 eaLnBrk="0" hangingPunct="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 eaLnBrk="0" hangingPunct="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fr-FR" dirty="0"/>
                  <a:t>4. Calcul de la distribution de charge, de champ et de potentiel à l</a:t>
                </a:r>
                <a:r>
                  <a:rPr lang="ja-JP" altLang="fr-FR" dirty="0"/>
                  <a:t>’</a:t>
                </a:r>
                <a:r>
                  <a:rPr lang="fr-FR" altLang="ja-JP" dirty="0"/>
                  <a:t>intérieur de la zone de charge d</a:t>
                </a:r>
                <a:r>
                  <a:rPr lang="ja-JP" altLang="fr-FR" dirty="0"/>
                  <a:t>’</a:t>
                </a:r>
                <a:r>
                  <a:rPr lang="fr-FR" altLang="ja-JP" dirty="0"/>
                  <a:t>espace.</a:t>
                </a:r>
              </a:p>
              <a:p>
                <a:pPr marL="277813" indent="-277813" eaLnBrk="1" hangingPunct="1">
                  <a:spcBef>
                    <a:spcPct val="50000"/>
                  </a:spcBef>
                  <a:buFontTx/>
                  <a:buChar char="•"/>
                </a:pPr>
                <a:r>
                  <a:rPr lang="fr-FR" dirty="0">
                    <a:solidFill>
                      <a:srgbClr val="000000"/>
                    </a:solidFill>
                  </a:rPr>
                  <a:t>Résolution</a:t>
                </a:r>
                <a:r>
                  <a:rPr lang="fr-FR" dirty="0"/>
                  <a:t> </a:t>
                </a:r>
                <a:r>
                  <a:rPr lang="fr-FR" dirty="0">
                    <a:sym typeface="Symbol" charset="0"/>
                  </a:rPr>
                  <a:t>exacte </a:t>
                </a:r>
                <a:r>
                  <a:rPr lang="fr-FR" dirty="0"/>
                  <a:t>de l</a:t>
                </a:r>
                <a:r>
                  <a:rPr lang="ja-JP" altLang="fr-FR" dirty="0"/>
                  <a:t>’</a:t>
                </a:r>
                <a:r>
                  <a:rPr lang="fr-FR" altLang="ja-JP" dirty="0"/>
                  <a:t>équation de Poisson : </a:t>
                </a:r>
                <a14:m>
                  <m:oMath xmlns:m="http://schemas.openxmlformats.org/officeDocument/2006/math">
                    <m:r>
                      <a:rPr lang="fr-FR" altLang="ja-JP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∆</m:t>
                    </m:r>
                    <m:r>
                      <a:rPr lang="fr-FR" altLang="ja-JP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𝑽</m:t>
                    </m:r>
                    <m:r>
                      <a:rPr lang="fr-FR" altLang="ja-JP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+</m:t>
                    </m:r>
                    <m:f>
                      <m:fPr>
                        <m:ctrlPr>
                          <a:rPr lang="fr-FR" altLang="ja-JP" b="1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r>
                          <a:rPr lang="fr-FR" altLang="ja-JP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𝝆</m:t>
                        </m:r>
                      </m:num>
                      <m:den>
                        <m:sSub>
                          <m:sSubPr>
                            <m:ctrlPr>
                              <a:rPr lang="fr-FR" altLang="ja-JP" b="1" i="1" smtClean="0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fr-FR" altLang="ja-JP" b="1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𝜺</m:t>
                            </m:r>
                          </m:e>
                          <m:sub>
                            <m:r>
                              <a:rPr lang="fr-FR" altLang="ja-JP" b="1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𝟎</m:t>
                            </m:r>
                          </m:sub>
                        </m:sSub>
                        <m:sSub>
                          <m:sSubPr>
                            <m:ctrlPr>
                              <a:rPr lang="fr-FR" altLang="ja-JP" b="1" i="1" smtClean="0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fr-FR" altLang="ja-JP" b="1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𝜺</m:t>
                            </m:r>
                          </m:e>
                          <m:sub>
                            <m:r>
                              <a:rPr lang="fr-FR" altLang="ja-JP" b="1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𝒓</m:t>
                            </m:r>
                          </m:sub>
                        </m:sSub>
                      </m:den>
                    </m:f>
                    <m:r>
                      <a:rPr lang="fr-FR" altLang="ja-JP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r>
                      <a:rPr lang="fr-FR" altLang="ja-JP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𝟎</m:t>
                    </m:r>
                  </m:oMath>
                </a14:m>
                <a:endParaRPr lang="fr-FR" altLang="ja-JP" dirty="0"/>
              </a:p>
              <a:p>
                <a:pPr eaLnBrk="1" hangingPunct="1">
                  <a:spcBef>
                    <a:spcPct val="50000"/>
                  </a:spcBef>
                </a:pPr>
                <a:r>
                  <a:rPr lang="fr-FR" dirty="0"/>
                  <a:t>sachant que </a:t>
                </a:r>
                <a14:m>
                  <m:oMath xmlns:m="http://schemas.openxmlformats.org/officeDocument/2006/math">
                    <m:r>
                      <a:rPr lang="fr-FR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𝝆</m:t>
                    </m:r>
                    <m:r>
                      <a:rPr lang="fr-FR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r>
                      <a:rPr lang="fr-FR" b="1" i="1" smtClean="0"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−</m:t>
                    </m:r>
                    <m:r>
                      <a:rPr lang="fr-FR" b="1" i="1" smtClean="0"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𝒒</m:t>
                    </m:r>
                    <m:d>
                      <m:dPr>
                        <m:ctrlPr>
                          <a:rPr lang="fr-FR" b="1" i="1" smtClean="0">
                            <a:latin typeface="Cambria Math" panose="02040503050406030204" pitchFamily="18" charset="0"/>
                            <a:ea typeface="Cambria Math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fr-FR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SupPr>
                          <m:e>
                            <m:r>
                              <a:rPr lang="fr-FR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𝑵</m:t>
                            </m:r>
                          </m:e>
                          <m:sub>
                            <m:r>
                              <a:rPr lang="fr-FR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𝑫</m:t>
                            </m:r>
                          </m:sub>
                          <m:sup>
                            <m:r>
                              <a:rPr lang="fr-FR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+</m:t>
                            </m:r>
                          </m:sup>
                        </m:sSubSup>
                        <m:r>
                          <a:rPr lang="fr-FR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fr-FR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SupPr>
                          <m:e>
                            <m:r>
                              <a:rPr lang="fr-FR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𝑵</m:t>
                            </m:r>
                          </m:e>
                          <m:sub>
                            <m:r>
                              <a:rPr lang="fr-FR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𝑨</m:t>
                            </m:r>
                          </m:sub>
                          <m:sup>
                            <m:r>
                              <a:rPr lang="fr-FR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−</m:t>
                            </m:r>
                          </m:sup>
                        </m:sSubSup>
                        <m:r>
                          <a:rPr lang="fr-FR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+</m:t>
                        </m:r>
                        <m:r>
                          <a:rPr lang="fr-FR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𝒑</m:t>
                        </m:r>
                        <m:r>
                          <a:rPr lang="fr-FR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−</m:t>
                        </m:r>
                        <m:r>
                          <a:rPr lang="fr-FR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𝒏</m:t>
                        </m:r>
                      </m:e>
                    </m:d>
                  </m:oMath>
                </a14:m>
                <a:r>
                  <a:rPr lang="fr-FR" dirty="0"/>
                  <a:t> où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SupPr>
                      <m:e>
                        <m:r>
                          <a:rPr lang="fr-FR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𝑵</m:t>
                        </m:r>
                      </m:e>
                      <m:sub>
                        <m:r>
                          <a:rPr lang="fr-FR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𝑫</m:t>
                        </m:r>
                      </m:sub>
                      <m:sup>
                        <m:r>
                          <a:rPr lang="fr-FR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fr-FR" dirty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SupPr>
                      <m:e>
                        <m:r>
                          <a:rPr lang="fr-FR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𝑵</m:t>
                        </m:r>
                      </m:e>
                      <m:sub>
                        <m:r>
                          <a:rPr lang="fr-FR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𝑨</m:t>
                        </m:r>
                      </m:sub>
                      <m:sup>
                        <m:r>
                          <a:rPr lang="fr-FR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fr-FR" dirty="0"/>
                  <a:t>, </a:t>
                </a:r>
                <a:r>
                  <a:rPr lang="fr-FR" i="1" dirty="0"/>
                  <a:t>p</a:t>
                </a:r>
                <a:r>
                  <a:rPr lang="fr-FR" dirty="0"/>
                  <a:t> et </a:t>
                </a:r>
                <a:r>
                  <a:rPr lang="fr-FR" i="1" dirty="0"/>
                  <a:t>n</a:t>
                </a:r>
                <a:r>
                  <a:rPr lang="fr-FR" dirty="0"/>
                  <a:t> sont calculés en fonction du potentiel V. </a:t>
                </a:r>
                <a:r>
                  <a:rPr lang="fr-FR" dirty="0">
                    <a:sym typeface="Symbol" charset="0"/>
                  </a:rPr>
                  <a:t> </a:t>
                </a:r>
                <a:r>
                  <a:rPr lang="fr-FR" dirty="0"/>
                  <a:t>Solution numérique.</a:t>
                </a:r>
              </a:p>
              <a:p>
                <a:pPr marL="277813" indent="-277813" eaLnBrk="1" hangingPunct="1">
                  <a:spcBef>
                    <a:spcPct val="50000"/>
                  </a:spcBef>
                  <a:buFontTx/>
                  <a:buChar char="•"/>
                </a:pPr>
                <a:r>
                  <a:rPr lang="fr-FR" dirty="0"/>
                  <a:t>Résolution approchée à l</a:t>
                </a:r>
                <a:r>
                  <a:rPr lang="ja-JP" altLang="fr-FR" dirty="0"/>
                  <a:t>’</a:t>
                </a:r>
                <a:r>
                  <a:rPr lang="fr-FR" altLang="ja-JP" dirty="0"/>
                  <a:t>aide d</a:t>
                </a:r>
                <a:r>
                  <a:rPr lang="ja-JP" altLang="fr-FR" dirty="0"/>
                  <a:t>’</a:t>
                </a:r>
                <a:r>
                  <a:rPr lang="fr-FR" altLang="ja-JP" dirty="0"/>
                  <a:t>hypothèses simplificatrices. </a:t>
                </a:r>
                <a:r>
                  <a:rPr lang="fr-FR" altLang="ja-JP" dirty="0">
                    <a:sym typeface="Symbol" charset="0"/>
                  </a:rPr>
                  <a:t> </a:t>
                </a:r>
                <a:r>
                  <a:rPr lang="fr-FR" altLang="ja-JP" dirty="0"/>
                  <a:t>Solution analytique.</a:t>
                </a:r>
              </a:p>
              <a:p>
                <a:pPr marL="742950" lvl="1" indent="-285750" eaLnBrk="1" hangingPunct="1">
                  <a:spcBef>
                    <a:spcPct val="50000"/>
                  </a:spcBef>
                  <a:buFont typeface="Lucida Grande"/>
                  <a:buChar char="-"/>
                </a:pPr>
                <a:r>
                  <a:rPr lang="fr-FR" dirty="0"/>
                  <a:t>Zone désertée d</a:t>
                </a:r>
                <a:r>
                  <a:rPr lang="ja-JP" altLang="fr-FR" dirty="0"/>
                  <a:t>’</a:t>
                </a:r>
                <a:r>
                  <a:rPr lang="fr-FR" altLang="ja-JP" dirty="0"/>
                  <a:t>épaisseur finie : W = </a:t>
                </a:r>
                <a:r>
                  <a:rPr lang="fr-FR" altLang="ja-JP" dirty="0" err="1"/>
                  <a:t>x</a:t>
                </a:r>
                <a:r>
                  <a:rPr lang="fr-FR" altLang="ja-JP" baseline="-25000" dirty="0" err="1"/>
                  <a:t>n</a:t>
                </a:r>
                <a:r>
                  <a:rPr lang="fr-FR" altLang="ja-JP" dirty="0" err="1"/>
                  <a:t>+x</a:t>
                </a:r>
                <a:r>
                  <a:rPr lang="fr-FR" altLang="ja-JP" baseline="-25000" dirty="0" err="1"/>
                  <a:t>p</a:t>
                </a:r>
                <a:r>
                  <a:rPr lang="fr-FR" altLang="ja-JP" baseline="-25000" dirty="0"/>
                  <a:t>.</a:t>
                </a:r>
              </a:p>
              <a:p>
                <a:pPr marL="742950" lvl="1" indent="-285750" eaLnBrk="1" hangingPunct="1">
                  <a:spcBef>
                    <a:spcPct val="50000"/>
                  </a:spcBef>
                  <a:buFont typeface="Lucida Grande"/>
                  <a:buChar char="-"/>
                </a:pPr>
                <a:r>
                  <a:rPr lang="fr-FR" dirty="0"/>
                  <a:t>La charge </a:t>
                </a:r>
                <a:r>
                  <a:rPr lang="el-GR" dirty="0">
                    <a:sym typeface="Symbol" charset="0"/>
                  </a:rPr>
                  <a:t></a:t>
                </a:r>
                <a:r>
                  <a:rPr lang="fr-FR" dirty="0"/>
                  <a:t>(x) est donnée par –</a:t>
                </a:r>
                <a:r>
                  <a:rPr lang="fr-FR" dirty="0" err="1"/>
                  <a:t>qN</a:t>
                </a:r>
                <a:r>
                  <a:rPr lang="fr-FR" baseline="-25000" dirty="0" err="1"/>
                  <a:t>A</a:t>
                </a:r>
                <a:r>
                  <a:rPr lang="fr-FR" dirty="0"/>
                  <a:t> de –</a:t>
                </a:r>
                <a:r>
                  <a:rPr lang="fr-FR" dirty="0" err="1"/>
                  <a:t>x</a:t>
                </a:r>
                <a:r>
                  <a:rPr lang="fr-FR" baseline="-25000" dirty="0" err="1"/>
                  <a:t>p</a:t>
                </a:r>
                <a:r>
                  <a:rPr lang="fr-FR" dirty="0"/>
                  <a:t> à 0 et par </a:t>
                </a:r>
                <a:r>
                  <a:rPr lang="fr-FR" dirty="0" err="1"/>
                  <a:t>qN</a:t>
                </a:r>
                <a:r>
                  <a:rPr lang="fr-FR" baseline="-25000" dirty="0" err="1"/>
                  <a:t>D</a:t>
                </a:r>
                <a:r>
                  <a:rPr lang="fr-FR" dirty="0"/>
                  <a:t> de 0 à </a:t>
                </a:r>
                <a:r>
                  <a:rPr lang="fr-FR" dirty="0" err="1"/>
                  <a:t>x</a:t>
                </a:r>
                <a:r>
                  <a:rPr lang="fr-FR" baseline="-25000" dirty="0" err="1"/>
                  <a:t>n</a:t>
                </a:r>
                <a:r>
                  <a:rPr lang="fr-FR" dirty="0"/>
                  <a:t>.</a:t>
                </a:r>
              </a:p>
              <a:p>
                <a:pPr marL="742950" lvl="1" indent="-285750" eaLnBrk="1" hangingPunct="1">
                  <a:spcBef>
                    <a:spcPct val="50000"/>
                  </a:spcBef>
                  <a:buFont typeface="Lucida Grande"/>
                  <a:buChar char="-"/>
                </a:pPr>
                <a:r>
                  <a:rPr lang="fr-FR" dirty="0"/>
                  <a:t>En dehors de la ZCE, le semi-conducteur est neutre et le champ électrique est nul.</a:t>
                </a:r>
              </a:p>
              <a:p>
                <a:pPr eaLnBrk="1" hangingPunct="1">
                  <a:spcBef>
                    <a:spcPct val="50000"/>
                  </a:spcBef>
                </a:pPr>
                <a:r>
                  <a:rPr lang="fr-FR" dirty="0"/>
                  <a:t>L</a:t>
                </a:r>
                <a:r>
                  <a:rPr lang="ja-JP" altLang="fr-FR" dirty="0"/>
                  <a:t>’</a:t>
                </a:r>
                <a:r>
                  <a:rPr lang="fr-FR" altLang="ja-JP" dirty="0"/>
                  <a:t>intégration de la densité de charge donne alors l</a:t>
                </a:r>
                <a:r>
                  <a:rPr lang="ja-JP" altLang="fr-FR" dirty="0"/>
                  <a:t>’</a:t>
                </a:r>
                <a:r>
                  <a:rPr lang="fr-FR" altLang="ja-JP" dirty="0"/>
                  <a:t>expression du champ électrique et du potentiel électrostatique.</a:t>
                </a:r>
              </a:p>
              <a:p>
                <a:pPr eaLnBrk="1" hangingPunct="1">
                  <a:spcBef>
                    <a:spcPct val="50000"/>
                  </a:spcBef>
                </a:pPr>
                <a:endParaRPr lang="fr-FR" dirty="0"/>
              </a:p>
              <a:p>
                <a:pPr eaLnBrk="1" hangingPunct="1">
                  <a:spcBef>
                    <a:spcPct val="50000"/>
                  </a:spcBef>
                </a:pPr>
                <a:endParaRPr lang="fr-FR" dirty="0"/>
              </a:p>
              <a:p>
                <a:pPr eaLnBrk="1" hangingPunct="1">
                  <a:spcBef>
                    <a:spcPct val="50000"/>
                  </a:spcBef>
                </a:pPr>
                <a:endParaRPr lang="fr-FR" dirty="0"/>
              </a:p>
              <a:p>
                <a:pPr eaLnBrk="1" hangingPunct="1">
                  <a:spcBef>
                    <a:spcPct val="50000"/>
                  </a:spcBef>
                </a:pPr>
                <a:endParaRPr lang="fr-FR" dirty="0"/>
              </a:p>
              <a:p>
                <a:pPr eaLnBrk="1" hangingPunct="1">
                  <a:spcBef>
                    <a:spcPct val="50000"/>
                  </a:spcBef>
                </a:pPr>
                <a:endParaRPr lang="fr-FR" dirty="0"/>
              </a:p>
              <a:p>
                <a:pPr eaLnBrk="1" hangingPunct="1">
                  <a:spcBef>
                    <a:spcPct val="50000"/>
                  </a:spcBef>
                </a:pPr>
                <a:endParaRPr lang="fr-FR" dirty="0"/>
              </a:p>
              <a:p>
                <a:pPr eaLnBrk="1" hangingPunct="1">
                  <a:spcBef>
                    <a:spcPct val="50000"/>
                  </a:spcBef>
                </a:pPr>
                <a:endParaRPr lang="fr-FR" dirty="0"/>
              </a:p>
            </p:txBody>
          </p:sp>
        </mc:Choice>
        <mc:Fallback xmlns="">
          <p:sp>
            <p:nvSpPr>
              <p:cNvPr id="26627" name="Text 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3375" y="379413"/>
                <a:ext cx="5975350" cy="6340197"/>
              </a:xfrm>
              <a:prstGeom prst="rect">
                <a:avLst/>
              </a:prstGeom>
              <a:blipFill>
                <a:blip r:embed="rId3"/>
                <a:stretch>
                  <a:fillRect l="-424" t="-200" r="-1059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0654" name="Group 17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95635117"/>
                  </p:ext>
                </p:extLst>
              </p:nvPr>
            </p:nvGraphicFramePr>
            <p:xfrm>
              <a:off x="404813" y="4382679"/>
              <a:ext cx="5976936" cy="2061529"/>
            </p:xfrm>
            <a:graphic>
              <a:graphicData uri="http://schemas.openxmlformats.org/drawingml/2006/table">
                <a:tbl>
                  <a:tblPr/>
                  <a:tblGrid>
                    <a:gridCol w="121271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2764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55129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156343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528948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0482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14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ea typeface="ＭＳ Ｐゴシック" charset="0"/>
                            <a:cs typeface="ＭＳ Ｐゴシック" charset="0"/>
                          </a:endParaRPr>
                        </a:p>
                      </a:txBody>
                      <a:tcPr marL="91444" marR="91444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fr-FR" sz="1400" b="1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charset="0"/>
                                    <a:ea typeface="ＭＳ Ｐゴシック" charset="0"/>
                                    <a:cs typeface="ＭＳ Ｐゴシック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kumimoji="0" lang="fr-FR" sz="1400" b="1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ＭＳ Ｐゴシック" charset="0"/>
                                        <a:cs typeface="ＭＳ Ｐゴシック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fr-FR" sz="1400" b="1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charset="0"/>
                                        <a:ea typeface="ＭＳ Ｐゴシック" charset="0"/>
                                        <a:cs typeface="ＭＳ Ｐゴシック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kumimoji="0" lang="fr-FR" sz="1400" b="1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charset="0"/>
                                        <a:ea typeface="ＭＳ Ｐゴシック" charset="0"/>
                                        <a:cs typeface="ＭＳ Ｐゴシック" charset="0"/>
                                      </a:rPr>
                                      <m:t>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fr-FR" sz="14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ea typeface="ＭＳ Ｐゴシック" charset="0"/>
                            <a:cs typeface="ＭＳ Ｐゴシック" charset="0"/>
                          </a:endParaRPr>
                        </a:p>
                      </a:txBody>
                      <a:tcPr marL="91444" marR="91444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fr-FR" sz="1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ＭＳ Ｐゴシック" charset="0"/>
                              <a:cs typeface="ＭＳ Ｐゴシック" charset="0"/>
                            </a:rPr>
                            <a:t>Côté P</a:t>
                          </a:r>
                        </a:p>
                      </a:txBody>
                      <a:tcPr marL="91444" marR="91444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fr-FR" sz="14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ＭＳ Ｐゴシック" charset="0"/>
                              <a:cs typeface="ＭＳ Ｐゴシック" charset="0"/>
                            </a:rPr>
                            <a:t>Côté N</a:t>
                          </a:r>
                        </a:p>
                      </a:txBody>
                      <a:tcPr marL="91444" marR="91444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fr-FR" sz="1400" b="1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ＭＳ Ｐゴシック" charset="0"/>
                                        <a:cs typeface="ＭＳ Ｐゴシック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fr-FR" sz="1400" b="1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charset="0"/>
                                        <a:ea typeface="ＭＳ Ｐゴシック" charset="0"/>
                                        <a:cs typeface="ＭＳ Ｐゴシック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kumimoji="0" lang="fr-FR" sz="1400" b="1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charset="0"/>
                                        <a:ea typeface="ＭＳ Ｐゴシック" charset="0"/>
                                        <a:cs typeface="ＭＳ Ｐゴシック" charset="0"/>
                                      </a:rPr>
                                      <m:t>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fr-FR" sz="14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ea typeface="ＭＳ Ｐゴシック" charset="0"/>
                            <a:cs typeface="ＭＳ Ｐゴシック" charset="0"/>
                          </a:endParaRPr>
                        </a:p>
                      </a:txBody>
                      <a:tcPr marL="91444" marR="91444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0323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fr-FR" sz="1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ＭＳ Ｐゴシック" charset="0"/>
                              <a:cs typeface="ＭＳ Ｐゴシック" charset="0"/>
                            </a:rPr>
                            <a:t>charge</a:t>
                          </a:r>
                        </a:p>
                      </a:txBody>
                      <a:tcPr marL="91444" marR="91444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fr-FR" sz="1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ＭＳ Ｐゴシック" charset="0"/>
                              <a:cs typeface="ＭＳ Ｐゴシック" charset="0"/>
                            </a:rPr>
                            <a:t>0</a:t>
                          </a:r>
                        </a:p>
                      </a:txBody>
                      <a:tcPr marL="91444" marR="91444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fr-FR" sz="1400" b="1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charset="0"/>
                                    <a:ea typeface="ＭＳ Ｐゴシック" charset="0"/>
                                    <a:cs typeface="ＭＳ Ｐゴシック" charset="0"/>
                                  </a:rPr>
                                  <m:t>−</m:t>
                                </m:r>
                                <m:r>
                                  <a:rPr kumimoji="0" lang="fr-FR" sz="1400" b="1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charset="0"/>
                                    <a:ea typeface="ＭＳ Ｐゴシック" charset="0"/>
                                    <a:cs typeface="ＭＳ Ｐゴシック" charset="0"/>
                                  </a:rPr>
                                  <m:t>𝒒</m:t>
                                </m:r>
                                <m:sSub>
                                  <m:sSubPr>
                                    <m:ctrlPr>
                                      <a:rPr kumimoji="0" lang="fr-FR" sz="1400" b="1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ＭＳ Ｐゴシック" charset="0"/>
                                        <a:cs typeface="ＭＳ Ｐゴシック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fr-FR" sz="1400" b="1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charset="0"/>
                                        <a:ea typeface="ＭＳ Ｐゴシック" charset="0"/>
                                        <a:cs typeface="ＭＳ Ｐゴシック" charset="0"/>
                                      </a:rPr>
                                      <m:t>𝑵</m:t>
                                    </m:r>
                                  </m:e>
                                  <m:sub>
                                    <m:r>
                                      <a:rPr kumimoji="0" lang="fr-FR" sz="1400" b="1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charset="0"/>
                                        <a:ea typeface="ＭＳ Ｐゴシック" charset="0"/>
                                        <a:cs typeface="ＭＳ Ｐゴシック" charset="0"/>
                                      </a:rPr>
                                      <m:t>𝑨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fr-FR" sz="1400" b="1" i="0" u="none" strike="noStrike" cap="none" normalizeH="0" baseline="-250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ea typeface="ＭＳ Ｐゴシック" charset="0"/>
                            <a:cs typeface="ＭＳ Ｐゴシック" charset="0"/>
                          </a:endParaRPr>
                        </a:p>
                      </a:txBody>
                      <a:tcPr marL="91444" marR="91444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fr-FR" sz="1400" b="1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charset="0"/>
                                    <a:ea typeface="ＭＳ Ｐゴシック" charset="0"/>
                                    <a:cs typeface="ＭＳ Ｐゴシック" charset="0"/>
                                  </a:rPr>
                                  <m:t>𝒒</m:t>
                                </m:r>
                                <m:sSub>
                                  <m:sSubPr>
                                    <m:ctrlPr>
                                      <a:rPr kumimoji="0" lang="fr-FR" sz="1400" b="1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ＭＳ Ｐゴシック" charset="0"/>
                                        <a:cs typeface="ＭＳ Ｐゴシック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fr-FR" sz="1400" b="1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charset="0"/>
                                        <a:ea typeface="ＭＳ Ｐゴシック" charset="0"/>
                                        <a:cs typeface="ＭＳ Ｐゴシック" charset="0"/>
                                      </a:rPr>
                                      <m:t>𝑵</m:t>
                                    </m:r>
                                  </m:e>
                                  <m:sub>
                                    <m:r>
                                      <a:rPr kumimoji="0" lang="fr-FR" sz="1400" b="1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charset="0"/>
                                        <a:ea typeface="ＭＳ Ｐゴシック" charset="0"/>
                                        <a:cs typeface="ＭＳ Ｐゴシック" charset="0"/>
                                      </a:rPr>
                                      <m:t>𝑫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fr-FR" sz="14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ea typeface="ＭＳ Ｐゴシック" charset="0"/>
                            <a:cs typeface="ＭＳ Ｐゴシック" charset="0"/>
                          </a:endParaRPr>
                        </a:p>
                      </a:txBody>
                      <a:tcPr marL="91444" marR="91444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fr-FR" sz="1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ＭＳ Ｐゴシック" charset="0"/>
                              <a:cs typeface="ＭＳ Ｐゴシック" charset="0"/>
                            </a:rPr>
                            <a:t>0</a:t>
                          </a:r>
                        </a:p>
                      </a:txBody>
                      <a:tcPr marL="91444" marR="91444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0482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fr-FR" sz="1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ＭＳ Ｐゴシック" charset="0"/>
                              <a:cs typeface="ＭＳ Ｐゴシック" charset="0"/>
                            </a:rPr>
                            <a:t>champ</a:t>
                          </a:r>
                        </a:p>
                      </a:txBody>
                      <a:tcPr marL="91444" marR="91444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fr-FR" sz="1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ＭＳ Ｐゴシック" charset="0"/>
                              <a:cs typeface="ＭＳ Ｐゴシック" charset="0"/>
                            </a:rPr>
                            <a:t>0</a:t>
                          </a:r>
                        </a:p>
                      </a:txBody>
                      <a:tcPr marL="91444" marR="91444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fr-FR" sz="1400" b="1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charset="0"/>
                                    <a:ea typeface="ＭＳ Ｐゴシック" charset="0"/>
                                    <a:cs typeface="ＭＳ Ｐゴシック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kumimoji="0" lang="fr-FR" sz="1400" b="1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ＭＳ Ｐゴシック" charset="0"/>
                                        <a:cs typeface="ＭＳ Ｐゴシック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fr-FR" sz="1400" b="1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charset="0"/>
                                        <a:ea typeface="ＭＳ Ｐゴシック" charset="0"/>
                                        <a:cs typeface="ＭＳ Ｐゴシック" charset="0"/>
                                      </a:rPr>
                                      <m:t>𝒒</m:t>
                                    </m:r>
                                    <m:sSub>
                                      <m:sSubPr>
                                        <m:ctrlPr>
                                          <a:rPr kumimoji="0" lang="fr-FR" sz="1400" b="1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ＭＳ Ｐゴシック" charset="0"/>
                                            <a:cs typeface="ＭＳ Ｐゴシック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fr-FR" sz="1400" b="1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charset="0"/>
                                            <a:ea typeface="ＭＳ Ｐゴシック" charset="0"/>
                                            <a:cs typeface="ＭＳ Ｐゴシック" charset="0"/>
                                          </a:rPr>
                                          <m:t>𝑵</m:t>
                                        </m:r>
                                      </m:e>
                                      <m:sub>
                                        <m:r>
                                          <a:rPr kumimoji="0" lang="fr-FR" sz="1400" b="1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charset="0"/>
                                            <a:ea typeface="ＭＳ Ｐゴシック" charset="0"/>
                                            <a:cs typeface="ＭＳ Ｐゴシック" charset="0"/>
                                          </a:rPr>
                                          <m:t>𝑨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kumimoji="0" lang="fr-FR" sz="1400" b="1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fr-FR" sz="1400" b="1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𝜺</m:t>
                                        </m:r>
                                      </m:e>
                                      <m:sub>
                                        <m:r>
                                          <a:rPr kumimoji="0" lang="fr-FR" sz="1400" b="1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𝟎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kumimoji="0" lang="fr-FR" sz="1400" b="1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fr-FR" sz="1400" b="1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𝜺</m:t>
                                        </m:r>
                                      </m:e>
                                      <m:sub>
                                        <m:r>
                                          <a:rPr kumimoji="0" lang="fr-FR" sz="1400" b="1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𝒓</m:t>
                                        </m:r>
                                      </m:sub>
                                    </m:sSub>
                                  </m:den>
                                </m:f>
                                <m:d>
                                  <m:dPr>
                                    <m:ctrlPr>
                                      <a:rPr kumimoji="0" lang="fr-FR" sz="1400" b="1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ＭＳ Ｐゴシック" charset="0"/>
                                        <a:cs typeface="ＭＳ Ｐゴシック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fr-FR" sz="1400" b="1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charset="0"/>
                                        <a:ea typeface="ＭＳ Ｐゴシック" charset="0"/>
                                        <a:cs typeface="ＭＳ Ｐゴシック" charset="0"/>
                                      </a:rPr>
                                      <m:t>𝒙</m:t>
                                    </m:r>
                                    <m:r>
                                      <a:rPr kumimoji="0" lang="fr-FR" sz="1400" b="1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charset="0"/>
                                        <a:ea typeface="ＭＳ Ｐゴシック" charset="0"/>
                                        <a:cs typeface="ＭＳ Ｐゴシック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kumimoji="0" lang="fr-FR" sz="1400" b="1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ＭＳ Ｐゴシック" charset="0"/>
                                            <a:cs typeface="ＭＳ Ｐゴシック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fr-FR" sz="1400" b="1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charset="0"/>
                                            <a:ea typeface="ＭＳ Ｐゴシック" charset="0"/>
                                            <a:cs typeface="ＭＳ Ｐゴシック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kumimoji="0" lang="fr-FR" sz="1400" b="1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charset="0"/>
                                            <a:ea typeface="ＭＳ Ｐゴシック" charset="0"/>
                                            <a:cs typeface="ＭＳ Ｐゴシック" charset="0"/>
                                          </a:rPr>
                                          <m:t>𝒑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kumimoji="0" lang="en-US" sz="14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ea typeface="ＭＳ Ｐゴシック" charset="0"/>
                            <a:cs typeface="ＭＳ Ｐゴシック" charset="0"/>
                          </a:endParaRPr>
                        </a:p>
                      </a:txBody>
                      <a:tcPr marL="91444" marR="91444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fr-FR" sz="1400" b="1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ＭＳ Ｐゴシック" charset="0"/>
                                        <a:cs typeface="ＭＳ Ｐゴシック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fr-FR" sz="1400" b="1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charset="0"/>
                                        <a:ea typeface="ＭＳ Ｐゴシック" charset="0"/>
                                        <a:cs typeface="ＭＳ Ｐゴシック" charset="0"/>
                                      </a:rPr>
                                      <m:t>𝒒</m:t>
                                    </m:r>
                                    <m:sSub>
                                      <m:sSubPr>
                                        <m:ctrlPr>
                                          <a:rPr kumimoji="0" lang="fr-FR" sz="1400" b="1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ＭＳ Ｐゴシック" charset="0"/>
                                            <a:cs typeface="ＭＳ Ｐゴシック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fr-FR" sz="1400" b="1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charset="0"/>
                                            <a:ea typeface="ＭＳ Ｐゴシック" charset="0"/>
                                            <a:cs typeface="ＭＳ Ｐゴシック" charset="0"/>
                                          </a:rPr>
                                          <m:t>𝑵</m:t>
                                        </m:r>
                                      </m:e>
                                      <m:sub>
                                        <m:r>
                                          <a:rPr kumimoji="0" lang="fr-FR" sz="1400" b="1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charset="0"/>
                                            <a:ea typeface="ＭＳ Ｐゴシック" charset="0"/>
                                            <a:cs typeface="ＭＳ Ｐゴシック" charset="0"/>
                                          </a:rPr>
                                          <m:t>𝑫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kumimoji="0" lang="fr-FR" sz="1400" b="1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fr-FR" sz="1400" b="1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𝜺</m:t>
                                        </m:r>
                                      </m:e>
                                      <m:sub>
                                        <m:r>
                                          <a:rPr kumimoji="0" lang="fr-FR" sz="1400" b="1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𝟎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kumimoji="0" lang="fr-FR" sz="1400" b="1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fr-FR" sz="1400" b="1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𝜺</m:t>
                                        </m:r>
                                      </m:e>
                                      <m:sub>
                                        <m:r>
                                          <a:rPr kumimoji="0" lang="fr-FR" sz="1400" b="1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𝒓</m:t>
                                        </m:r>
                                      </m:sub>
                                    </m:sSub>
                                  </m:den>
                                </m:f>
                                <m:d>
                                  <m:dPr>
                                    <m:ctrlPr>
                                      <a:rPr kumimoji="0" lang="fr-FR" sz="1400" b="1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ＭＳ Ｐゴシック" charset="0"/>
                                        <a:cs typeface="ＭＳ Ｐゴシック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fr-FR" sz="1400" b="1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charset="0"/>
                                        <a:ea typeface="ＭＳ Ｐゴシック" charset="0"/>
                                        <a:cs typeface="ＭＳ Ｐゴシック" charset="0"/>
                                      </a:rPr>
                                      <m:t>𝒙</m:t>
                                    </m:r>
                                    <m:r>
                                      <a:rPr kumimoji="0" lang="fr-FR" sz="1400" b="1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charset="0"/>
                                        <a:ea typeface="ＭＳ Ｐゴシック" charset="0"/>
                                        <a:cs typeface="ＭＳ Ｐゴシック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kumimoji="0" lang="fr-FR" sz="1400" b="1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ＭＳ Ｐゴシック" charset="0"/>
                                            <a:cs typeface="ＭＳ Ｐゴシック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fr-FR" sz="1400" b="1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charset="0"/>
                                            <a:ea typeface="ＭＳ Ｐゴシック" charset="0"/>
                                            <a:cs typeface="ＭＳ Ｐゴシック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kumimoji="0" lang="fr-FR" sz="1400" b="1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charset="0"/>
                                            <a:ea typeface="ＭＳ Ｐゴシック" charset="0"/>
                                            <a:cs typeface="ＭＳ Ｐゴシック" charset="0"/>
                                          </a:rPr>
                                          <m:t>𝒏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kumimoji="0" lang="en-US" sz="14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ea typeface="ＭＳ Ｐゴシック" charset="0"/>
                            <a:cs typeface="ＭＳ Ｐゴシック" charset="0"/>
                          </a:endParaRPr>
                        </a:p>
                      </a:txBody>
                      <a:tcPr marL="91444" marR="91444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fr-FR" sz="1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ＭＳ Ｐゴシック" charset="0"/>
                              <a:cs typeface="ＭＳ Ｐゴシック" charset="0"/>
                            </a:rPr>
                            <a:t>0</a:t>
                          </a:r>
                        </a:p>
                      </a:txBody>
                      <a:tcPr marL="91444" marR="91444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0323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fr-FR" sz="1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ＭＳ Ｐゴシック" charset="0"/>
                              <a:cs typeface="ＭＳ Ｐゴシック" charset="0"/>
                            </a:rPr>
                            <a:t>potentiel</a:t>
                          </a:r>
                        </a:p>
                      </a:txBody>
                      <a:tcPr marL="91444" marR="91444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fr-FR" sz="1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ＭＳ Ｐゴシック" charset="0"/>
                              <a:cs typeface="ＭＳ Ｐゴシック" charset="0"/>
                            </a:rPr>
                            <a:t>0</a:t>
                          </a:r>
                        </a:p>
                      </a:txBody>
                      <a:tcPr marL="91444" marR="91444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fr-FR" sz="1400" b="1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ＭＳ Ｐゴシック" charset="0"/>
                                        <a:cs typeface="ＭＳ Ｐゴシック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fr-FR" sz="1400" b="1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charset="0"/>
                                        <a:ea typeface="ＭＳ Ｐゴシック" charset="0"/>
                                        <a:cs typeface="ＭＳ Ｐゴシック" charset="0"/>
                                      </a:rPr>
                                      <m:t>𝒒</m:t>
                                    </m:r>
                                    <m:sSub>
                                      <m:sSubPr>
                                        <m:ctrlPr>
                                          <a:rPr kumimoji="0" lang="fr-FR" sz="1400" b="1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ＭＳ Ｐゴシック" charset="0"/>
                                            <a:cs typeface="ＭＳ Ｐゴシック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fr-FR" sz="1400" b="1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charset="0"/>
                                            <a:ea typeface="ＭＳ Ｐゴシック" charset="0"/>
                                            <a:cs typeface="ＭＳ Ｐゴシック" charset="0"/>
                                          </a:rPr>
                                          <m:t>𝑵</m:t>
                                        </m:r>
                                      </m:e>
                                      <m:sub>
                                        <m:r>
                                          <a:rPr kumimoji="0" lang="fr-FR" sz="1400" b="1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charset="0"/>
                                            <a:ea typeface="ＭＳ Ｐゴシック" charset="0"/>
                                            <a:cs typeface="ＭＳ Ｐゴシック" charset="0"/>
                                          </a:rPr>
                                          <m:t>𝑨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kumimoji="0" lang="fr-FR" sz="1400" b="1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charset="0"/>
                                        <a:ea typeface="ＭＳ Ｐゴシック" charset="0"/>
                                        <a:cs typeface="ＭＳ Ｐゴシック" charset="0"/>
                                      </a:rPr>
                                      <m:t>𝟐</m:t>
                                    </m:r>
                                    <m:sSub>
                                      <m:sSubPr>
                                        <m:ctrlPr>
                                          <a:rPr kumimoji="0" lang="fr-FR" sz="1400" b="1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fr-FR" sz="1400" b="1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𝜺</m:t>
                                        </m:r>
                                      </m:e>
                                      <m:sub>
                                        <m:r>
                                          <a:rPr kumimoji="0" lang="fr-FR" sz="1400" b="1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𝟎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kumimoji="0" lang="fr-FR" sz="1400" b="1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fr-FR" sz="1400" b="1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𝜺</m:t>
                                        </m:r>
                                      </m:e>
                                      <m:sub>
                                        <m:r>
                                          <a:rPr kumimoji="0" lang="fr-FR" sz="1400" b="1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𝒓</m:t>
                                        </m:r>
                                      </m:sub>
                                    </m:sSub>
                                  </m:den>
                                </m:f>
                                <m:sSup>
                                  <m:sSupPr>
                                    <m:ctrlPr>
                                      <a:rPr kumimoji="0" lang="fr-FR" sz="1400" b="1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ＭＳ Ｐゴシック" charset="0"/>
                                        <a:cs typeface="ＭＳ Ｐゴシック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kumimoji="0" lang="fr-FR" sz="1400" b="1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ＭＳ Ｐゴシック" charset="0"/>
                                            <a:cs typeface="ＭＳ Ｐゴシック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kumimoji="0" lang="fr-FR" sz="1400" b="1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charset="0"/>
                                            <a:ea typeface="ＭＳ Ｐゴシック" charset="0"/>
                                            <a:cs typeface="ＭＳ Ｐゴシック" charset="0"/>
                                          </a:rPr>
                                          <m:t>𝒙</m:t>
                                        </m:r>
                                        <m:r>
                                          <a:rPr kumimoji="0" lang="fr-FR" sz="1400" b="1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charset="0"/>
                                            <a:ea typeface="ＭＳ Ｐゴシック" charset="0"/>
                                            <a:cs typeface="ＭＳ Ｐゴシック" charset="0"/>
                                          </a:rPr>
                                          <m:t>+</m:t>
                                        </m:r>
                                        <m:sSub>
                                          <m:sSubPr>
                                            <m:ctrlPr>
                                              <a:rPr kumimoji="0" lang="fr-FR" sz="1400" b="1" i="1" u="none" strike="noStrike" cap="none" normalizeH="0" baseline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ＭＳ Ｐゴシック" charset="0"/>
                                                <a:cs typeface="ＭＳ Ｐゴシック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0" lang="fr-FR" sz="1400" b="1" i="1" u="none" strike="noStrike" cap="none" normalizeH="0" baseline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charset="0"/>
                                                <a:ea typeface="ＭＳ Ｐゴシック" charset="0"/>
                                                <a:cs typeface="ＭＳ Ｐゴシック" charset="0"/>
                                              </a:rPr>
                                              <m:t>𝒙</m:t>
                                            </m:r>
                                          </m:e>
                                          <m:sub>
                                            <m:r>
                                              <a:rPr kumimoji="0" lang="fr-FR" sz="1400" b="1" i="1" u="none" strike="noStrike" cap="none" normalizeH="0" baseline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charset="0"/>
                                                <a:ea typeface="ＭＳ Ｐゴシック" charset="0"/>
                                                <a:cs typeface="ＭＳ Ｐゴシック" charset="0"/>
                                              </a:rPr>
                                              <m:t>𝒑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>
                                      <a:rPr kumimoji="0" lang="fr-FR" sz="1400" b="1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charset="0"/>
                                        <a:ea typeface="ＭＳ Ｐゴシック" charset="0"/>
                                        <a:cs typeface="ＭＳ Ｐゴシック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0" lang="en-US" sz="14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ea typeface="ＭＳ Ｐゴシック" charset="0"/>
                            <a:cs typeface="ＭＳ Ｐゴシック" charset="0"/>
                          </a:endParaRPr>
                        </a:p>
                      </a:txBody>
                      <a:tcPr marL="91444" marR="91444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fr-FR" sz="1400" b="1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charset="0"/>
                                    <a:ea typeface="ＭＳ Ｐゴシック" charset="0"/>
                                    <a:cs typeface="ＭＳ Ｐゴシック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kumimoji="0" lang="fr-FR" sz="1400" b="1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ＭＳ Ｐゴシック" charset="0"/>
                                        <a:cs typeface="ＭＳ Ｐゴシック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fr-FR" sz="1400" b="1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charset="0"/>
                                        <a:ea typeface="ＭＳ Ｐゴシック" charset="0"/>
                                        <a:cs typeface="ＭＳ Ｐゴシック" charset="0"/>
                                      </a:rPr>
                                      <m:t>𝒒</m:t>
                                    </m:r>
                                    <m:sSub>
                                      <m:sSubPr>
                                        <m:ctrlPr>
                                          <a:rPr kumimoji="0" lang="fr-FR" sz="1400" b="1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ＭＳ Ｐゴシック" charset="0"/>
                                            <a:cs typeface="ＭＳ Ｐゴシック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fr-FR" sz="1400" b="1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charset="0"/>
                                            <a:ea typeface="ＭＳ Ｐゴシック" charset="0"/>
                                            <a:cs typeface="ＭＳ Ｐゴシック" charset="0"/>
                                          </a:rPr>
                                          <m:t>𝑵</m:t>
                                        </m:r>
                                      </m:e>
                                      <m:sub>
                                        <m:r>
                                          <a:rPr kumimoji="0" lang="fr-FR" sz="1400" b="1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charset="0"/>
                                            <a:ea typeface="ＭＳ Ｐゴシック" charset="0"/>
                                            <a:cs typeface="ＭＳ Ｐゴシック" charset="0"/>
                                          </a:rPr>
                                          <m:t>𝑫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kumimoji="0" lang="fr-FR" sz="1400" b="1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charset="0"/>
                                        <a:ea typeface="ＭＳ Ｐゴシック" charset="0"/>
                                        <a:cs typeface="ＭＳ Ｐゴシック" charset="0"/>
                                      </a:rPr>
                                      <m:t>𝟐</m:t>
                                    </m:r>
                                    <m:sSub>
                                      <m:sSubPr>
                                        <m:ctrlPr>
                                          <a:rPr kumimoji="0" lang="fr-FR" sz="1400" b="1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fr-FR" sz="1400" b="1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𝜺</m:t>
                                        </m:r>
                                      </m:e>
                                      <m:sub>
                                        <m:r>
                                          <a:rPr kumimoji="0" lang="fr-FR" sz="1400" b="1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𝟎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kumimoji="0" lang="fr-FR" sz="1400" b="1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fr-FR" sz="1400" b="1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𝜺</m:t>
                                        </m:r>
                                      </m:e>
                                      <m:sub>
                                        <m:r>
                                          <a:rPr kumimoji="0" lang="fr-FR" sz="1400" b="1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𝒓</m:t>
                                        </m:r>
                                      </m:sub>
                                    </m:sSub>
                                  </m:den>
                                </m:f>
                                <m:sSup>
                                  <m:sSupPr>
                                    <m:ctrlPr>
                                      <a:rPr kumimoji="0" lang="fr-FR" sz="1400" b="1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ＭＳ Ｐゴシック" charset="0"/>
                                        <a:cs typeface="ＭＳ Ｐゴシック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kumimoji="0" lang="fr-FR" sz="1400" b="1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ＭＳ Ｐゴシック" charset="0"/>
                                            <a:cs typeface="ＭＳ Ｐゴシック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kumimoji="0" lang="fr-FR" sz="1400" b="1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charset="0"/>
                                            <a:ea typeface="ＭＳ Ｐゴシック" charset="0"/>
                                            <a:cs typeface="ＭＳ Ｐゴシック" charset="0"/>
                                          </a:rPr>
                                          <m:t>𝒙</m:t>
                                        </m:r>
                                        <m:r>
                                          <a:rPr kumimoji="0" lang="fr-FR" sz="1400" b="1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charset="0"/>
                                            <a:ea typeface="ＭＳ Ｐゴシック" charset="0"/>
                                            <a:cs typeface="ＭＳ Ｐゴシック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kumimoji="0" lang="fr-FR" sz="1400" b="1" i="1" u="none" strike="noStrike" cap="none" normalizeH="0" baseline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ＭＳ Ｐゴシック" charset="0"/>
                                                <a:cs typeface="ＭＳ Ｐゴシック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0" lang="fr-FR" sz="1400" b="1" i="1" u="none" strike="noStrike" cap="none" normalizeH="0" baseline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charset="0"/>
                                                <a:ea typeface="ＭＳ Ｐゴシック" charset="0"/>
                                                <a:cs typeface="ＭＳ Ｐゴシック" charset="0"/>
                                              </a:rPr>
                                              <m:t>𝒙</m:t>
                                            </m:r>
                                          </m:e>
                                          <m:sub>
                                            <m:r>
                                              <a:rPr kumimoji="0" lang="fr-FR" sz="1400" b="1" i="1" u="none" strike="noStrike" cap="none" normalizeH="0" baseline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charset="0"/>
                                                <a:ea typeface="ＭＳ Ｐゴシック" charset="0"/>
                                                <a:cs typeface="ＭＳ Ｐゴシック" charset="0"/>
                                              </a:rPr>
                                              <m:t>𝒏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>
                                      <a:rPr kumimoji="0" lang="fr-FR" sz="1400" b="1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charset="0"/>
                                        <a:ea typeface="ＭＳ Ｐゴシック" charset="0"/>
                                        <a:cs typeface="ＭＳ Ｐゴシック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kumimoji="0" lang="fr-FR" sz="1400" b="1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charset="0"/>
                                    <a:ea typeface="ＭＳ Ｐゴシック" charset="0"/>
                                    <a:cs typeface="ＭＳ Ｐゴシック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kumimoji="0" lang="fr-FR" sz="1400" b="1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ＭＳ Ｐゴシック" charset="0"/>
                                        <a:cs typeface="ＭＳ Ｐゴシック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fr-FR" sz="1400" b="1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charset="0"/>
                                        <a:ea typeface="ＭＳ Ｐゴシック" charset="0"/>
                                        <a:cs typeface="ＭＳ Ｐゴシック" charset="0"/>
                                      </a:rPr>
                                      <m:t>𝑽</m:t>
                                    </m:r>
                                  </m:e>
                                  <m:sub>
                                    <m:r>
                                      <a:rPr kumimoji="0" lang="fr-FR" sz="1400" b="1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charset="0"/>
                                        <a:ea typeface="ＭＳ Ｐゴシック" charset="0"/>
                                        <a:cs typeface="ＭＳ Ｐゴシック" charset="0"/>
                                      </a:rPr>
                                      <m:t>𝒃𝒊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14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ea typeface="ＭＳ Ｐゴシック" charset="0"/>
                            <a:cs typeface="ＭＳ Ｐゴシック" charset="0"/>
                          </a:endParaRPr>
                        </a:p>
                      </a:txBody>
                      <a:tcPr marL="91444" marR="91444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fr-FR" sz="1400" b="1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ＭＳ Ｐゴシック" charset="0"/>
                                        <a:cs typeface="ＭＳ Ｐゴシック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fr-FR" sz="1400" b="1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charset="0"/>
                                        <a:ea typeface="ＭＳ Ｐゴシック" charset="0"/>
                                        <a:cs typeface="ＭＳ Ｐゴシック" charset="0"/>
                                      </a:rPr>
                                      <m:t>𝑽</m:t>
                                    </m:r>
                                  </m:e>
                                  <m:sub>
                                    <m:r>
                                      <a:rPr kumimoji="0" lang="fr-FR" sz="1400" b="1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charset="0"/>
                                        <a:ea typeface="ＭＳ Ｐゴシック" charset="0"/>
                                        <a:cs typeface="ＭＳ Ｐゴシック" charset="0"/>
                                      </a:rPr>
                                      <m:t>𝒃𝒊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fr-FR" sz="14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ea typeface="ＭＳ Ｐゴシック" charset="0"/>
                            <a:cs typeface="ＭＳ Ｐゴシック" charset="0"/>
                          </a:endParaRPr>
                        </a:p>
                      </a:txBody>
                      <a:tcPr marL="91444" marR="91444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0654" name="Group 17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95635117"/>
                  </p:ext>
                </p:extLst>
              </p:nvPr>
            </p:nvGraphicFramePr>
            <p:xfrm>
              <a:off x="404813" y="4382679"/>
              <a:ext cx="5976936" cy="2061529"/>
            </p:xfrm>
            <a:graphic>
              <a:graphicData uri="http://schemas.openxmlformats.org/drawingml/2006/table">
                <a:tbl>
                  <a:tblPr/>
                  <a:tblGrid>
                    <a:gridCol w="1212711"/>
                    <a:gridCol w="527643"/>
                    <a:gridCol w="1551291"/>
                    <a:gridCol w="2156343"/>
                    <a:gridCol w="528948"/>
                  </a:tblGrid>
                  <a:tr h="50482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14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ea typeface="ＭＳ Ｐゴシック" charset="0"/>
                            <a:cs typeface="ＭＳ Ｐゴシック" charset="0"/>
                          </a:endParaRPr>
                        </a:p>
                      </a:txBody>
                      <a:tcPr marL="91444" marR="91444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91444" marR="91444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4"/>
                          <a:stretch>
                            <a:fillRect l="-232184" t="-2410" r="-804598" b="-3144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fr-FR" sz="1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ＭＳ Ｐゴシック" charset="0"/>
                              <a:cs typeface="ＭＳ Ｐゴシック" charset="0"/>
                            </a:rPr>
                            <a:t>Côté P</a:t>
                          </a:r>
                        </a:p>
                      </a:txBody>
                      <a:tcPr marL="91444" marR="91444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fr-FR" sz="14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ＭＳ Ｐゴシック" charset="0"/>
                              <a:cs typeface="ＭＳ Ｐゴシック" charset="0"/>
                            </a:rPr>
                            <a:t>Côté N</a:t>
                          </a:r>
                        </a:p>
                      </a:txBody>
                      <a:tcPr marL="91444" marR="91444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91444" marR="91444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4"/>
                          <a:stretch>
                            <a:fillRect l="-1031034" t="-2410" r="-5747" b="-314458"/>
                          </a:stretch>
                        </a:blipFill>
                      </a:tcPr>
                    </a:tc>
                  </a:tr>
                  <a:tr h="50323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fr-FR" sz="1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ＭＳ Ｐゴシック" charset="0"/>
                              <a:cs typeface="ＭＳ Ｐゴシック" charset="0"/>
                            </a:rPr>
                            <a:t>charge</a:t>
                          </a:r>
                        </a:p>
                      </a:txBody>
                      <a:tcPr marL="91444" marR="91444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fr-FR" sz="1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ＭＳ Ｐゴシック" charset="0"/>
                              <a:cs typeface="ＭＳ Ｐゴシック" charset="0"/>
                            </a:rPr>
                            <a:t>0</a:t>
                          </a:r>
                        </a:p>
                      </a:txBody>
                      <a:tcPr marL="91444" marR="91444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91444" marR="91444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4"/>
                          <a:stretch>
                            <a:fillRect l="-113780" t="-102410" r="-175591" b="-2144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91444" marR="91444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4"/>
                          <a:stretch>
                            <a:fillRect l="-153390" t="-102410" r="-25989" b="-2144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fr-FR" sz="1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ＭＳ Ｐゴシック" charset="0"/>
                              <a:cs typeface="ＭＳ Ｐゴシック" charset="0"/>
                            </a:rPr>
                            <a:t>0</a:t>
                          </a:r>
                        </a:p>
                      </a:txBody>
                      <a:tcPr marL="91444" marR="91444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52673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fr-FR" sz="1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ＭＳ Ｐゴシック" charset="0"/>
                              <a:cs typeface="ＭＳ Ｐゴシック" charset="0"/>
                            </a:rPr>
                            <a:t>champ</a:t>
                          </a:r>
                        </a:p>
                      </a:txBody>
                      <a:tcPr marL="91444" marR="91444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fr-FR" sz="1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ＭＳ Ｐゴシック" charset="0"/>
                              <a:cs typeface="ＭＳ Ｐゴシック" charset="0"/>
                            </a:rPr>
                            <a:t>0</a:t>
                          </a:r>
                        </a:p>
                      </a:txBody>
                      <a:tcPr marL="91444" marR="91444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91444" marR="91444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4"/>
                          <a:stretch>
                            <a:fillRect l="-113780" t="-193103" r="-175591" b="-1045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91444" marR="91444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4"/>
                          <a:stretch>
                            <a:fillRect l="-153390" t="-193103" r="-25989" b="-1045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fr-FR" sz="1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ＭＳ Ｐゴシック" charset="0"/>
                              <a:cs typeface="ＭＳ Ｐゴシック" charset="0"/>
                            </a:rPr>
                            <a:t>0</a:t>
                          </a:r>
                        </a:p>
                      </a:txBody>
                      <a:tcPr marL="91444" marR="91444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52673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fr-FR" sz="1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ＭＳ Ｐゴシック" charset="0"/>
                              <a:cs typeface="ＭＳ Ｐゴシック" charset="0"/>
                            </a:rPr>
                            <a:t>potentiel</a:t>
                          </a:r>
                        </a:p>
                      </a:txBody>
                      <a:tcPr marL="91444" marR="91444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fr-FR" sz="1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ＭＳ Ｐゴシック" charset="0"/>
                              <a:cs typeface="ＭＳ Ｐゴシック" charset="0"/>
                            </a:rPr>
                            <a:t>0</a:t>
                          </a:r>
                        </a:p>
                      </a:txBody>
                      <a:tcPr marL="91444" marR="91444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91444" marR="91444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4"/>
                          <a:stretch>
                            <a:fillRect l="-113780" t="-293103" r="-175591" b="-45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91444" marR="91444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4"/>
                          <a:stretch>
                            <a:fillRect l="-153390" t="-293103" r="-25989" b="-45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91444" marR="91444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4"/>
                          <a:stretch>
                            <a:fillRect l="-1031034" t="-293103" r="-5747" b="-4598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grpSp>
        <p:nvGrpSpPr>
          <p:cNvPr id="3" name="Grouper 2"/>
          <p:cNvGrpSpPr/>
          <p:nvPr/>
        </p:nvGrpSpPr>
        <p:grpSpPr>
          <a:xfrm>
            <a:off x="2133600" y="6492875"/>
            <a:ext cx="2808288" cy="2687637"/>
            <a:chOff x="2133600" y="6421438"/>
            <a:chExt cx="2808288" cy="2687637"/>
          </a:xfrm>
        </p:grpSpPr>
        <p:pic>
          <p:nvPicPr>
            <p:cNvPr id="26661" name="Image 5" descr="PN_eq_thermo_SCE_pot_CE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6421438"/>
              <a:ext cx="2808288" cy="2687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ZoneTexte 1"/>
            <p:cNvSpPr txBox="1"/>
            <p:nvPr/>
          </p:nvSpPr>
          <p:spPr>
            <a:xfrm>
              <a:off x="2780928" y="8800727"/>
              <a:ext cx="29424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-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2FE75964-FC00-604C-8717-C48BAA3F2028}" type="slidenum">
              <a:rPr lang="fr-FR" b="0">
                <a:latin typeface="Arial" charset="0"/>
              </a:rPr>
              <a:pPr eaLnBrk="1" hangingPunct="1"/>
              <a:t>8</a:t>
            </a:fld>
            <a:endParaRPr lang="fr-FR" b="0"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674" name="Rectangle 3"/>
              <p:cNvSpPr>
                <a:spLocks noChangeArrowheads="1"/>
              </p:cNvSpPr>
              <p:nvPr/>
            </p:nvSpPr>
            <p:spPr bwMode="auto">
              <a:xfrm>
                <a:off x="404813" y="468313"/>
                <a:ext cx="5818187" cy="64255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marL="285750" indent="-285750">
                  <a:spcBef>
                    <a:spcPct val="50000"/>
                  </a:spcBef>
                  <a:buFont typeface="Arial"/>
                  <a:buChar char="•"/>
                </a:pPr>
                <a:r>
                  <a:rPr lang="fr-FR" dirty="0">
                    <a:solidFill>
                      <a:srgbClr val="000000"/>
                    </a:solidFill>
                  </a:rPr>
                  <a:t>Conditions supplémentaires : </a:t>
                </a:r>
              </a:p>
              <a:p>
                <a:pPr marL="285750" indent="-285750">
                  <a:spcBef>
                    <a:spcPct val="50000"/>
                  </a:spcBef>
                  <a:buFont typeface="Lucida Grande"/>
                  <a:buChar char="-"/>
                </a:pPr>
                <a:r>
                  <a:rPr lang="fr-FR" dirty="0">
                    <a:solidFill>
                      <a:srgbClr val="000000"/>
                    </a:solidFill>
                  </a:rPr>
                  <a:t>Continuité du champ en x = 0 : </a:t>
                </a:r>
                <a:r>
                  <a:rPr lang="fr-FR" dirty="0" err="1">
                    <a:solidFill>
                      <a:srgbClr val="000000"/>
                    </a:solidFill>
                  </a:rPr>
                  <a:t>N</a:t>
                </a:r>
                <a:r>
                  <a:rPr lang="fr-FR" baseline="-25000" dirty="0" err="1">
                    <a:solidFill>
                      <a:srgbClr val="000000"/>
                    </a:solidFill>
                  </a:rPr>
                  <a:t>A</a:t>
                </a:r>
                <a:r>
                  <a:rPr lang="fr-FR" dirty="0" err="1">
                    <a:solidFill>
                      <a:srgbClr val="000000"/>
                    </a:solidFill>
                  </a:rPr>
                  <a:t>x</a:t>
                </a:r>
                <a:r>
                  <a:rPr lang="fr-FR" baseline="-25000" dirty="0" err="1">
                    <a:solidFill>
                      <a:srgbClr val="000000"/>
                    </a:solidFill>
                  </a:rPr>
                  <a:t>p</a:t>
                </a:r>
                <a:r>
                  <a:rPr lang="fr-FR" dirty="0">
                    <a:solidFill>
                      <a:srgbClr val="000000"/>
                    </a:solidFill>
                  </a:rPr>
                  <a:t>=</a:t>
                </a:r>
                <a:r>
                  <a:rPr lang="fr-FR" dirty="0" err="1">
                    <a:solidFill>
                      <a:srgbClr val="000000"/>
                    </a:solidFill>
                  </a:rPr>
                  <a:t>N</a:t>
                </a:r>
                <a:r>
                  <a:rPr lang="fr-FR" baseline="-25000" dirty="0" err="1">
                    <a:solidFill>
                      <a:srgbClr val="000000"/>
                    </a:solidFill>
                  </a:rPr>
                  <a:t>D</a:t>
                </a:r>
                <a:r>
                  <a:rPr lang="fr-FR" dirty="0" err="1">
                    <a:solidFill>
                      <a:srgbClr val="000000"/>
                    </a:solidFill>
                  </a:rPr>
                  <a:t>x</a:t>
                </a:r>
                <a:r>
                  <a:rPr lang="fr-FR" baseline="-25000" dirty="0" err="1">
                    <a:solidFill>
                      <a:srgbClr val="000000"/>
                    </a:solidFill>
                  </a:rPr>
                  <a:t>n</a:t>
                </a:r>
                <a:r>
                  <a:rPr lang="fr-FR" dirty="0">
                    <a:solidFill>
                      <a:srgbClr val="000000"/>
                    </a:solidFill>
                  </a:rPr>
                  <a:t>.</a:t>
                </a:r>
              </a:p>
              <a:p>
                <a:pPr marL="285750" indent="-285750">
                  <a:spcBef>
                    <a:spcPct val="50000"/>
                  </a:spcBef>
                  <a:buFont typeface="Lucida Grande"/>
                  <a:buChar char="-"/>
                </a:pPr>
                <a:r>
                  <a:rPr lang="fr-FR" dirty="0">
                    <a:solidFill>
                      <a:srgbClr val="000000"/>
                    </a:solidFill>
                  </a:rPr>
                  <a:t>Continuité du potentiel en x = 0 : </a:t>
                </a:r>
              </a:p>
              <a:p>
                <a:pPr>
                  <a:spcBef>
                    <a:spcPct val="50000"/>
                  </a:spcBef>
                  <a:buFontTx/>
                  <a:buChar char="•"/>
                </a:pPr>
                <a:endParaRPr lang="fr-FR" dirty="0">
                  <a:solidFill>
                    <a:srgbClr val="000000"/>
                  </a:solidFill>
                </a:endParaRPr>
              </a:p>
              <a:p>
                <a:pPr>
                  <a:spcBef>
                    <a:spcPct val="500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1" i="1" smtClean="0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𝑽</m:t>
                        </m:r>
                      </m:e>
                      <m:sub>
                        <m:r>
                          <a:rPr lang="fr-FR" b="1" i="1" smtClean="0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𝒃𝒊</m:t>
                        </m:r>
                      </m:sub>
                    </m:sSub>
                    <m:r>
                      <a:rPr lang="fr-FR" b="1" i="1" smtClean="0">
                        <a:solidFill>
                          <a:srgbClr val="000000"/>
                        </a:solidFill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fr-FR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1" i="1" smtClean="0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𝒒</m:t>
                        </m:r>
                        <m:sSub>
                          <m:sSubPr>
                            <m:ctrlPr>
                              <a:rPr lang="fr-FR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1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𝑵</m:t>
                            </m:r>
                          </m:e>
                          <m:sub>
                            <m:r>
                              <a:rPr lang="fr-FR" b="1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𝑨</m:t>
                            </m:r>
                          </m:sub>
                        </m:sSub>
                      </m:num>
                      <m:den>
                        <m:r>
                          <a:rPr lang="fr-FR" b="1" i="1" smtClean="0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𝟐</m:t>
                        </m:r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𝜺</m:t>
                            </m:r>
                          </m:e>
                          <m:sub>
                            <m:r>
                              <a:rPr lang="fr-FR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𝟎</m:t>
                            </m:r>
                          </m:sub>
                        </m:sSub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𝜺</m:t>
                            </m:r>
                          </m:e>
                          <m:sub>
                            <m:r>
                              <a:rPr lang="fr-FR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𝒓</m:t>
                            </m:r>
                          </m:sub>
                        </m:sSub>
                      </m:den>
                    </m:f>
                    <m:sSubSup>
                      <m:sSubSupPr>
                        <m:ctrlPr>
                          <a:rPr lang="fr-FR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b="1" i="1" smtClean="0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𝒙</m:t>
                        </m:r>
                      </m:e>
                      <m:sub>
                        <m:r>
                          <a:rPr lang="fr-FR" b="1" i="1" smtClean="0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𝒑</m:t>
                        </m:r>
                      </m:sub>
                      <m:sup>
                        <m:r>
                          <a:rPr lang="fr-FR" b="1" i="1" smtClean="0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𝟐</m:t>
                        </m:r>
                      </m:sup>
                    </m:sSubSup>
                    <m:r>
                      <a:rPr lang="fr-FR" b="1" i="1" smtClean="0">
                        <a:solidFill>
                          <a:srgbClr val="000000"/>
                        </a:solidFill>
                        <a:latin typeface="Cambria Math" charset="0"/>
                      </a:rPr>
                      <m:t>+</m:t>
                    </m:r>
                    <m:f>
                      <m:f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𝒒</m:t>
                        </m:r>
                        <m:sSub>
                          <m:sSubPr>
                            <m:ctrlP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𝑵</m:t>
                            </m:r>
                          </m:e>
                          <m:sub>
                            <m:r>
                              <a:rPr lang="fr-FR" b="1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𝑫</m:t>
                            </m:r>
                          </m:sub>
                        </m:sSub>
                      </m:num>
                      <m:den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𝟐</m:t>
                        </m:r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𝜺</m:t>
                            </m:r>
                          </m:e>
                          <m:sub>
                            <m:r>
                              <a:rPr lang="fr-FR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𝟎</m:t>
                            </m:r>
                          </m:sub>
                        </m:sSub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𝜺</m:t>
                            </m:r>
                          </m:e>
                          <m:sub>
                            <m:r>
                              <a:rPr lang="fr-FR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𝒓</m:t>
                            </m:r>
                          </m:sub>
                        </m:sSub>
                      </m:den>
                    </m:f>
                    <m:sSubSup>
                      <m:sSubSupPr>
                        <m:ctrlPr>
                          <a:rPr lang="fr-FR" b="1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SupPr>
                      <m:e>
                        <m:r>
                          <a:rPr lang="fr-FR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𝒙</m:t>
                        </m:r>
                      </m:e>
                      <m:sub>
                        <m:r>
                          <a:rPr lang="fr-FR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𝒏</m:t>
                        </m:r>
                      </m:sub>
                      <m:sup>
                        <m:r>
                          <a:rPr lang="fr-FR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fr-FR" dirty="0">
                    <a:solidFill>
                      <a:srgbClr val="000000"/>
                    </a:solidFill>
                  </a:rPr>
                  <a:t>.</a:t>
                </a:r>
              </a:p>
              <a:p>
                <a:pPr>
                  <a:spcBef>
                    <a:spcPct val="50000"/>
                  </a:spcBef>
                  <a:buFontTx/>
                  <a:buChar char="•"/>
                </a:pPr>
                <a:endParaRPr lang="fr-FR" dirty="0">
                  <a:solidFill>
                    <a:srgbClr val="000000"/>
                  </a:solidFill>
                </a:endParaRPr>
              </a:p>
              <a:p>
                <a:pPr>
                  <a:spcBef>
                    <a:spcPct val="50000"/>
                  </a:spcBef>
                </a:pPr>
                <a:endParaRPr lang="fr-FR" dirty="0"/>
              </a:p>
              <a:p>
                <a:pPr>
                  <a:spcBef>
                    <a:spcPct val="50000"/>
                  </a:spcBef>
                </a:pPr>
                <a:r>
                  <a:rPr lang="fr-FR" dirty="0"/>
                  <a:t>5. Détermination de la </a:t>
                </a:r>
                <a:r>
                  <a:rPr lang="fr-FR" dirty="0">
                    <a:solidFill>
                      <a:srgbClr val="0000FF"/>
                    </a:solidFill>
                  </a:rPr>
                  <a:t>largeur de la zone de charge d</a:t>
                </a:r>
                <a:r>
                  <a:rPr lang="ja-JP" altLang="fr-FR" dirty="0">
                    <a:solidFill>
                      <a:srgbClr val="0000FF"/>
                    </a:solidFill>
                  </a:rPr>
                  <a:t>’</a:t>
                </a:r>
                <a:r>
                  <a:rPr lang="fr-FR" altLang="ja-JP" dirty="0">
                    <a:solidFill>
                      <a:srgbClr val="0000FF"/>
                    </a:solidFill>
                  </a:rPr>
                  <a:t>espace</a:t>
                </a:r>
                <a:r>
                  <a:rPr lang="fr-FR" altLang="ja-JP" dirty="0"/>
                  <a:t>.</a:t>
                </a:r>
              </a:p>
              <a:p>
                <a:pPr>
                  <a:spcBef>
                    <a:spcPct val="50000"/>
                  </a:spcBef>
                </a:pPr>
                <a:r>
                  <a:rPr lang="fr-FR" dirty="0"/>
                  <a:t>Avec les </a:t>
                </a:r>
                <a:r>
                  <a:rPr lang="fr-FR" altLang="ja-JP" dirty="0"/>
                  <a:t>équations ci-dessus et W = </a:t>
                </a:r>
                <a:r>
                  <a:rPr lang="fr-FR" altLang="ja-JP" dirty="0" err="1"/>
                  <a:t>x</a:t>
                </a:r>
                <a:r>
                  <a:rPr lang="fr-FR" altLang="ja-JP" baseline="-25000" dirty="0" err="1"/>
                  <a:t>n</a:t>
                </a:r>
                <a:r>
                  <a:rPr lang="fr-FR" altLang="ja-JP" dirty="0" err="1"/>
                  <a:t>+x</a:t>
                </a:r>
                <a:r>
                  <a:rPr lang="fr-FR" altLang="ja-JP" baseline="-25000" dirty="0" err="1"/>
                  <a:t>p</a:t>
                </a:r>
                <a:r>
                  <a:rPr lang="fr-FR" altLang="ja-JP" dirty="0"/>
                  <a:t>, nous trouvons:</a:t>
                </a:r>
              </a:p>
              <a:p>
                <a:pPr>
                  <a:spcBef>
                    <a:spcPct val="50000"/>
                  </a:spcBef>
                </a:pPr>
                <a:endParaRPr lang="fr-FR" dirty="0"/>
              </a:p>
              <a:p>
                <a:pPr algn="ctr">
                  <a:spcBef>
                    <a:spcPts val="0"/>
                  </a:spcBef>
                </a:pPr>
                <a:endParaRPr lang="fr-FR" i="1" dirty="0">
                  <a:latin typeface="Cambria Math" panose="02040503050406030204" pitchFamily="18" charset="0"/>
                  <a:cs typeface="Comic Sans MS"/>
                </a:endParaRPr>
              </a:p>
              <a:p>
                <a:pPr algn="ctr">
                  <a:spcBef>
                    <a:spcPts val="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cs typeface="Comic Sans MS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charset="0"/>
                            <a:cs typeface="Comic Sans MS"/>
                          </a:rPr>
                          <m:t>𝒙</m:t>
                        </m:r>
                      </m:e>
                      <m:sub>
                        <m:r>
                          <a:rPr lang="fr-FR" i="1">
                            <a:latin typeface="Cambria Math" charset="0"/>
                            <a:cs typeface="Comic Sans MS"/>
                          </a:rPr>
                          <m:t>𝒏</m:t>
                        </m:r>
                      </m:sub>
                    </m:sSub>
                    <m:r>
                      <a:rPr lang="fr-FR" i="1">
                        <a:latin typeface="Cambria Math" charset="0"/>
                        <a:cs typeface="Comic Sans MS"/>
                      </a:rPr>
                      <m:t>=</m:t>
                    </m:r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  <a:cs typeface="Comic Sans MS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  <a:cs typeface="Comic Sans MS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charset="0"/>
                                <a:cs typeface="Comic Sans MS"/>
                              </a:rPr>
                              <m:t>𝑵</m:t>
                            </m:r>
                          </m:e>
                          <m:sub>
                            <m:r>
                              <a:rPr lang="fr-FR" i="1">
                                <a:latin typeface="Cambria Math" charset="0"/>
                                <a:cs typeface="Comic Sans MS"/>
                              </a:rPr>
                              <m:t>𝑨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  <a:cs typeface="Comic Sans MS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charset="0"/>
                                <a:cs typeface="Comic Sans MS"/>
                              </a:rPr>
                              <m:t>𝑵</m:t>
                            </m:r>
                          </m:e>
                          <m:sub>
                            <m:r>
                              <a:rPr lang="fr-FR" i="1">
                                <a:latin typeface="Cambria Math" charset="0"/>
                                <a:cs typeface="Comic Sans MS"/>
                              </a:rPr>
                              <m:t>𝑨</m:t>
                            </m:r>
                          </m:sub>
                        </m:sSub>
                        <m:r>
                          <a:rPr lang="fr-FR" i="1">
                            <a:latin typeface="Cambria Math" charset="0"/>
                            <a:cs typeface="Comic Sans MS"/>
                          </a:rPr>
                          <m:t>+</m:t>
                        </m:r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  <a:cs typeface="Comic Sans MS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charset="0"/>
                                <a:cs typeface="Comic Sans MS"/>
                              </a:rPr>
                              <m:t>𝑵</m:t>
                            </m:r>
                          </m:e>
                          <m:sub>
                            <m:r>
                              <a:rPr lang="fr-FR" i="1">
                                <a:latin typeface="Cambria Math" charset="0"/>
                                <a:cs typeface="Comic Sans MS"/>
                              </a:rPr>
                              <m:t>𝑫</m:t>
                            </m:r>
                          </m:sub>
                        </m:sSub>
                      </m:den>
                    </m:f>
                    <m:r>
                      <a:rPr lang="fr-FR" i="1">
                        <a:latin typeface="Cambria Math" charset="0"/>
                        <a:cs typeface="Comic Sans MS"/>
                      </a:rPr>
                      <m:t>𝑾</m:t>
                    </m:r>
                  </m:oMath>
                </a14:m>
                <a:r>
                  <a:rPr lang="fr-FR" dirty="0">
                    <a:latin typeface="Comic Sans MS"/>
                    <a:cs typeface="Comic Sans MS"/>
                    <a:sym typeface="Symbol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cs typeface="Comic Sans MS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charset="0"/>
                            <a:cs typeface="Comic Sans MS"/>
                          </a:rPr>
                          <m:t>𝒙</m:t>
                        </m:r>
                      </m:e>
                      <m:sub>
                        <m:r>
                          <a:rPr lang="fr-FR" i="1">
                            <a:latin typeface="Cambria Math" charset="0"/>
                            <a:cs typeface="Comic Sans MS"/>
                          </a:rPr>
                          <m:t>𝒑</m:t>
                        </m:r>
                      </m:sub>
                    </m:sSub>
                    <m:r>
                      <a:rPr lang="fr-FR" i="1">
                        <a:latin typeface="Cambria Math" charset="0"/>
                        <a:cs typeface="Comic Sans MS"/>
                      </a:rPr>
                      <m:t>=</m:t>
                    </m:r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  <a:cs typeface="Comic Sans MS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  <a:cs typeface="Comic Sans MS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charset="0"/>
                                <a:cs typeface="Comic Sans MS"/>
                              </a:rPr>
                              <m:t>𝑵</m:t>
                            </m:r>
                          </m:e>
                          <m:sub>
                            <m:r>
                              <a:rPr lang="fr-FR" i="1">
                                <a:latin typeface="Cambria Math" charset="0"/>
                                <a:cs typeface="Comic Sans MS"/>
                              </a:rPr>
                              <m:t>𝑫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  <a:cs typeface="Comic Sans MS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charset="0"/>
                                <a:cs typeface="Comic Sans MS"/>
                              </a:rPr>
                              <m:t>𝑵</m:t>
                            </m:r>
                          </m:e>
                          <m:sub>
                            <m:r>
                              <a:rPr lang="fr-FR" i="1">
                                <a:latin typeface="Cambria Math" charset="0"/>
                                <a:cs typeface="Comic Sans MS"/>
                              </a:rPr>
                              <m:t>𝑨</m:t>
                            </m:r>
                          </m:sub>
                        </m:sSub>
                        <m:r>
                          <a:rPr lang="fr-FR" i="1">
                            <a:latin typeface="Cambria Math" charset="0"/>
                            <a:cs typeface="Comic Sans MS"/>
                          </a:rPr>
                          <m:t>+</m:t>
                        </m:r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  <a:cs typeface="Comic Sans MS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charset="0"/>
                                <a:cs typeface="Comic Sans MS"/>
                              </a:rPr>
                              <m:t>𝑵</m:t>
                            </m:r>
                          </m:e>
                          <m:sub>
                            <m:r>
                              <a:rPr lang="fr-FR" i="1">
                                <a:latin typeface="Cambria Math" charset="0"/>
                                <a:cs typeface="Comic Sans MS"/>
                              </a:rPr>
                              <m:t>𝑫</m:t>
                            </m:r>
                          </m:sub>
                        </m:sSub>
                      </m:den>
                    </m:f>
                    <m:r>
                      <a:rPr lang="fr-FR" i="1">
                        <a:latin typeface="Cambria Math" charset="0"/>
                        <a:cs typeface="Comic Sans MS"/>
                      </a:rPr>
                      <m:t>𝑾</m:t>
                    </m:r>
                  </m:oMath>
                </a14:m>
                <a:r>
                  <a:rPr lang="fr-FR" dirty="0">
                    <a:latin typeface="Comic Sans MS"/>
                    <a:cs typeface="Comic Sans MS"/>
                    <a:sym typeface="Symbol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charset="0"/>
                        <a:cs typeface="Comic Sans MS"/>
                      </a:rPr>
                      <m:t>𝑾</m:t>
                    </m:r>
                    <m:r>
                      <a:rPr lang="fr-FR" i="1">
                        <a:latin typeface="Cambria Math" charset="0"/>
                        <a:cs typeface="Comic Sans MS"/>
                      </a:rPr>
                      <m:t>=</m:t>
                    </m:r>
                    <m:rad>
                      <m:radPr>
                        <m:degHide m:val="on"/>
                        <m:ctrlPr>
                          <a:rPr lang="fr-FR" i="1">
                            <a:latin typeface="Cambria Math" panose="02040503050406030204" pitchFamily="18" charset="0"/>
                            <a:cs typeface="Comic Sans MS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fr-FR" i="1">
                                <a:latin typeface="Cambria Math" panose="02040503050406030204" pitchFamily="18" charset="0"/>
                                <a:cs typeface="Comic Sans MS"/>
                              </a:rPr>
                            </m:ctrlPr>
                          </m:fPr>
                          <m:num>
                            <m:r>
                              <a:rPr lang="fr-FR" i="1">
                                <a:latin typeface="Cambria Math" charset="0"/>
                                <a:cs typeface="Comic Sans MS"/>
                              </a:rPr>
                              <m:t>𝟐</m:t>
                            </m:r>
                            <m:sSub>
                              <m:sSubPr>
                                <m:ctrlPr>
                                  <a:rPr lang="fr-FR" i="1">
                                    <a:latin typeface="Cambria Math" panose="02040503050406030204" pitchFamily="18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𝜺</m:t>
                                </m:r>
                              </m:e>
                              <m:sub>
                                <m:r>
                                  <a:rPr lang="fr-FR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𝟎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fr-FR" i="1">
                                    <a:latin typeface="Cambria Math" panose="02040503050406030204" pitchFamily="18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𝜺</m:t>
                                </m:r>
                              </m:e>
                              <m:sub>
                                <m:r>
                                  <a:rPr lang="fr-FR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𝒓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fr-FR" i="1">
                                    <a:latin typeface="Cambria Math" panose="02040503050406030204" pitchFamily="18" charset="0"/>
                                    <a:cs typeface="Comic Sans MS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latin typeface="Cambria Math" charset="0"/>
                                    <a:cs typeface="Comic Sans MS"/>
                                  </a:rPr>
                                  <m:t>𝑽</m:t>
                                </m:r>
                              </m:e>
                              <m:sub>
                                <m:r>
                                  <a:rPr lang="fr-FR" i="1">
                                    <a:latin typeface="Cambria Math" charset="0"/>
                                    <a:cs typeface="Comic Sans MS"/>
                                  </a:rPr>
                                  <m:t>𝒃𝒊</m:t>
                                </m:r>
                              </m:sub>
                            </m:sSub>
                          </m:num>
                          <m:den>
                            <m:r>
                              <a:rPr lang="fr-FR" i="1">
                                <a:latin typeface="Cambria Math" charset="0"/>
                                <a:cs typeface="Comic Sans MS"/>
                              </a:rPr>
                              <m:t>𝒒</m:t>
                            </m:r>
                          </m:den>
                        </m:f>
                        <m:d>
                          <m:dPr>
                            <m:ctrlPr>
                              <a:rPr lang="fr-FR" i="1">
                                <a:latin typeface="Cambria Math" panose="02040503050406030204" pitchFamily="18" charset="0"/>
                                <a:cs typeface="Comic Sans MS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fr-FR" i="1">
                                    <a:latin typeface="Cambria Math" panose="02040503050406030204" pitchFamily="18" charset="0"/>
                                    <a:cs typeface="Comic Sans MS"/>
                                  </a:rPr>
                                </m:ctrlPr>
                              </m:fPr>
                              <m:num>
                                <m:r>
                                  <a:rPr lang="fr-FR" i="1">
                                    <a:latin typeface="Cambria Math" charset="0"/>
                                    <a:cs typeface="Comic Sans MS"/>
                                  </a:rPr>
                                  <m:t>𝟏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  <a:cs typeface="Comic Sans MS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i="1">
                                        <a:latin typeface="Cambria Math" charset="0"/>
                                        <a:cs typeface="Comic Sans MS"/>
                                      </a:rPr>
                                      <m:t>𝑵</m:t>
                                    </m:r>
                                  </m:e>
                                  <m:sub>
                                    <m:r>
                                      <a:rPr lang="fr-FR" i="1">
                                        <a:latin typeface="Cambria Math" charset="0"/>
                                        <a:cs typeface="Comic Sans MS"/>
                                      </a:rPr>
                                      <m:t>𝑨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fr-FR" i="1">
                                <a:latin typeface="Cambria Math" charset="0"/>
                                <a:cs typeface="Comic Sans MS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fr-FR" i="1">
                                    <a:latin typeface="Cambria Math" panose="02040503050406030204" pitchFamily="18" charset="0"/>
                                    <a:cs typeface="Comic Sans MS"/>
                                  </a:rPr>
                                </m:ctrlPr>
                              </m:fPr>
                              <m:num>
                                <m:r>
                                  <a:rPr lang="fr-FR" i="1">
                                    <a:latin typeface="Cambria Math" charset="0"/>
                                    <a:cs typeface="Comic Sans MS"/>
                                  </a:rPr>
                                  <m:t>𝟏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  <a:cs typeface="Comic Sans MS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i="1">
                                        <a:latin typeface="Cambria Math" charset="0"/>
                                        <a:cs typeface="Comic Sans MS"/>
                                      </a:rPr>
                                      <m:t>𝑵</m:t>
                                    </m:r>
                                  </m:e>
                                  <m:sub>
                                    <m:r>
                                      <a:rPr lang="fr-FR" i="1">
                                        <a:latin typeface="Cambria Math" charset="0"/>
                                        <a:cs typeface="Comic Sans MS"/>
                                      </a:rPr>
                                      <m:t>𝑫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</m:rad>
                  </m:oMath>
                </a14:m>
                <a:r>
                  <a:rPr lang="fr-FR" dirty="0">
                    <a:latin typeface="Comic Sans MS"/>
                    <a:cs typeface="Comic Sans MS"/>
                    <a:sym typeface="Symbol" charset="0"/>
                  </a:rPr>
                  <a:t>. </a:t>
                </a:r>
                <a:endParaRPr lang="fr-FR" dirty="0"/>
              </a:p>
              <a:p>
                <a:pPr>
                  <a:spcBef>
                    <a:spcPct val="50000"/>
                  </a:spcBef>
                </a:pPr>
                <a:endParaRPr lang="fr-FR" dirty="0"/>
              </a:p>
              <a:p>
                <a:pPr>
                  <a:spcBef>
                    <a:spcPct val="50000"/>
                  </a:spcBef>
                </a:pPr>
                <a:r>
                  <a:rPr lang="fr-FR" i="1" dirty="0"/>
                  <a:t>A.N. : </a:t>
                </a:r>
                <a:r>
                  <a:rPr lang="el-GR" i="1" dirty="0">
                    <a:sym typeface="Symbol" charset="0"/>
                  </a:rPr>
                  <a:t></a:t>
                </a:r>
                <a:r>
                  <a:rPr lang="fr-FR" i="1" baseline="-25000" dirty="0" err="1"/>
                  <a:t>sc</a:t>
                </a:r>
                <a:r>
                  <a:rPr lang="fr-FR" i="1" dirty="0"/>
                  <a:t> = </a:t>
                </a:r>
                <a:r>
                  <a:rPr lang="el-GR" i="1" dirty="0">
                    <a:sym typeface="Symbol" charset="0"/>
                  </a:rPr>
                  <a:t></a:t>
                </a:r>
                <a:r>
                  <a:rPr lang="fr-FR" i="1" baseline="-25000" dirty="0"/>
                  <a:t>0</a:t>
                </a:r>
                <a:r>
                  <a:rPr lang="el-GR" i="1" dirty="0">
                    <a:sym typeface="Symbol" charset="0"/>
                  </a:rPr>
                  <a:t></a:t>
                </a:r>
                <a:r>
                  <a:rPr lang="fr-FR" i="1" baseline="-25000" dirty="0"/>
                  <a:t>r</a:t>
                </a:r>
                <a:r>
                  <a:rPr lang="fr-FR" i="1" dirty="0"/>
                  <a:t> = 12</a:t>
                </a:r>
                <a:r>
                  <a:rPr lang="el-GR" i="1" dirty="0">
                    <a:sym typeface="Symbol" charset="0"/>
                  </a:rPr>
                  <a:t></a:t>
                </a:r>
                <a:r>
                  <a:rPr lang="fr-FR" i="1" baseline="-25000" dirty="0"/>
                  <a:t>0</a:t>
                </a:r>
                <a:r>
                  <a:rPr lang="fr-FR" i="1" dirty="0"/>
                  <a:t> = 1.06</a:t>
                </a:r>
                <a:r>
                  <a:rPr lang="fr-FR" i="1" dirty="0">
                    <a:sym typeface="Symbol" charset="0"/>
                  </a:rPr>
                  <a:t>10</a:t>
                </a:r>
                <a:r>
                  <a:rPr lang="fr-FR" i="1" baseline="30000" dirty="0">
                    <a:sym typeface="Symbol" charset="0"/>
                  </a:rPr>
                  <a:t>-10</a:t>
                </a:r>
                <a:r>
                  <a:rPr lang="fr-FR" i="1" dirty="0">
                    <a:sym typeface="Symbol" charset="0"/>
                  </a:rPr>
                  <a:t> F/m</a:t>
                </a:r>
                <a:r>
                  <a:rPr lang="fr-FR" i="1" dirty="0"/>
                  <a:t>, W = 1 µm, </a:t>
                </a:r>
                <a:r>
                  <a:rPr lang="fr-FR" i="1" dirty="0" err="1"/>
                  <a:t>x</a:t>
                </a:r>
                <a:r>
                  <a:rPr lang="fr-FR" i="1" baseline="-25000" dirty="0" err="1"/>
                  <a:t>n</a:t>
                </a:r>
                <a:r>
                  <a:rPr lang="fr-FR" i="1" dirty="0"/>
                  <a:t> </a:t>
                </a:r>
                <a:r>
                  <a:rPr lang="fr-FR" i="1" dirty="0">
                    <a:sym typeface="Symbol" charset="0"/>
                  </a:rPr>
                  <a:t></a:t>
                </a:r>
                <a:r>
                  <a:rPr lang="fr-FR" i="1" dirty="0"/>
                  <a:t> W, </a:t>
                </a:r>
                <a:r>
                  <a:rPr lang="fr-FR" i="1" dirty="0" err="1"/>
                  <a:t>x</a:t>
                </a:r>
                <a:r>
                  <a:rPr lang="fr-FR" i="1" baseline="-25000" dirty="0" err="1"/>
                  <a:t>p</a:t>
                </a:r>
                <a:r>
                  <a:rPr lang="fr-FR" i="1" dirty="0"/>
                  <a:t> = 1 nm.</a:t>
                </a:r>
              </a:p>
              <a:p>
                <a:pPr>
                  <a:spcBef>
                    <a:spcPct val="50000"/>
                  </a:spcBef>
                </a:pPr>
                <a:endParaRPr lang="fr-FR" dirty="0"/>
              </a:p>
              <a:p>
                <a:pPr>
                  <a:spcBef>
                    <a:spcPct val="50000"/>
                  </a:spcBef>
                </a:pPr>
                <a:r>
                  <a:rPr lang="fr-FR" dirty="0"/>
                  <a:t>La zone désertée s</a:t>
                </a:r>
                <a:r>
                  <a:rPr lang="ja-JP" altLang="fr-FR" dirty="0"/>
                  <a:t>’</a:t>
                </a:r>
                <a:r>
                  <a:rPr lang="fr-FR" altLang="ja-JP" dirty="0"/>
                  <a:t>étend essentiellement du côté du semi-conducteur le moins dopé.</a:t>
                </a:r>
              </a:p>
              <a:p>
                <a:pPr>
                  <a:spcBef>
                    <a:spcPct val="50000"/>
                  </a:spcBef>
                </a:pPr>
                <a:endParaRPr lang="fr-FR" altLang="ja-JP" dirty="0"/>
              </a:p>
              <a:p>
                <a:pPr>
                  <a:spcBef>
                    <a:spcPct val="50000"/>
                  </a:spcBef>
                </a:pPr>
                <a:endParaRPr lang="fr-FR" altLang="ja-JP" dirty="0"/>
              </a:p>
            </p:txBody>
          </p:sp>
        </mc:Choice>
        <mc:Fallback xmlns="">
          <p:sp>
            <p:nvSpPr>
              <p:cNvPr id="2867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4813" y="468313"/>
                <a:ext cx="5818187" cy="6425542"/>
              </a:xfrm>
              <a:prstGeom prst="rect">
                <a:avLst/>
              </a:prstGeom>
              <a:blipFill>
                <a:blip r:embed="rId2"/>
                <a:stretch>
                  <a:fillRect l="-218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684" name="Rectangle 24"/>
          <p:cNvSpPr>
            <a:spLocks noChangeArrowheads="1"/>
          </p:cNvSpPr>
          <p:nvPr/>
        </p:nvSpPr>
        <p:spPr bwMode="auto">
          <a:xfrm>
            <a:off x="793626" y="3886200"/>
            <a:ext cx="4939630" cy="685800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endParaRPr lang="en-US"/>
          </a:p>
        </p:txBody>
      </p:sp>
      <p:pic>
        <p:nvPicPr>
          <p:cNvPr id="28678" name="Image 14" descr="PN_eq_thermo_potentie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331913"/>
            <a:ext cx="378142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Image 15" descr="PN_eq_thermo_SC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800" y="6444208"/>
            <a:ext cx="36496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B355B331-68C8-0341-A8C5-AD4BA0B2804E}" type="slidenum">
              <a:rPr lang="fr-FR" b="0">
                <a:latin typeface="Arial" charset="0"/>
              </a:rPr>
              <a:pPr eaLnBrk="1" hangingPunct="1"/>
              <a:t>9</a:t>
            </a:fld>
            <a:endParaRPr lang="fr-FR" b="0"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698" name="Text Box 6"/>
              <p:cNvSpPr txBox="1">
                <a:spLocks noChangeArrowheads="1"/>
              </p:cNvSpPr>
              <p:nvPr/>
            </p:nvSpPr>
            <p:spPr bwMode="auto">
              <a:xfrm>
                <a:off x="476250" y="152400"/>
                <a:ext cx="5905500" cy="84422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tabLst>
                    <a:tab pos="2336800" algn="l"/>
                  </a:tabLs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tabLst>
                    <a:tab pos="2336800" algn="l"/>
                  </a:tabLs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 eaLnBrk="0" hangingPunct="0">
                  <a:tabLst>
                    <a:tab pos="2336800" algn="l"/>
                  </a:tabLs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 eaLnBrk="0" hangingPunct="0">
                  <a:tabLst>
                    <a:tab pos="2336800" algn="l"/>
                  </a:tabLs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 eaLnBrk="0" hangingPunct="0">
                  <a:tabLst>
                    <a:tab pos="2336800" algn="l"/>
                  </a:tabLs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336800" algn="l"/>
                  </a:tabLs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336800" algn="l"/>
                  </a:tabLs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336800" algn="l"/>
                  </a:tabLs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336800" algn="l"/>
                  </a:tabLs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fr-FR" altLang="ja-JP" dirty="0"/>
                  <a:t>6. Champ électrique à la jonction</a:t>
                </a:r>
              </a:p>
              <a:p>
                <a:pPr>
                  <a:spcBef>
                    <a:spcPct val="50000"/>
                  </a:spcBef>
                </a:pPr>
                <a:endParaRPr lang="fr-FR" dirty="0"/>
              </a:p>
              <a:p>
                <a:pPr>
                  <a:spcBef>
                    <a:spcPct val="50000"/>
                  </a:spcBef>
                </a:pPr>
                <a:endParaRPr lang="fr-FR" dirty="0"/>
              </a:p>
              <a:p>
                <a:pPr>
                  <a:spcBef>
                    <a:spcPct val="50000"/>
                  </a:spcBef>
                </a:pPr>
                <a:endParaRPr lang="fr-FR" dirty="0"/>
              </a:p>
              <a:p>
                <a:pPr>
                  <a:spcBef>
                    <a:spcPct val="50000"/>
                  </a:spcBef>
                </a:pPr>
                <a:endParaRPr lang="fr-FR" dirty="0"/>
              </a:p>
              <a:p>
                <a:pPr>
                  <a:spcBef>
                    <a:spcPct val="50000"/>
                  </a:spcBef>
                </a:pPr>
                <a:r>
                  <a:rPr lang="fr-FR" dirty="0"/>
                  <a:t>Le champ électrique à la jonction est maximum.</a:t>
                </a:r>
              </a:p>
              <a:p>
                <a:pPr>
                  <a:spcBef>
                    <a:spcPct val="50000"/>
                  </a:spcBef>
                </a:pPr>
                <a:endParaRPr lang="fr-FR" dirty="0"/>
              </a:p>
              <a:p>
                <a:pPr>
                  <a:spcBef>
                    <a:spcPct val="50000"/>
                  </a:spcBef>
                  <a:tabLst>
                    <a:tab pos="1189038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𝓔</m:t>
                          </m:r>
                        </m:e>
                        <m:sub>
                          <m:r>
                            <a:rPr lang="fr-FR" b="1" i="1" smtClean="0">
                              <a:latin typeface="Cambria Math" charset="0"/>
                            </a:rPr>
                            <m:t>𝒆𝒍𝒆𝒄</m:t>
                          </m:r>
                          <m:r>
                            <a:rPr lang="fr-FR" b="1" i="1" smtClean="0">
                              <a:latin typeface="Cambria Math" charset="0"/>
                            </a:rPr>
                            <m:t>−</m:t>
                          </m:r>
                          <m:r>
                            <a:rPr lang="fr-FR" b="1" i="1" smtClean="0">
                              <a:latin typeface="Cambria Math" charset="0"/>
                            </a:rPr>
                            <m:t>𝒎𝒂𝒙</m:t>
                          </m:r>
                        </m:sub>
                      </m:sSub>
                      <m:r>
                        <a:rPr lang="fr-FR" b="1" i="1" smtClean="0">
                          <a:latin typeface="Cambria Math" charset="0"/>
                        </a:rPr>
                        <m:t>=−</m:t>
                      </m:r>
                      <m:f>
                        <m:fPr>
                          <m:ctrlPr>
                            <a:rPr lang="fr-FR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1" i="1" smtClean="0">
                              <a:latin typeface="Cambria Math" charset="0"/>
                            </a:rPr>
                            <m:t>𝒒</m:t>
                          </m:r>
                          <m:sSub>
                            <m:sSubPr>
                              <m:ctrlPr>
                                <a:rPr lang="fr-FR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1" i="1" smtClean="0">
                                  <a:latin typeface="Cambria Math" charset="0"/>
                                </a:rPr>
                                <m:t>𝑵</m:t>
                              </m:r>
                            </m:e>
                            <m:sub>
                              <m:r>
                                <a:rPr lang="fr-FR" b="1" i="1" smtClean="0">
                                  <a:latin typeface="Cambria Math" charset="0"/>
                                </a:rPr>
                                <m:t>𝑫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𝜺</m:t>
                              </m:r>
                            </m:e>
                            <m:sub>
                              <m:r>
                                <a:rPr lang="fr-FR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𝟎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𝜺</m:t>
                              </m:r>
                            </m:e>
                            <m:sub>
                              <m:r>
                                <a:rPr lang="fr-FR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𝒓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fr-FR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1" i="1" smtClean="0">
                              <a:latin typeface="Cambria Math" charset="0"/>
                            </a:rPr>
                            <m:t>𝒙</m:t>
                          </m:r>
                        </m:e>
                        <m:sub>
                          <m:r>
                            <a:rPr lang="fr-FR" b="1" i="1" smtClean="0">
                              <a:latin typeface="Cambria Math" charset="0"/>
                            </a:rPr>
                            <m:t>𝒏</m:t>
                          </m:r>
                        </m:sub>
                      </m:sSub>
                      <m:r>
                        <a:rPr lang="fr-FR" i="1">
                          <a:latin typeface="Cambria Math" charset="0"/>
                        </a:rPr>
                        <m:t>=−</m:t>
                      </m:r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i="1">
                              <a:latin typeface="Cambria Math" charset="0"/>
                            </a:rPr>
                            <m:t>𝒒</m:t>
                          </m:r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charset="0"/>
                                </a:rPr>
                                <m:t>𝑵</m:t>
                              </m:r>
                            </m:e>
                            <m:sub>
                              <m:r>
                                <a:rPr lang="fr-FR" b="1" i="1" smtClean="0">
                                  <a:latin typeface="Cambria Math" charset="0"/>
                                </a:rPr>
                                <m:t>𝑨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𝜺</m:t>
                              </m:r>
                            </m:e>
                            <m:sub>
                              <m:r>
                                <a:rPr lang="fr-FR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𝟎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𝜺</m:t>
                              </m:r>
                            </m:e>
                            <m:sub>
                              <m:r>
                                <a:rPr lang="fr-FR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𝒓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charset="0"/>
                            </a:rPr>
                            <m:t>𝒙</m:t>
                          </m:r>
                        </m:e>
                        <m:sub>
                          <m:r>
                            <a:rPr lang="fr-FR" b="1" i="1" smtClean="0">
                              <a:latin typeface="Cambria Math" charset="0"/>
                            </a:rPr>
                            <m:t>𝒑</m:t>
                          </m:r>
                        </m:sub>
                      </m:sSub>
                      <m:r>
                        <a:rPr lang="fr-FR" b="1" i="1" smtClean="0">
                          <a:latin typeface="Cambria Math" charset="0"/>
                        </a:rPr>
                        <m:t>=−</m:t>
                      </m:r>
                      <m:r>
                        <a:rPr lang="fr-FR" b="1" i="1" smtClean="0">
                          <a:latin typeface="Cambria Math" charset="0"/>
                        </a:rPr>
                        <m:t>𝟐</m:t>
                      </m:r>
                      <m:f>
                        <m:fPr>
                          <m:ctrlPr>
                            <a:rPr lang="fr-FR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1" i="1" smtClean="0">
                                  <a:latin typeface="Cambria Math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fr-FR" b="1" i="1" smtClean="0">
                                  <a:latin typeface="Cambria Math" charset="0"/>
                                </a:rPr>
                                <m:t>𝒃𝒊</m:t>
                              </m:r>
                            </m:sub>
                          </m:sSub>
                        </m:num>
                        <m:den>
                          <m:r>
                            <a:rPr lang="fr-FR" b="1" i="1" smtClean="0">
                              <a:latin typeface="Cambria Math" charset="0"/>
                            </a:rPr>
                            <m:t>𝑾</m:t>
                          </m:r>
                        </m:den>
                      </m:f>
                    </m:oMath>
                  </m:oMathPara>
                </a14:m>
                <a:endParaRPr lang="fr-FR" dirty="0"/>
              </a:p>
              <a:p>
                <a:pPr>
                  <a:spcBef>
                    <a:spcPct val="50000"/>
                  </a:spcBef>
                </a:pPr>
                <a:endParaRPr lang="fr-FR" dirty="0"/>
              </a:p>
              <a:p>
                <a:pPr>
                  <a:spcBef>
                    <a:spcPct val="50000"/>
                  </a:spcBef>
                </a:pPr>
                <a:r>
                  <a:rPr lang="fr-FR" i="1" dirty="0"/>
                  <a:t>A.N.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𝓔</m:t>
                        </m:r>
                      </m:e>
                      <m:sub>
                        <m:r>
                          <a:rPr lang="fr-FR" i="1">
                            <a:latin typeface="Cambria Math" charset="0"/>
                          </a:rPr>
                          <m:t>𝒆𝒍𝒆𝒄</m:t>
                        </m:r>
                        <m:r>
                          <a:rPr lang="fr-FR" i="1">
                            <a:latin typeface="Cambria Math" charset="0"/>
                          </a:rPr>
                          <m:t>−</m:t>
                        </m:r>
                        <m:r>
                          <a:rPr lang="fr-FR" i="1">
                            <a:latin typeface="Cambria Math" charset="0"/>
                          </a:rPr>
                          <m:t>𝒎𝒂𝒙</m:t>
                        </m:r>
                      </m:sub>
                    </m:sSub>
                  </m:oMath>
                </a14:m>
                <a:r>
                  <a:rPr lang="fr-FR" i="1" dirty="0"/>
                  <a:t> = -1.5 </a:t>
                </a:r>
                <a:r>
                  <a:rPr lang="fr-FR" i="1" dirty="0">
                    <a:sym typeface="Symbol" charset="0"/>
                  </a:rPr>
                  <a:t> 10</a:t>
                </a:r>
                <a:r>
                  <a:rPr lang="fr-FR" i="1" baseline="30000" dirty="0">
                    <a:sym typeface="Symbol" charset="0"/>
                  </a:rPr>
                  <a:t>6</a:t>
                </a:r>
                <a:r>
                  <a:rPr lang="fr-FR" i="1" dirty="0">
                    <a:sym typeface="Symbol" charset="0"/>
                  </a:rPr>
                  <a:t> V/m. Cette valeur est très élevée. Elle correspond à des champs pour lesquels les électrons se déplacent en vitesse saturée.</a:t>
                </a:r>
              </a:p>
              <a:p>
                <a:pPr>
                  <a:spcBef>
                    <a:spcPct val="50000"/>
                  </a:spcBef>
                </a:pPr>
                <a:endParaRPr lang="fr-FR" i="1" dirty="0">
                  <a:sym typeface="Symbol" charset="0"/>
                </a:endParaRPr>
              </a:p>
              <a:p>
                <a:pPr eaLnBrk="1" hangingPunct="1"/>
                <a:endParaRPr lang="fr-FR" dirty="0">
                  <a:sym typeface="Symbol" charset="0"/>
                </a:endParaRPr>
              </a:p>
              <a:p>
                <a:pPr eaLnBrk="1" hangingPunct="1"/>
                <a:r>
                  <a:rPr lang="fr-FR" dirty="0">
                    <a:sym typeface="Symbol" charset="0"/>
                  </a:rPr>
                  <a:t>7. Validité des hypothèses, longueur de Debye.</a:t>
                </a:r>
              </a:p>
              <a:p>
                <a:pPr eaLnBrk="1" hangingPunct="1">
                  <a:lnSpc>
                    <a:spcPct val="150000"/>
                  </a:lnSpc>
                </a:pPr>
                <a:r>
                  <a:rPr lang="fr-FR" dirty="0">
                    <a:sym typeface="Symbol" charset="0"/>
                  </a:rPr>
                  <a:t>Le passage abrupt de la zone désertée à la zone neutre n</a:t>
                </a:r>
                <a:r>
                  <a:rPr lang="ja-JP" altLang="fr-FR" dirty="0">
                    <a:sym typeface="Symbol" charset="0"/>
                  </a:rPr>
                  <a:t>’</a:t>
                </a:r>
                <a:r>
                  <a:rPr lang="fr-FR" altLang="ja-JP" dirty="0">
                    <a:sym typeface="Symbol" charset="0"/>
                  </a:rPr>
                  <a:t>est pas possible.</a:t>
                </a:r>
              </a:p>
              <a:p>
                <a:pPr eaLnBrk="1" hangingPunct="1"/>
                <a:r>
                  <a:rPr lang="fr-FR" dirty="0">
                    <a:sym typeface="Symbol" charset="0"/>
                  </a:rPr>
                  <a:t>Evaluons la distance sur laquelle s</a:t>
                </a:r>
                <a:r>
                  <a:rPr lang="ja-JP" altLang="fr-FR" dirty="0">
                    <a:sym typeface="Symbol" charset="0"/>
                  </a:rPr>
                  <a:t>’</a:t>
                </a:r>
                <a:r>
                  <a:rPr lang="fr-FR" altLang="ja-JP" dirty="0">
                    <a:sym typeface="Symbol" charset="0"/>
                  </a:rPr>
                  <a:t>effectue ce passage.</a:t>
                </a:r>
              </a:p>
              <a:p>
                <a:pPr eaLnBrk="1" hangingPunct="1"/>
                <a:r>
                  <a:rPr lang="fr-FR" dirty="0">
                    <a:sym typeface="Symbol" charset="0"/>
                  </a:rPr>
                  <a:t>Nous savons que :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charset="0"/>
                      </a:rPr>
                      <m:t>𝒏</m:t>
                    </m:r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i="1">
                            <a:latin typeface="Cambria Math" charset="0"/>
                          </a:rPr>
                          <m:t>𝒙</m:t>
                        </m:r>
                      </m:e>
                    </m:d>
                    <m:r>
                      <a:rPr lang="fr-FR" i="1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charset="0"/>
                          </a:rPr>
                          <m:t>𝑵</m:t>
                        </m:r>
                      </m:e>
                      <m:sub>
                        <m:r>
                          <a:rPr lang="fr-FR" i="1">
                            <a:latin typeface="Cambria Math" charset="0"/>
                          </a:rPr>
                          <m:t>𝑪</m:t>
                        </m:r>
                      </m:sub>
                    </m:sSub>
                    <m:r>
                      <a:rPr lang="fr-FR" i="1">
                        <a:latin typeface="Cambria Math" charset="0"/>
                      </a:rPr>
                      <m:t>𝒆𝒙𝒑</m:t>
                    </m:r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latin typeface="Cambria Math" charset="0"/>
                                  </a:rPr>
                                  <m:t>𝑬</m:t>
                                </m:r>
                              </m:e>
                              <m:sub>
                                <m:r>
                                  <a:rPr lang="fr-FR" i="1">
                                    <a:latin typeface="Cambria Math" charset="0"/>
                                  </a:rPr>
                                  <m:t>𝑭</m:t>
                                </m:r>
                              </m:sub>
                            </m:sSub>
                            <m:r>
                              <a:rPr lang="fr-FR" i="1">
                                <a:latin typeface="Cambria Math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latin typeface="Cambria Math" charset="0"/>
                                  </a:rPr>
                                  <m:t>𝑬</m:t>
                                </m:r>
                              </m:e>
                              <m:sub>
                                <m:r>
                                  <a:rPr lang="fr-FR" i="1">
                                    <a:latin typeface="Cambria Math" charset="0"/>
                                  </a:rPr>
                                  <m:t>𝑪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i="1">
                                    <a:latin typeface="Cambria Math" charset="0"/>
                                  </a:rPr>
                                  <m:t>𝒙</m:t>
                                </m:r>
                              </m:e>
                            </m:d>
                          </m:num>
                          <m:den>
                            <m:sSub>
                              <m:sSub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latin typeface="Cambria Math" charset="0"/>
                                  </a:rPr>
                                  <m:t>𝒌</m:t>
                                </m:r>
                              </m:e>
                              <m:sub>
                                <m:r>
                                  <a:rPr lang="fr-FR" i="1">
                                    <a:latin typeface="Cambria Math" charset="0"/>
                                  </a:rPr>
                                  <m:t>𝑩</m:t>
                                </m:r>
                              </m:sub>
                            </m:sSub>
                            <m:r>
                              <a:rPr lang="fr-FR" i="1">
                                <a:latin typeface="Cambria Math" charset="0"/>
                              </a:rPr>
                              <m:t>𝑻</m:t>
                            </m:r>
                          </m:den>
                        </m:f>
                      </m:e>
                    </m:d>
                  </m:oMath>
                </a14:m>
                <a:r>
                  <a:rPr lang="fr-FR" dirty="0">
                    <a:sym typeface="Symbol" charset="0"/>
                  </a:rPr>
                  <a:t>.</a:t>
                </a:r>
              </a:p>
              <a:p>
                <a:pPr eaLnBrk="1" hangingPunct="1"/>
                <a:endParaRPr lang="fr-FR" dirty="0">
                  <a:sym typeface="Symbol" charset="0"/>
                </a:endParaRPr>
              </a:p>
              <a:p>
                <a:pPr eaLnBrk="1" hangingPunct="1"/>
                <a:r>
                  <a:rPr lang="fr-FR" dirty="0">
                    <a:sym typeface="Symbol" charset="0"/>
                  </a:rPr>
                  <a:t>En x=</a:t>
                </a:r>
                <a:r>
                  <a:rPr lang="fr-FR" dirty="0" err="1">
                    <a:sym typeface="Symbol" charset="0"/>
                  </a:rPr>
                  <a:t>x</a:t>
                </a:r>
                <a:r>
                  <a:rPr lang="fr-FR" baseline="-25000" dirty="0" err="1">
                    <a:sym typeface="Symbol" charset="0"/>
                  </a:rPr>
                  <a:t>n</a:t>
                </a:r>
                <a:r>
                  <a:rPr lang="fr-FR" dirty="0">
                    <a:sym typeface="Symbol" charset="0"/>
                  </a:rPr>
                  <a:t>, </a:t>
                </a:r>
                <a:r>
                  <a:rPr lang="fr-FR" dirty="0" err="1">
                    <a:sym typeface="Symbol" charset="0"/>
                  </a:rPr>
                  <a:t>E</a:t>
                </a:r>
                <a:r>
                  <a:rPr lang="fr-FR" baseline="-25000" dirty="0" err="1">
                    <a:sym typeface="Symbol" charset="0"/>
                  </a:rPr>
                  <a:t>c</a:t>
                </a:r>
                <a:r>
                  <a:rPr lang="fr-FR" dirty="0">
                    <a:sym typeface="Symbol" charset="0"/>
                  </a:rPr>
                  <a:t>=</a:t>
                </a:r>
                <a:r>
                  <a:rPr lang="fr-FR" dirty="0" err="1">
                    <a:sym typeface="Symbol" charset="0"/>
                  </a:rPr>
                  <a:t>E</a:t>
                </a:r>
                <a:r>
                  <a:rPr lang="fr-FR" baseline="-25000" dirty="0" err="1">
                    <a:sym typeface="Symbol" charset="0"/>
                  </a:rPr>
                  <a:t>cn</a:t>
                </a:r>
                <a:r>
                  <a:rPr lang="fr-FR" dirty="0">
                    <a:sym typeface="Symbol" charset="0"/>
                  </a:rPr>
                  <a:t> et V(x)=</a:t>
                </a:r>
                <a:r>
                  <a:rPr lang="fr-FR" dirty="0" err="1">
                    <a:sym typeface="Symbol" charset="0"/>
                  </a:rPr>
                  <a:t>V</a:t>
                </a:r>
                <a:r>
                  <a:rPr lang="fr-FR" baseline="-25000" dirty="0" err="1">
                    <a:sym typeface="Symbol" charset="0"/>
                  </a:rPr>
                  <a:t>bi</a:t>
                </a:r>
                <a:r>
                  <a:rPr lang="fr-FR" dirty="0">
                    <a:sym typeface="Symbol" charset="0"/>
                  </a:rPr>
                  <a:t>.</a:t>
                </a:r>
              </a:p>
              <a:p>
                <a:pPr eaLnBrk="1" hangingPunct="1"/>
                <a:endParaRPr lang="fr-FR" dirty="0">
                  <a:sym typeface="Symbol" charset="0"/>
                </a:endParaRPr>
              </a:p>
              <a:p>
                <a:pPr eaLnBrk="1" hangingPunct="1"/>
                <a:r>
                  <a:rPr lang="fr-FR" dirty="0">
                    <a:sym typeface="Symbol" charset="0"/>
                  </a:rPr>
                  <a:t>Pour 0&lt;x&lt;</a:t>
                </a:r>
                <a:r>
                  <a:rPr lang="fr-FR" dirty="0" err="1">
                    <a:sym typeface="Symbol" charset="0"/>
                  </a:rPr>
                  <a:t>x</a:t>
                </a:r>
                <a:r>
                  <a:rPr lang="fr-FR" baseline="-25000" dirty="0" err="1">
                    <a:sym typeface="Symbol" charset="0"/>
                  </a:rPr>
                  <a:t>n</a:t>
                </a:r>
                <a:r>
                  <a:rPr lang="fr-FR" dirty="0">
                    <a:sym typeface="Symbol" charset="0"/>
                  </a:rPr>
                  <a:t>, </a:t>
                </a:r>
                <a:r>
                  <a:rPr lang="fr-FR" dirty="0" err="1">
                    <a:sym typeface="Symbol" charset="0"/>
                  </a:rPr>
                  <a:t>E</a:t>
                </a:r>
                <a:r>
                  <a:rPr lang="fr-FR" baseline="-25000" dirty="0" err="1">
                    <a:sym typeface="Symbol" charset="0"/>
                  </a:rPr>
                  <a:t>c</a:t>
                </a:r>
                <a:r>
                  <a:rPr lang="fr-FR" dirty="0">
                    <a:sym typeface="Symbol" charset="0"/>
                  </a:rPr>
                  <a:t>(x)=</a:t>
                </a:r>
                <a:r>
                  <a:rPr lang="fr-FR" dirty="0" err="1">
                    <a:sym typeface="Symbol" charset="0"/>
                  </a:rPr>
                  <a:t>E</a:t>
                </a:r>
                <a:r>
                  <a:rPr lang="fr-FR" baseline="-25000" dirty="0" err="1">
                    <a:sym typeface="Symbol" charset="0"/>
                  </a:rPr>
                  <a:t>cn</a:t>
                </a:r>
                <a:r>
                  <a:rPr lang="fr-FR" dirty="0">
                    <a:sym typeface="Symbol" charset="0"/>
                  </a:rPr>
                  <a:t>-q(V(x)-</a:t>
                </a:r>
                <a:r>
                  <a:rPr lang="fr-FR" dirty="0" err="1">
                    <a:sym typeface="Symbol" charset="0"/>
                  </a:rPr>
                  <a:t>V</a:t>
                </a:r>
                <a:r>
                  <a:rPr lang="fr-FR" baseline="-25000" dirty="0" err="1">
                    <a:sym typeface="Symbol" charset="0"/>
                  </a:rPr>
                  <a:t>bi</a:t>
                </a:r>
                <a:r>
                  <a:rPr lang="fr-FR" dirty="0">
                    <a:sym typeface="Symbol" charset="0"/>
                  </a:rPr>
                  <a:t>). On en déduit:</a:t>
                </a:r>
              </a:p>
              <a:p>
                <a:pPr eaLnBrk="1" hangingPunct="1"/>
                <a:endParaRPr lang="fr-FR" dirty="0">
                  <a:sym typeface="Symbol" charset="0"/>
                </a:endParaRPr>
              </a:p>
              <a:p>
                <a:pPr eaLnBrk="1" hangingPunct="1"/>
                <a14:m>
                  <m:oMath xmlns:m="http://schemas.openxmlformats.org/officeDocument/2006/math">
                    <m:r>
                      <a:rPr lang="fr-FR" i="1">
                        <a:latin typeface="Cambria Math" charset="0"/>
                      </a:rPr>
                      <m:t>𝒏</m:t>
                    </m:r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i="1">
                            <a:latin typeface="Cambria Math" charset="0"/>
                          </a:rPr>
                          <m:t>𝒙</m:t>
                        </m:r>
                      </m:e>
                    </m:d>
                    <m:r>
                      <a:rPr lang="fr-FR" i="1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fr-FR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b>
                        <m:r>
                          <a:rPr lang="fr-FR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fr-FR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fr-FR" i="1">
                        <a:latin typeface="Cambria Math" charset="0"/>
                      </a:rPr>
                      <m:t>𝒆𝒙𝒑</m:t>
                    </m:r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fr-FR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fr-FR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fr-FR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  <m:r>
                                      <a:rPr lang="fr-FR" b="1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fr-FR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b="1" i="1" smtClean="0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fr-FR" b="1" i="1" smtClean="0">
                                            <a:latin typeface="Cambria Math" panose="02040503050406030204" pitchFamily="18" charset="0"/>
                                          </a:rPr>
                                          <m:t>𝒏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fr-FR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sSubSup>
                              <m:sSubSupPr>
                                <m:ctrlPr>
                                  <a:rPr lang="fr-FR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fr-FR" b="1" i="1" smtClean="0">
                                    <a:latin typeface="Cambria Math" panose="02040503050406030204" pitchFamily="18" charset="0"/>
                                  </a:rPr>
                                  <m:t>𝑳</m:t>
                                </m:r>
                              </m:e>
                              <m:sub>
                                <m:r>
                                  <a:rPr lang="fr-FR" b="1" i="1" smtClean="0">
                                    <a:latin typeface="Cambria Math" panose="02040503050406030204" pitchFamily="18" charset="0"/>
                                  </a:rPr>
                                  <m:t>𝑫𝒏</m:t>
                                </m:r>
                              </m:sub>
                              <m:sup>
                                <m:r>
                                  <a:rPr lang="fr-FR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bSup>
                          </m:den>
                        </m:f>
                      </m:e>
                    </m:d>
                  </m:oMath>
                </a14:m>
                <a:r>
                  <a:rPr lang="fr-FR" dirty="0">
                    <a:sym typeface="Symbol" charset="0"/>
                  </a:rPr>
                  <a:t> avec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𝑫𝒏</m:t>
                        </m:r>
                      </m:sub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  <m:r>
                      <a:rPr lang="fr-FR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sSub>
                          <m:sSubPr>
                            <m:ctrlPr>
                              <a:rPr lang="fr-FR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𝜺</m:t>
                            </m:r>
                          </m:e>
                          <m:sub>
                            <m:r>
                              <a:rPr lang="fr-FR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sSub>
                          <m:sSubPr>
                            <m:ctrlPr>
                              <a:rPr lang="fr-FR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𝜺</m:t>
                            </m:r>
                          </m:e>
                          <m:sub>
                            <m:r>
                              <a:rPr lang="fr-FR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𝒓</m:t>
                            </m:r>
                          </m:sub>
                        </m:sSub>
                        <m:sSub>
                          <m:sSubPr>
                            <m:ctrlPr>
                              <a:rPr lang="fr-FR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𝒌</m:t>
                            </m:r>
                          </m:e>
                          <m:sub>
                            <m:r>
                              <a:rPr lang="fr-FR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𝑩</m:t>
                            </m:r>
                          </m:sub>
                        </m:sSub>
                        <m:r>
                          <a:rPr lang="fr-F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𝑻</m:t>
                        </m:r>
                      </m:num>
                      <m:den>
                        <m:sSup>
                          <m:sSupPr>
                            <m:ctrlPr>
                              <a:rPr lang="fr-FR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b="1" i="1" smtClean="0">
                                <a:latin typeface="Cambria Math" panose="02040503050406030204" pitchFamily="18" charset="0"/>
                              </a:rPr>
                              <m:t>𝒒</m:t>
                            </m:r>
                          </m:e>
                          <m:sup>
                            <m:r>
                              <a:rPr lang="fr-FR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sSub>
                          <m:sSubPr>
                            <m:ctrlPr>
                              <a:rPr lang="fr-FR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1" i="1" smtClean="0">
                                <a:latin typeface="Cambria Math" panose="02040503050406030204" pitchFamily="18" charset="0"/>
                              </a:rPr>
                              <m:t>𝑵</m:t>
                            </m:r>
                          </m:e>
                          <m:sub>
                            <m:r>
                              <a:rPr lang="fr-FR" b="1" i="1" smtClean="0">
                                <a:latin typeface="Cambria Math" panose="02040503050406030204" pitchFamily="18" charset="0"/>
                              </a:rPr>
                              <m:t>𝑫</m:t>
                            </m:r>
                          </m:sub>
                        </m:sSub>
                      </m:den>
                    </m:f>
                  </m:oMath>
                </a14:m>
                <a:endParaRPr lang="fr-FR" dirty="0">
                  <a:sym typeface="Symbol" charset="0"/>
                </a:endParaRPr>
              </a:p>
              <a:p>
                <a:pPr eaLnBrk="1" hangingPunct="1"/>
                <a:endParaRPr lang="fr-FR" dirty="0">
                  <a:sym typeface="Symbol" charset="0"/>
                </a:endParaRPr>
              </a:p>
              <a:p>
                <a:pPr eaLnBrk="1" hangingPunct="1"/>
                <a:endParaRPr lang="fr-FR" dirty="0">
                  <a:sym typeface="Symbol" charset="0"/>
                </a:endParaRPr>
              </a:p>
              <a:p>
                <a:pPr eaLnBrk="1" hangingPunct="1"/>
                <a:r>
                  <a:rPr lang="fr-FR" dirty="0" err="1">
                    <a:sym typeface="Symbol" charset="0"/>
                  </a:rPr>
                  <a:t>L</a:t>
                </a:r>
                <a:r>
                  <a:rPr lang="fr-FR" baseline="-25000" dirty="0" err="1">
                    <a:sym typeface="Symbol" charset="0"/>
                  </a:rPr>
                  <a:t>Dn</a:t>
                </a:r>
                <a:r>
                  <a:rPr lang="fr-FR" dirty="0">
                    <a:sym typeface="Symbol" charset="0"/>
                  </a:rPr>
                  <a:t> = </a:t>
                </a:r>
                <a:r>
                  <a:rPr lang="fr-FR" dirty="0">
                    <a:solidFill>
                      <a:srgbClr val="0000FF"/>
                    </a:solidFill>
                    <a:sym typeface="Symbol" charset="0"/>
                  </a:rPr>
                  <a:t>longueur de Debye </a:t>
                </a:r>
                <a:r>
                  <a:rPr lang="fr-FR" dirty="0">
                    <a:sym typeface="Symbol" charset="0"/>
                  </a:rPr>
                  <a:t>du semi-conducteur dopé N</a:t>
                </a:r>
              </a:p>
              <a:p>
                <a:pPr eaLnBrk="1" hangingPunct="1"/>
                <a:r>
                  <a:rPr lang="fr-FR" dirty="0">
                    <a:sym typeface="Symbol" charset="0"/>
                  </a:rPr>
                  <a:t>A partir du bord de ZCE, n(x) décroît exponentiellement sur une longueur caractéristique égale à </a:t>
                </a:r>
                <a:r>
                  <a:rPr lang="fr-FR" dirty="0" err="1">
                    <a:sym typeface="Symbol" charset="0"/>
                  </a:rPr>
                  <a:t>L</a:t>
                </a:r>
                <a:r>
                  <a:rPr lang="fr-FR" baseline="-25000" dirty="0" err="1">
                    <a:sym typeface="Symbol" charset="0"/>
                  </a:rPr>
                  <a:t>Dn</a:t>
                </a:r>
                <a:r>
                  <a:rPr lang="fr-FR" dirty="0">
                    <a:sym typeface="Symbol" charset="0"/>
                  </a:rPr>
                  <a:t>. </a:t>
                </a:r>
              </a:p>
              <a:p>
                <a:pPr eaLnBrk="1" hangingPunct="1"/>
                <a:r>
                  <a:rPr lang="fr-FR" dirty="0">
                    <a:sym typeface="Symbol" charset="0"/>
                  </a:rPr>
                  <a:t>A.N. </a:t>
                </a:r>
                <a:r>
                  <a:rPr lang="fr-FR" dirty="0" err="1">
                    <a:sym typeface="Symbol" charset="0"/>
                  </a:rPr>
                  <a:t>L</a:t>
                </a:r>
                <a:r>
                  <a:rPr lang="fr-FR" baseline="-25000" dirty="0" err="1">
                    <a:sym typeface="Symbol" charset="0"/>
                  </a:rPr>
                  <a:t>Dn</a:t>
                </a:r>
                <a:r>
                  <a:rPr lang="fr-FR" dirty="0">
                    <a:sym typeface="Symbol" charset="0"/>
                  </a:rPr>
                  <a:t>=W/5.</a:t>
                </a:r>
                <a:endParaRPr lang="el-GR" dirty="0">
                  <a:sym typeface="Symbol" charset="0"/>
                </a:endParaRPr>
              </a:p>
            </p:txBody>
          </p:sp>
        </mc:Choice>
        <mc:Fallback xmlns="">
          <p:sp>
            <p:nvSpPr>
              <p:cNvPr id="29698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6250" y="152400"/>
                <a:ext cx="5905500" cy="8442247"/>
              </a:xfrm>
              <a:prstGeom prst="rect">
                <a:avLst/>
              </a:prstGeom>
              <a:blipFill>
                <a:blip r:embed="rId3"/>
                <a:stretch>
                  <a:fillRect l="-215" t="-150" b="-301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24"/>
          <p:cNvSpPr>
            <a:spLocks noChangeArrowheads="1"/>
          </p:cNvSpPr>
          <p:nvPr/>
        </p:nvSpPr>
        <p:spPr bwMode="auto">
          <a:xfrm>
            <a:off x="1556792" y="2237780"/>
            <a:ext cx="3744416" cy="606028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endParaRPr lang="en-US"/>
          </a:p>
        </p:txBody>
      </p:sp>
      <p:grpSp>
        <p:nvGrpSpPr>
          <p:cNvPr id="3" name="Grouper 2"/>
          <p:cNvGrpSpPr/>
          <p:nvPr/>
        </p:nvGrpSpPr>
        <p:grpSpPr>
          <a:xfrm>
            <a:off x="1406376" y="428164"/>
            <a:ext cx="3606800" cy="1326582"/>
            <a:chOff x="1406376" y="428164"/>
            <a:chExt cx="3606800" cy="1326582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6376" y="595871"/>
              <a:ext cx="3606800" cy="115887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/>
                <p:cNvSpPr/>
                <p:nvPr/>
              </p:nvSpPr>
              <p:spPr>
                <a:xfrm>
                  <a:off x="2795370" y="428164"/>
                  <a:ext cx="637739" cy="33541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fr-FR" i="1">
                                    <a:latin typeface="Cambria Math" panose="02040503050406030204" pitchFamily="18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accPr>
                              <m:e>
                                <m:r>
                                  <a:rPr lang="fr-FR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𝓔</m:t>
                                </m:r>
                              </m:e>
                            </m:acc>
                          </m:e>
                          <m:sub>
                            <m:r>
                              <a:rPr lang="fr-FR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𝒆𝒍𝒆𝒄</m:t>
                            </m:r>
                          </m:sub>
                        </m:sSub>
                      </m:oMath>
                    </m:oMathPara>
                  </a14:m>
                  <a:endParaRPr lang="fr-FR" dirty="0"/>
                </a:p>
              </p:txBody>
            </p:sp>
          </mc:Choice>
          <mc:Fallback xmlns="">
            <p:sp>
              <p:nvSpPr>
                <p:cNvPr id="17" name="Rectangle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95370" y="428164"/>
                  <a:ext cx="637739" cy="335413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3" name="Rectangle 24">
            <a:extLst>
              <a:ext uri="{FF2B5EF4-FFF2-40B4-BE49-F238E27FC236}">
                <a16:creationId xmlns:a16="http://schemas.microsoft.com/office/drawing/2014/main" id="{29E0974A-4359-E842-A015-7BF9586DAD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8255" y="6796447"/>
            <a:ext cx="1178857" cy="511857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11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5089</TotalTime>
  <Words>4086</Words>
  <Application>Microsoft Macintosh PowerPoint</Application>
  <PresentationFormat>Affichage à l'écran (4:3)</PresentationFormat>
  <Paragraphs>754</Paragraphs>
  <Slides>38</Slides>
  <Notes>33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38</vt:i4>
      </vt:variant>
    </vt:vector>
  </HeadingPairs>
  <TitlesOfParts>
    <vt:vector size="48" baseType="lpstr">
      <vt:lpstr>ＭＳ Ｐゴシック</vt:lpstr>
      <vt:lpstr>Arial</vt:lpstr>
      <vt:lpstr>Cambria</vt:lpstr>
      <vt:lpstr>Cambria Math</vt:lpstr>
      <vt:lpstr>Comic Sans MS</vt:lpstr>
      <vt:lpstr>Lucida Grande</vt:lpstr>
      <vt:lpstr>Symbol</vt:lpstr>
      <vt:lpstr>Times New Roman</vt:lpstr>
      <vt:lpstr>Wingdings</vt:lpstr>
      <vt:lpstr>Modèle par défaut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I.E.M.N. C.N.R.S.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Didier Theron</dc:creator>
  <cp:lastModifiedBy>Didier Theron</cp:lastModifiedBy>
  <cp:revision>1078</cp:revision>
  <cp:lastPrinted>2016-09-19T14:33:23Z</cp:lastPrinted>
  <dcterms:created xsi:type="dcterms:W3CDTF">2010-03-15T09:19:10Z</dcterms:created>
  <dcterms:modified xsi:type="dcterms:W3CDTF">2018-12-18T15:35:33Z</dcterms:modified>
</cp:coreProperties>
</file>