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310" r:id="rId2"/>
    <p:sldId id="313" r:id="rId3"/>
    <p:sldId id="305" r:id="rId4"/>
    <p:sldId id="309" r:id="rId5"/>
    <p:sldId id="306" r:id="rId6"/>
    <p:sldId id="261" r:id="rId7"/>
    <p:sldId id="319" r:id="rId8"/>
    <p:sldId id="317" r:id="rId9"/>
    <p:sldId id="321" r:id="rId10"/>
    <p:sldId id="311" r:id="rId11"/>
    <p:sldId id="304" r:id="rId12"/>
    <p:sldId id="278" r:id="rId13"/>
    <p:sldId id="287" r:id="rId14"/>
    <p:sldId id="293" r:id="rId15"/>
    <p:sldId id="294" r:id="rId16"/>
    <p:sldId id="296" r:id="rId17"/>
    <p:sldId id="288" r:id="rId18"/>
    <p:sldId id="276" r:id="rId19"/>
    <p:sldId id="323" r:id="rId20"/>
    <p:sldId id="308" r:id="rId21"/>
    <p:sldId id="289" r:id="rId22"/>
    <p:sldId id="307" r:id="rId23"/>
    <p:sldId id="290" r:id="rId24"/>
    <p:sldId id="291" r:id="rId25"/>
    <p:sldId id="262" r:id="rId26"/>
    <p:sldId id="279" r:id="rId27"/>
    <p:sldId id="316" r:id="rId28"/>
    <p:sldId id="277" r:id="rId29"/>
    <p:sldId id="280" r:id="rId30"/>
    <p:sldId id="271" r:id="rId31"/>
    <p:sldId id="314" r:id="rId32"/>
    <p:sldId id="283" r:id="rId33"/>
    <p:sldId id="281" r:id="rId34"/>
    <p:sldId id="282" r:id="rId35"/>
    <p:sldId id="284" r:id="rId36"/>
    <p:sldId id="286" r:id="rId37"/>
    <p:sldId id="264" r:id="rId38"/>
    <p:sldId id="273" r:id="rId39"/>
    <p:sldId id="285" r:id="rId40"/>
    <p:sldId id="292" r:id="rId41"/>
  </p:sldIdLst>
  <p:sldSz cx="6858000" cy="9144000" type="screen4x3"/>
  <p:notesSz cx="6797675" cy="9926638"/>
  <p:defaultTextStyle>
    <a:defPPr>
      <a:defRPr lang="fr-FR"/>
    </a:defPPr>
    <a:lvl1pPr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1400"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400"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400"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400"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400"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0000"/>
    <a:srgbClr val="9DBB00"/>
    <a:srgbClr val="00408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p:restoredTop sz="50070" autoAdjust="0"/>
  </p:normalViewPr>
  <p:slideViewPr>
    <p:cSldViewPr>
      <p:cViewPr varScale="1">
        <p:scale>
          <a:sx n="95" d="100"/>
          <a:sy n="95" d="100"/>
        </p:scale>
        <p:origin x="3616" y="1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pitchFamily="-109" charset="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109"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2001838" y="744538"/>
            <a:ext cx="2794000"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8438"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pitchFamily="-109" charset="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Arial" charset="0"/>
              </a:defRPr>
            </a:lvl1pPr>
          </a:lstStyle>
          <a:p>
            <a:pPr>
              <a:defRPr/>
            </a:pPr>
            <a:fld id="{FA037C7E-411D-ED4B-9DCA-2B9E7AD6BD19}" type="slidenum">
              <a:rPr lang="fr-FR"/>
              <a:pPr>
                <a:defRPr/>
              </a:pPr>
              <a:t>‹N°›</a:t>
            </a:fld>
            <a:endParaRPr lang="fr-FR"/>
          </a:p>
        </p:txBody>
      </p:sp>
    </p:spTree>
    <p:extLst>
      <p:ext uri="{BB962C8B-B14F-4D97-AF65-F5344CB8AC3E}">
        <p14:creationId xmlns:p14="http://schemas.microsoft.com/office/powerpoint/2010/main" val="205137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80D1CEB-7735-524A-894F-7E573289E286}" type="slidenum">
              <a:rPr lang="fr-FR" sz="1200" b="0">
                <a:latin typeface="Arial" charset="0"/>
              </a:rPr>
              <a:pPr eaLnBrk="1" hangingPunct="1"/>
              <a:t>1</a:t>
            </a:fld>
            <a:endParaRPr lang="fr-FR" sz="1200" b="0">
              <a:latin typeface="Arial" charset="0"/>
            </a:endParaRPr>
          </a:p>
        </p:txBody>
      </p:sp>
      <p:sp>
        <p:nvSpPr>
          <p:cNvPr id="15362" name="Rectangle 2"/>
          <p:cNvSpPr>
            <a:spLocks noGrp="1" noRot="1" noChangeAspect="1" noChangeArrowheads="1" noTextEdit="1"/>
          </p:cNvSpPr>
          <p:nvPr>
            <p:ph type="sldImg"/>
          </p:nvPr>
        </p:nvSpPr>
        <p:spPr>
          <a:xfrm>
            <a:off x="2003425" y="744538"/>
            <a:ext cx="2790825" cy="3722687"/>
          </a:xfrm>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33670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CE34FCE-279A-FC4E-86DB-E383BB50AB66}" type="slidenum">
              <a:rPr lang="fr-FR" sz="1200" b="0">
                <a:latin typeface="Arial" charset="0"/>
              </a:rPr>
              <a:pPr eaLnBrk="1" hangingPunct="1"/>
              <a:t>28</a:t>
            </a:fld>
            <a:endParaRPr lang="fr-FR" sz="1200" b="0">
              <a:latin typeface="Arial" charset="0"/>
            </a:endParaRPr>
          </a:p>
        </p:txBody>
      </p:sp>
      <p:sp>
        <p:nvSpPr>
          <p:cNvPr id="28674" name="Rectangle 2"/>
          <p:cNvSpPr>
            <a:spLocks noGrp="1" noRot="1" noChangeAspect="1" noChangeArrowheads="1" noTextEdit="1"/>
          </p:cNvSpPr>
          <p:nvPr>
            <p:ph type="sldImg"/>
          </p:nvPr>
        </p:nvSpPr>
        <p:spPr>
          <a:xfrm>
            <a:off x="2003425" y="744538"/>
            <a:ext cx="2790825" cy="3722687"/>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22642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10C6C593-2780-5A43-886B-584D8782DB8F}" type="slidenum">
              <a:rPr lang="fr-FR" sz="1200" b="0">
                <a:latin typeface="Arial" charset="0"/>
              </a:rPr>
              <a:pPr eaLnBrk="1" hangingPunct="1"/>
              <a:t>30</a:t>
            </a:fld>
            <a:endParaRPr lang="fr-FR" sz="1200" b="0">
              <a:latin typeface="Arial" charset="0"/>
            </a:endParaRPr>
          </a:p>
        </p:txBody>
      </p:sp>
      <p:sp>
        <p:nvSpPr>
          <p:cNvPr id="31746" name="Rectangle 2"/>
          <p:cNvSpPr>
            <a:spLocks noGrp="1" noRot="1" noChangeAspect="1" noChangeArrowheads="1" noTextEdit="1"/>
          </p:cNvSpPr>
          <p:nvPr>
            <p:ph type="sldImg"/>
          </p:nvPr>
        </p:nvSpPr>
        <p:spPr>
          <a:xfrm>
            <a:off x="2003425" y="744538"/>
            <a:ext cx="2790825" cy="3722687"/>
          </a:xfrm>
          <a:ln/>
        </p:spPr>
      </p:sp>
      <p:sp>
        <p:nvSpPr>
          <p:cNvPr id="3174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9790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F10083D-8590-6140-80CF-126F8202A1EA}" type="slidenum">
              <a:rPr lang="fr-FR" sz="1200" b="0">
                <a:latin typeface="Arial" charset="0"/>
              </a:rPr>
              <a:pPr eaLnBrk="1" hangingPunct="1"/>
              <a:t>33</a:t>
            </a:fld>
            <a:endParaRPr lang="fr-FR" sz="1200" b="0">
              <a:latin typeface="Arial" charset="0"/>
            </a:endParaRPr>
          </a:p>
        </p:txBody>
      </p:sp>
      <p:sp>
        <p:nvSpPr>
          <p:cNvPr id="34818" name="Rectangle 2"/>
          <p:cNvSpPr>
            <a:spLocks noGrp="1" noRot="1" noChangeAspect="1" noChangeArrowheads="1"/>
          </p:cNvSpPr>
          <p:nvPr>
            <p:ph type="sldImg"/>
          </p:nvPr>
        </p:nvSpPr>
        <p:spPr>
          <a:xfrm>
            <a:off x="2003425" y="744538"/>
            <a:ext cx="2790825" cy="3722687"/>
          </a:xfrm>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83970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447F3CE-993E-E248-8262-9E13B2FA7CD5}" type="slidenum">
              <a:rPr lang="fr-FR" sz="1200" b="0">
                <a:latin typeface="Arial" charset="0"/>
              </a:rPr>
              <a:pPr eaLnBrk="1" hangingPunct="1"/>
              <a:t>37</a:t>
            </a:fld>
            <a:endParaRPr lang="fr-FR" sz="1200" b="0">
              <a:latin typeface="Arial" charset="0"/>
            </a:endParaRPr>
          </a:p>
        </p:txBody>
      </p:sp>
      <p:sp>
        <p:nvSpPr>
          <p:cNvPr id="39938" name="Rectangle 2"/>
          <p:cNvSpPr>
            <a:spLocks noGrp="1" noRot="1" noChangeAspect="1" noChangeArrowheads="1" noTextEdit="1"/>
          </p:cNvSpPr>
          <p:nvPr>
            <p:ph type="sldImg"/>
          </p:nvPr>
        </p:nvSpPr>
        <p:spPr>
          <a:xfrm>
            <a:off x="2003425" y="744538"/>
            <a:ext cx="2790825" cy="3722687"/>
          </a:xfrm>
          <a:ln/>
        </p:spPr>
      </p:sp>
      <p:sp>
        <p:nvSpPr>
          <p:cNvPr id="399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09000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D2F46B6-45A8-CD43-881D-DCA17102230E}" type="slidenum">
              <a:rPr lang="fr-FR" sz="1200" b="0">
                <a:latin typeface="Arial" charset="0"/>
              </a:rPr>
              <a:pPr eaLnBrk="1" hangingPunct="1"/>
              <a:t>38</a:t>
            </a:fld>
            <a:endParaRPr lang="fr-FR" sz="1200" b="0">
              <a:latin typeface="Arial" charset="0"/>
            </a:endParaRPr>
          </a:p>
        </p:txBody>
      </p:sp>
      <p:sp>
        <p:nvSpPr>
          <p:cNvPr id="41986" name="Rectangle 2"/>
          <p:cNvSpPr>
            <a:spLocks noGrp="1" noRot="1" noChangeAspect="1" noChangeArrowheads="1" noTextEdit="1"/>
          </p:cNvSpPr>
          <p:nvPr>
            <p:ph type="sldImg"/>
          </p:nvPr>
        </p:nvSpPr>
        <p:spPr>
          <a:xfrm>
            <a:off x="2003425" y="744538"/>
            <a:ext cx="2790825" cy="3722687"/>
          </a:xfrm>
          <a:ln/>
        </p:spPr>
      </p:sp>
      <p:sp>
        <p:nvSpPr>
          <p:cNvPr id="419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62887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80D1CEB-7735-524A-894F-7E573289E286}" type="slidenum">
              <a:rPr lang="fr-FR" sz="1200" b="0">
                <a:latin typeface="Arial" charset="0"/>
              </a:rPr>
              <a:pPr eaLnBrk="1" hangingPunct="1"/>
              <a:t>6</a:t>
            </a:fld>
            <a:endParaRPr lang="fr-FR" sz="1200" b="0">
              <a:latin typeface="Arial" charset="0"/>
            </a:endParaRPr>
          </a:p>
        </p:txBody>
      </p:sp>
      <p:sp>
        <p:nvSpPr>
          <p:cNvPr id="15362" name="Rectangle 2"/>
          <p:cNvSpPr>
            <a:spLocks noGrp="1" noRot="1" noChangeAspect="1" noChangeArrowheads="1" noTextEdit="1"/>
          </p:cNvSpPr>
          <p:nvPr>
            <p:ph type="sldImg"/>
          </p:nvPr>
        </p:nvSpPr>
        <p:spPr>
          <a:xfrm>
            <a:off x="2003425" y="744538"/>
            <a:ext cx="2790825" cy="3722687"/>
          </a:xfrm>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106028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80D1CEB-7735-524A-894F-7E573289E286}" type="slidenum">
              <a:rPr lang="fr-FR" sz="1200" b="0">
                <a:latin typeface="Arial" charset="0"/>
              </a:rPr>
              <a:pPr eaLnBrk="1" hangingPunct="1"/>
              <a:t>7</a:t>
            </a:fld>
            <a:endParaRPr lang="fr-FR" sz="1200" b="0">
              <a:latin typeface="Arial" charset="0"/>
            </a:endParaRPr>
          </a:p>
        </p:txBody>
      </p:sp>
      <p:sp>
        <p:nvSpPr>
          <p:cNvPr id="15362" name="Rectangle 2"/>
          <p:cNvSpPr>
            <a:spLocks noGrp="1" noRot="1" noChangeAspect="1" noChangeArrowheads="1" noTextEdit="1"/>
          </p:cNvSpPr>
          <p:nvPr>
            <p:ph type="sldImg"/>
          </p:nvPr>
        </p:nvSpPr>
        <p:spPr>
          <a:xfrm>
            <a:off x="2003425" y="744538"/>
            <a:ext cx="2790825" cy="3722687"/>
          </a:xfrm>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35509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80D1CEB-7735-524A-894F-7E573289E286}" type="slidenum">
              <a:rPr lang="fr-FR" sz="1200" b="0">
                <a:latin typeface="Arial" charset="0"/>
              </a:rPr>
              <a:pPr eaLnBrk="1" hangingPunct="1"/>
              <a:t>8</a:t>
            </a:fld>
            <a:endParaRPr lang="fr-FR" sz="1200" b="0">
              <a:latin typeface="Arial" charset="0"/>
            </a:endParaRPr>
          </a:p>
        </p:txBody>
      </p:sp>
      <p:sp>
        <p:nvSpPr>
          <p:cNvPr id="15362" name="Rectangle 2"/>
          <p:cNvSpPr>
            <a:spLocks noGrp="1" noRot="1" noChangeAspect="1" noChangeArrowheads="1" noTextEdit="1"/>
          </p:cNvSpPr>
          <p:nvPr>
            <p:ph type="sldImg"/>
          </p:nvPr>
        </p:nvSpPr>
        <p:spPr>
          <a:xfrm>
            <a:off x="2003425" y="744538"/>
            <a:ext cx="2790825" cy="3722687"/>
          </a:xfrm>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5288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80D1CEB-7735-524A-894F-7E573289E286}" type="slidenum">
              <a:rPr lang="fr-FR" sz="1200" b="0">
                <a:latin typeface="Arial" charset="0"/>
              </a:rPr>
              <a:pPr eaLnBrk="1" hangingPunct="1"/>
              <a:t>9</a:t>
            </a:fld>
            <a:endParaRPr lang="fr-FR" sz="1200" b="0">
              <a:latin typeface="Arial" charset="0"/>
            </a:endParaRPr>
          </a:p>
        </p:txBody>
      </p:sp>
      <p:sp>
        <p:nvSpPr>
          <p:cNvPr id="15362" name="Rectangle 2"/>
          <p:cNvSpPr>
            <a:spLocks noGrp="1" noRot="1" noChangeAspect="1" noChangeArrowheads="1" noTextEdit="1"/>
          </p:cNvSpPr>
          <p:nvPr>
            <p:ph type="sldImg"/>
          </p:nvPr>
        </p:nvSpPr>
        <p:spPr>
          <a:xfrm>
            <a:off x="2003425" y="744538"/>
            <a:ext cx="2790825" cy="3722687"/>
          </a:xfrm>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481144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C0AD82B-4D6D-A447-9BC1-FF4CE9E51025}" type="slidenum">
              <a:rPr lang="fr-FR" sz="1200" b="0">
                <a:latin typeface="Arial" charset="0"/>
              </a:rPr>
              <a:pPr eaLnBrk="1" hangingPunct="1"/>
              <a:t>18</a:t>
            </a:fld>
            <a:endParaRPr lang="fr-FR" sz="1200" b="0">
              <a:latin typeface="Arial" charset="0"/>
            </a:endParaRPr>
          </a:p>
        </p:txBody>
      </p:sp>
      <p:sp>
        <p:nvSpPr>
          <p:cNvPr id="20482" name="Rectangle 2"/>
          <p:cNvSpPr>
            <a:spLocks noGrp="1" noRot="1" noChangeAspect="1" noChangeArrowheads="1" noTextEdit="1"/>
          </p:cNvSpPr>
          <p:nvPr>
            <p:ph type="sldImg"/>
          </p:nvPr>
        </p:nvSpPr>
        <p:spPr>
          <a:xfrm>
            <a:off x="2003425" y="744538"/>
            <a:ext cx="2790825" cy="3722687"/>
          </a:xfrm>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63288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C0AD82B-4D6D-A447-9BC1-FF4CE9E51025}" type="slidenum">
              <a:rPr lang="fr-FR" sz="1200" b="0">
                <a:latin typeface="Arial" charset="0"/>
              </a:rPr>
              <a:pPr eaLnBrk="1" hangingPunct="1"/>
              <a:t>19</a:t>
            </a:fld>
            <a:endParaRPr lang="fr-FR" sz="1200" b="0">
              <a:latin typeface="Arial" charset="0"/>
            </a:endParaRPr>
          </a:p>
        </p:txBody>
      </p:sp>
      <p:sp>
        <p:nvSpPr>
          <p:cNvPr id="20482" name="Rectangle 2"/>
          <p:cNvSpPr>
            <a:spLocks noGrp="1" noRot="1" noChangeAspect="1" noChangeArrowheads="1" noTextEdit="1"/>
          </p:cNvSpPr>
          <p:nvPr>
            <p:ph type="sldImg"/>
          </p:nvPr>
        </p:nvSpPr>
        <p:spPr>
          <a:xfrm>
            <a:off x="2003425" y="744538"/>
            <a:ext cx="2790825" cy="3722687"/>
          </a:xfrm>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50553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C0AD82B-4D6D-A447-9BC1-FF4CE9E51025}" type="slidenum">
              <a:rPr lang="fr-FR" sz="1200" b="0">
                <a:latin typeface="Arial" charset="0"/>
              </a:rPr>
              <a:pPr eaLnBrk="1" hangingPunct="1"/>
              <a:t>20</a:t>
            </a:fld>
            <a:endParaRPr lang="fr-FR" sz="1200" b="0">
              <a:latin typeface="Arial" charset="0"/>
            </a:endParaRPr>
          </a:p>
        </p:txBody>
      </p:sp>
      <p:sp>
        <p:nvSpPr>
          <p:cNvPr id="20482" name="Rectangle 2"/>
          <p:cNvSpPr>
            <a:spLocks noGrp="1" noRot="1" noChangeAspect="1" noChangeArrowheads="1" noTextEdit="1"/>
          </p:cNvSpPr>
          <p:nvPr>
            <p:ph type="sldImg"/>
          </p:nvPr>
        </p:nvSpPr>
        <p:spPr>
          <a:xfrm>
            <a:off x="2003425" y="744538"/>
            <a:ext cx="2790825" cy="3722687"/>
          </a:xfrm>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186080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06163E49-315C-FF47-A29F-0E73715D1C51}" type="slidenum">
              <a:rPr lang="fr-FR" sz="1200" b="0">
                <a:latin typeface="Arial" charset="0"/>
              </a:rPr>
              <a:pPr eaLnBrk="1" hangingPunct="1"/>
              <a:t>25</a:t>
            </a:fld>
            <a:endParaRPr lang="fr-FR" sz="1200" b="0">
              <a:latin typeface="Arial" charset="0"/>
            </a:endParaRPr>
          </a:p>
        </p:txBody>
      </p:sp>
      <p:sp>
        <p:nvSpPr>
          <p:cNvPr id="25602" name="Rectangle 2"/>
          <p:cNvSpPr>
            <a:spLocks noGrp="1" noRot="1" noChangeAspect="1" noChangeArrowheads="1" noTextEdit="1"/>
          </p:cNvSpPr>
          <p:nvPr>
            <p:ph type="sldImg"/>
          </p:nvPr>
        </p:nvSpPr>
        <p:spPr>
          <a:xfrm>
            <a:off x="2003425" y="744538"/>
            <a:ext cx="2790825" cy="3722687"/>
          </a:xfrm>
          <a:ln/>
        </p:spPr>
      </p:sp>
      <p:sp>
        <p:nvSpPr>
          <p:cNvPr id="256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latin typeface="Arial" charset="0"/>
              <a:ea typeface="ＭＳ Ｐゴシック" charset="0"/>
              <a:cs typeface="ＭＳ Ｐゴシック" charset="0"/>
            </a:endParaRPr>
          </a:p>
        </p:txBody>
      </p:sp>
    </p:spTree>
    <p:extLst>
      <p:ext uri="{BB962C8B-B14F-4D97-AF65-F5344CB8AC3E}">
        <p14:creationId xmlns:p14="http://schemas.microsoft.com/office/powerpoint/2010/main" val="71227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038"/>
            <a:ext cx="5829300" cy="1960562"/>
          </a:xfrm>
        </p:spPr>
        <p:txBody>
          <a:bodyPr/>
          <a:lstStyle/>
          <a:p>
            <a:r>
              <a:rPr lang="fr-FR"/>
              <a:t>Cliquez et modifiez le titre</a:t>
            </a:r>
          </a:p>
        </p:txBody>
      </p:sp>
      <p:sp>
        <p:nvSpPr>
          <p:cNvPr id="3" name="Sous-titr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12BA2E-0BA6-F641-8284-45C99C5B0D02}" type="slidenum">
              <a:rPr lang="fr-FR"/>
              <a:pPr>
                <a:defRPr/>
              </a:pPr>
              <a:t>‹N°›</a:t>
            </a:fld>
            <a:endParaRPr lang="fr-FR"/>
          </a:p>
        </p:txBody>
      </p:sp>
    </p:spTree>
    <p:extLst>
      <p:ext uri="{BB962C8B-B14F-4D97-AF65-F5344CB8AC3E}">
        <p14:creationId xmlns:p14="http://schemas.microsoft.com/office/powerpoint/2010/main" val="188193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8A7970-7EA4-7646-957D-7231CF26B025}" type="slidenum">
              <a:rPr lang="fr-FR"/>
              <a:pPr>
                <a:defRPr/>
              </a:pPr>
              <a:t>‹N°›</a:t>
            </a:fld>
            <a:endParaRPr lang="fr-FR"/>
          </a:p>
        </p:txBody>
      </p:sp>
    </p:spTree>
    <p:extLst>
      <p:ext uri="{BB962C8B-B14F-4D97-AF65-F5344CB8AC3E}">
        <p14:creationId xmlns:p14="http://schemas.microsoft.com/office/powerpoint/2010/main" val="61626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713"/>
            <a:ext cx="1543050" cy="780097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42900" y="366713"/>
            <a:ext cx="4476750" cy="78009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5DC63-70CA-6D40-9B08-C21CFB18B0C3}" type="slidenum">
              <a:rPr lang="fr-FR"/>
              <a:pPr>
                <a:defRPr/>
              </a:pPr>
              <a:t>‹N°›</a:t>
            </a:fld>
            <a:endParaRPr lang="fr-FR"/>
          </a:p>
        </p:txBody>
      </p:sp>
    </p:spTree>
    <p:extLst>
      <p:ext uri="{BB962C8B-B14F-4D97-AF65-F5344CB8AC3E}">
        <p14:creationId xmlns:p14="http://schemas.microsoft.com/office/powerpoint/2010/main" val="383260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5F5D37-7E1E-6B48-85F3-FB3FA9C25DE5}" type="slidenum">
              <a:rPr lang="fr-FR"/>
              <a:pPr>
                <a:defRPr/>
              </a:pPr>
              <a:t>‹N°›</a:t>
            </a:fld>
            <a:endParaRPr lang="fr-FR"/>
          </a:p>
        </p:txBody>
      </p:sp>
    </p:spTree>
    <p:extLst>
      <p:ext uri="{BB962C8B-B14F-4D97-AF65-F5344CB8AC3E}">
        <p14:creationId xmlns:p14="http://schemas.microsoft.com/office/powerpoint/2010/main" val="325144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5875338"/>
            <a:ext cx="5829300" cy="1816100"/>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CF4E5-0247-B149-8F91-3CDAE1D646A6}" type="slidenum">
              <a:rPr lang="fr-FR"/>
              <a:pPr>
                <a:defRPr/>
              </a:pPr>
              <a:t>‹N°›</a:t>
            </a:fld>
            <a:endParaRPr lang="fr-FR"/>
          </a:p>
        </p:txBody>
      </p:sp>
    </p:spTree>
    <p:extLst>
      <p:ext uri="{BB962C8B-B14F-4D97-AF65-F5344CB8AC3E}">
        <p14:creationId xmlns:p14="http://schemas.microsoft.com/office/powerpoint/2010/main" val="205095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42900" y="1143000"/>
            <a:ext cx="3009900" cy="702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05200" y="1143000"/>
            <a:ext cx="3009900" cy="702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1900CA-E0BE-AB41-8699-617DC9C68125}" type="slidenum">
              <a:rPr lang="fr-FR"/>
              <a:pPr>
                <a:defRPr/>
              </a:pPr>
              <a:t>‹N°›</a:t>
            </a:fld>
            <a:endParaRPr lang="fr-FR"/>
          </a:p>
        </p:txBody>
      </p:sp>
    </p:spTree>
    <p:extLst>
      <p:ext uri="{BB962C8B-B14F-4D97-AF65-F5344CB8AC3E}">
        <p14:creationId xmlns:p14="http://schemas.microsoft.com/office/powerpoint/2010/main" val="2396808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713"/>
            <a:ext cx="6172200" cy="1524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5751CB-7BBF-EF47-BA11-CBE5051FDD87}" type="slidenum">
              <a:rPr lang="fr-FR"/>
              <a:pPr>
                <a:defRPr/>
              </a:pPr>
              <a:t>‹N°›</a:t>
            </a:fld>
            <a:endParaRPr lang="fr-FR"/>
          </a:p>
        </p:txBody>
      </p:sp>
    </p:spTree>
    <p:extLst>
      <p:ext uri="{BB962C8B-B14F-4D97-AF65-F5344CB8AC3E}">
        <p14:creationId xmlns:p14="http://schemas.microsoft.com/office/powerpoint/2010/main" val="355219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C4245B-CA5A-3649-A077-D13BA3BFE95F}" type="slidenum">
              <a:rPr lang="fr-FR"/>
              <a:pPr>
                <a:defRPr/>
              </a:pPr>
              <a:t>‹N°›</a:t>
            </a:fld>
            <a:endParaRPr lang="fr-FR"/>
          </a:p>
        </p:txBody>
      </p:sp>
    </p:spTree>
    <p:extLst>
      <p:ext uri="{BB962C8B-B14F-4D97-AF65-F5344CB8AC3E}">
        <p14:creationId xmlns:p14="http://schemas.microsoft.com/office/powerpoint/2010/main" val="263534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BAF359-55CF-5749-B69B-6B6EA5139E14}" type="slidenum">
              <a:rPr lang="fr-FR"/>
              <a:pPr>
                <a:defRPr/>
              </a:pPr>
              <a:t>‹N°›</a:t>
            </a:fld>
            <a:endParaRPr lang="fr-FR"/>
          </a:p>
        </p:txBody>
      </p:sp>
    </p:spTree>
    <p:extLst>
      <p:ext uri="{BB962C8B-B14F-4D97-AF65-F5344CB8AC3E}">
        <p14:creationId xmlns:p14="http://schemas.microsoft.com/office/powerpoint/2010/main" val="251509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3538"/>
            <a:ext cx="2255838" cy="154940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43CA70-F2E8-804F-9117-DA9D02145AE6}" type="slidenum">
              <a:rPr lang="fr-FR"/>
              <a:pPr>
                <a:defRPr/>
              </a:pPr>
              <a:t>‹N°›</a:t>
            </a:fld>
            <a:endParaRPr lang="fr-FR"/>
          </a:p>
        </p:txBody>
      </p:sp>
    </p:spTree>
    <p:extLst>
      <p:ext uri="{BB962C8B-B14F-4D97-AF65-F5344CB8AC3E}">
        <p14:creationId xmlns:p14="http://schemas.microsoft.com/office/powerpoint/2010/main" val="58910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400800"/>
            <a:ext cx="4114800" cy="755650"/>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63E6C0-5BA8-0645-9709-4C9A301B6EA0}" type="slidenum">
              <a:rPr lang="fr-FR"/>
              <a:pPr>
                <a:defRPr/>
              </a:pPr>
              <a:t>‹N°›</a:t>
            </a:fld>
            <a:endParaRPr lang="fr-FR"/>
          </a:p>
        </p:txBody>
      </p:sp>
    </p:spTree>
    <p:extLst>
      <p:ext uri="{BB962C8B-B14F-4D97-AF65-F5344CB8AC3E}">
        <p14:creationId xmlns:p14="http://schemas.microsoft.com/office/powerpoint/2010/main" val="355980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54768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342900" y="1143000"/>
            <a:ext cx="6172200" cy="702468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42900" y="8675688"/>
            <a:ext cx="16002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atin typeface="Arial" pitchFamily="-109"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2343150" y="8675688"/>
            <a:ext cx="21717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atin typeface="Arial" pitchFamily="-109"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4914900" y="8675688"/>
            <a:ext cx="1600200"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smtClean="0">
                <a:latin typeface="Arial" charset="0"/>
              </a:defRPr>
            </a:lvl1pPr>
          </a:lstStyle>
          <a:p>
            <a:pPr>
              <a:defRPr/>
            </a:pPr>
            <a:fld id="{BD8B6E4F-A334-9B43-91A4-9175DAFE28C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2400" b="1">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5pPr>
      <a:lvl6pPr marL="457200" algn="ctr" rtl="0" fontAlgn="base">
        <a:spcBef>
          <a:spcPct val="0"/>
        </a:spcBef>
        <a:spcAft>
          <a:spcPct val="0"/>
        </a:spcAft>
        <a:defRPr sz="2400" b="1">
          <a:solidFill>
            <a:schemeClr val="tx2"/>
          </a:solidFill>
          <a:latin typeface="Comic Sans MS" pitchFamily="-112" charset="0"/>
        </a:defRPr>
      </a:lvl6pPr>
      <a:lvl7pPr marL="914400" algn="ctr" rtl="0" fontAlgn="base">
        <a:spcBef>
          <a:spcPct val="0"/>
        </a:spcBef>
        <a:spcAft>
          <a:spcPct val="0"/>
        </a:spcAft>
        <a:defRPr sz="2400" b="1">
          <a:solidFill>
            <a:schemeClr val="tx2"/>
          </a:solidFill>
          <a:latin typeface="Comic Sans MS" pitchFamily="-112" charset="0"/>
        </a:defRPr>
      </a:lvl7pPr>
      <a:lvl8pPr marL="1371600" algn="ctr" rtl="0" fontAlgn="base">
        <a:spcBef>
          <a:spcPct val="0"/>
        </a:spcBef>
        <a:spcAft>
          <a:spcPct val="0"/>
        </a:spcAft>
        <a:defRPr sz="2400" b="1">
          <a:solidFill>
            <a:schemeClr val="tx2"/>
          </a:solidFill>
          <a:latin typeface="Comic Sans MS" pitchFamily="-112" charset="0"/>
        </a:defRPr>
      </a:lvl8pPr>
      <a:lvl9pPr marL="1828800" algn="ctr" rtl="0" fontAlgn="base">
        <a:spcBef>
          <a:spcPct val="0"/>
        </a:spcBef>
        <a:spcAft>
          <a:spcPct val="0"/>
        </a:spcAft>
        <a:defRPr sz="2400" b="1">
          <a:solidFill>
            <a:schemeClr val="tx2"/>
          </a:solidFill>
          <a:latin typeface="Comic Sans MS" pitchFamily="-112" charset="0"/>
        </a:defRPr>
      </a:lvl9pPr>
    </p:titleStyle>
    <p:bodyStyle>
      <a:lvl1pPr marL="342900" indent="-342900" algn="l" rtl="0" eaLnBrk="0" fontAlgn="base" hangingPunct="0">
        <a:spcBef>
          <a:spcPct val="20000"/>
        </a:spcBef>
        <a:spcAft>
          <a:spcPct val="0"/>
        </a:spcAft>
        <a:buChar char="•"/>
        <a:defRPr sz="1400" b="1">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12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10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9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900" b="1">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900" b="1">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900" b="1">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900" b="1">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900" b="1">
          <a:solidFill>
            <a:schemeClr val="tx1"/>
          </a:solidFill>
          <a:latin typeface="+mn-lt"/>
          <a:ea typeface="ＭＳ Ｐゴシック" pitchFamily="-112"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9.emf"/><Relationship Id="rId18" Type="http://schemas.openxmlformats.org/officeDocument/2006/relationships/oleObject" Target="../embeddings/oleObject10.bin"/><Relationship Id="rId3" Type="http://schemas.openxmlformats.org/officeDocument/2006/relationships/image" Target="../media/image32.png"/><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7.bin"/><Relationship Id="rId17" Type="http://schemas.openxmlformats.org/officeDocument/2006/relationships/image" Target="../media/image21.emf"/><Relationship Id="rId25" Type="http://schemas.openxmlformats.org/officeDocument/2006/relationships/image" Target="../media/image25.emf"/><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slideLayout" Target="../slideLayouts/slideLayout6.xml"/><Relationship Id="rId6" Type="http://schemas.openxmlformats.org/officeDocument/2006/relationships/oleObject" Target="../embeddings/oleObject4.bin"/><Relationship Id="rId11" Type="http://schemas.openxmlformats.org/officeDocument/2006/relationships/image" Target="../media/image18.emf"/><Relationship Id="rId24" Type="http://schemas.openxmlformats.org/officeDocument/2006/relationships/oleObject" Target="../embeddings/oleObject13.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oleObject" Target="../embeddings/oleObject6.bin"/><Relationship Id="rId19" Type="http://schemas.openxmlformats.org/officeDocument/2006/relationships/image" Target="../media/image22.emf"/><Relationship Id="rId4" Type="http://schemas.openxmlformats.org/officeDocument/2006/relationships/oleObject" Target="../embeddings/oleObject3.bin"/><Relationship Id="rId9" Type="http://schemas.openxmlformats.org/officeDocument/2006/relationships/image" Target="../media/image17.emf"/><Relationship Id="rId14" Type="http://schemas.openxmlformats.org/officeDocument/2006/relationships/oleObject" Target="../embeddings/oleObject8.bin"/><Relationship Id="rId22"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13" Type="http://schemas.openxmlformats.org/officeDocument/2006/relationships/image" Target="../media/image49.png"/><Relationship Id="rId3" Type="http://schemas.openxmlformats.org/officeDocument/2006/relationships/image" Target="../media/image48.png"/><Relationship Id="rId12"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7.xml"/><Relationship Id="rId11" Type="http://schemas.openxmlformats.org/officeDocument/2006/relationships/image" Target="../media/image85.png"/><Relationship Id="rId10" Type="http://schemas.openxmlformats.org/officeDocument/2006/relationships/image" Target="../media/image84.png"/><Relationship Id="rId4" Type="http://schemas.openxmlformats.org/officeDocument/2006/relationships/image" Target="../media/image280.png"/><Relationship Id="rId9"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3.emf"/></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4C739B-BFEB-6149-AD0A-EF629DECD750}" type="slidenum">
              <a:rPr lang="fr-FR" b="0">
                <a:latin typeface="Arial" charset="0"/>
              </a:rPr>
              <a:pPr eaLnBrk="1" hangingPunct="1"/>
              <a:t>1</a:t>
            </a:fld>
            <a:endParaRPr lang="fr-FR" b="0">
              <a:latin typeface="Arial" charset="0"/>
            </a:endParaRPr>
          </a:p>
        </p:txBody>
      </p:sp>
      <p:sp>
        <p:nvSpPr>
          <p:cNvPr id="14342" name="Rectangle 73"/>
          <p:cNvSpPr>
            <a:spLocks noGrp="1" noChangeArrowheads="1"/>
          </p:cNvSpPr>
          <p:nvPr>
            <p:ph type="title"/>
          </p:nvPr>
        </p:nvSpPr>
        <p:spPr/>
        <p:txBody>
          <a:bodyPr/>
          <a:lstStyle/>
          <a:p>
            <a:pPr eaLnBrk="1" hangingPunct="1"/>
            <a:r>
              <a:rPr lang="fr-FR" sz="1800" dirty="0">
                <a:solidFill>
                  <a:schemeClr val="tx1"/>
                </a:solidFill>
                <a:latin typeface="Comic Sans MS" charset="0"/>
                <a:ea typeface="ＭＳ Ｐゴシック" charset="0"/>
                <a:cs typeface="ＭＳ Ｐゴシック" charset="0"/>
              </a:rPr>
              <a:t>Electronique des semi-conducteurs</a:t>
            </a:r>
            <a:r>
              <a:rPr lang="fr-FR" sz="1400" dirty="0">
                <a:solidFill>
                  <a:schemeClr val="tx1"/>
                </a:solidFill>
                <a:latin typeface="Comic Sans MS" charset="0"/>
                <a:ea typeface="ＭＳ Ｐゴシック" charset="0"/>
                <a:cs typeface="ＭＳ Ｐゴシック" charset="0"/>
              </a:rPr>
              <a:t>.</a:t>
            </a:r>
            <a:endParaRPr lang="en-GB" sz="1400" dirty="0">
              <a:solidFill>
                <a:schemeClr val="tx1"/>
              </a:solidFill>
              <a:latin typeface="Comic Sans MS" charset="0"/>
              <a:ea typeface="ＭＳ Ｐゴシック" charset="0"/>
              <a:cs typeface="ＭＳ Ｐゴシック" charset="0"/>
            </a:endParaRPr>
          </a:p>
        </p:txBody>
      </p:sp>
      <p:grpSp>
        <p:nvGrpSpPr>
          <p:cNvPr id="2" name="Grouper 1"/>
          <p:cNvGrpSpPr/>
          <p:nvPr/>
        </p:nvGrpSpPr>
        <p:grpSpPr>
          <a:xfrm>
            <a:off x="547688" y="2467255"/>
            <a:ext cx="5700712" cy="6137193"/>
            <a:chOff x="547688" y="1187624"/>
            <a:chExt cx="5700712" cy="6137193"/>
          </a:xfrm>
        </p:grpSpPr>
        <mc:AlternateContent xmlns:mc="http://schemas.openxmlformats.org/markup-compatibility/2006" xmlns:a14="http://schemas.microsoft.com/office/drawing/2010/main">
          <mc:Choice Requires="a14">
            <p:sp>
              <p:nvSpPr>
                <p:cNvPr id="14340" name="Text Box 59"/>
                <p:cNvSpPr txBox="1">
                  <a:spLocks noChangeArrowheads="1"/>
                </p:cNvSpPr>
                <p:nvPr/>
              </p:nvSpPr>
              <p:spPr bwMode="auto">
                <a:xfrm>
                  <a:off x="547688" y="1187624"/>
                  <a:ext cx="5700712" cy="6137193"/>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I. Physique de l'équilibre thermodynamique des électrons et des trous</a:t>
                  </a:r>
                </a:p>
                <a:p>
                  <a:pPr marL="0" indent="0" algn="just" eaLnBrk="1" hangingPunct="1">
                    <a:spcBef>
                      <a:spcPct val="50000"/>
                    </a:spcBef>
                  </a:pPr>
                  <a:r>
                    <a:rPr lang="fr-FR" dirty="0"/>
                    <a:t>I.1. Equation de Schrödinger de l’électron dans le cristal</a:t>
                  </a:r>
                </a:p>
                <a:p>
                  <a:pPr algn="just" eaLnBrk="1" hangingPunct="1">
                    <a:spcBef>
                      <a:spcPct val="50000"/>
                    </a:spcBef>
                    <a:buFontTx/>
                    <a:buChar char="•"/>
                  </a:pPr>
                  <a:r>
                    <a:rPr lang="fr-FR" dirty="0"/>
                    <a:t>Confinement spatial contraint à envisager un comportement quantique des atomes.</a:t>
                  </a:r>
                </a:p>
                <a:p>
                  <a:pPr algn="just" eaLnBrk="1" hangingPunct="1">
                    <a:spcBef>
                      <a:spcPct val="50000"/>
                    </a:spcBef>
                    <a:buFontTx/>
                    <a:buChar char="•"/>
                  </a:pPr>
                  <a:r>
                    <a:rPr lang="fr-FR" dirty="0"/>
                    <a:t>Pour déterminer les niveaux d’énergie permis aux électrons dans un solide il faut de résoudre l’équation de Schrödinger pour un systèmes à </a:t>
                  </a:r>
                  <a:r>
                    <a:rPr lang="fr-FR" dirty="0" err="1"/>
                    <a:t>N</a:t>
                  </a:r>
                  <a:r>
                    <a:rPr lang="fr-FR" baseline="-25000" dirty="0" err="1"/>
                    <a:t>n</a:t>
                  </a:r>
                  <a:r>
                    <a:rPr lang="fr-FR" dirty="0"/>
                    <a:t> noyaux atomiques et N</a:t>
                  </a:r>
                  <a:r>
                    <a:rPr lang="fr-FR" baseline="-25000" dirty="0"/>
                    <a:t>e</a:t>
                  </a:r>
                  <a:r>
                    <a:rPr lang="fr-FR" dirty="0"/>
                    <a:t> électrons. Le </a:t>
                  </a:r>
                  <a:r>
                    <a:rPr lang="fr-FR" dirty="0" err="1"/>
                    <a:t>hamiltonien</a:t>
                  </a:r>
                  <a:r>
                    <a:rPr lang="fr-FR" dirty="0"/>
                    <a:t> s’écrit:</a:t>
                  </a:r>
                </a:p>
                <a:p>
                  <a:pPr algn="just" eaLnBrk="1" hangingPunct="1">
                    <a:spcBef>
                      <a:spcPct val="50000"/>
                    </a:spcBef>
                    <a:buFontTx/>
                    <a:buChar char="•"/>
                  </a:pPr>
                  <a:endParaRPr lang="fr-FR" dirty="0"/>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r>
                          <a:rPr lang="fr-FR" b="1" i="1" smtClean="0">
                            <a:latin typeface="Cambria Math" charset="0"/>
                          </a:rPr>
                          <m:t>𝑯</m:t>
                        </m:r>
                        <m:r>
                          <a:rPr lang="fr-FR" b="1" i="1" smtClean="0">
                            <a:latin typeface="Cambria Math" charset="0"/>
                          </a:rPr>
                          <m:t>=</m:t>
                        </m:r>
                        <m:f>
                          <m:fPr>
                            <m:ctrlPr>
                              <a:rPr lang="fr-FR" b="1" i="1" smtClean="0">
                                <a:latin typeface="Cambria Math" panose="02040503050406030204" pitchFamily="18" charset="0"/>
                              </a:rPr>
                            </m:ctrlPr>
                          </m:fPr>
                          <m:num>
                            <m:r>
                              <a:rPr lang="fr-FR" b="1" i="1" smtClean="0">
                                <a:latin typeface="Cambria Math" charset="0"/>
                              </a:rPr>
                              <m:t>𝟏</m:t>
                            </m:r>
                          </m:num>
                          <m:den>
                            <m:r>
                              <a:rPr lang="fr-FR" b="1" i="1" smtClean="0">
                                <a:latin typeface="Cambria Math" charset="0"/>
                              </a:rPr>
                              <m:t>𝟐</m:t>
                            </m:r>
                            <m:r>
                              <a:rPr lang="fr-FR" b="1" i="1" smtClean="0">
                                <a:latin typeface="Cambria Math" charset="0"/>
                              </a:rPr>
                              <m:t>𝑴</m:t>
                            </m:r>
                          </m:den>
                        </m:f>
                        <m:nary>
                          <m:naryPr>
                            <m:chr m:val="∑"/>
                            <m:ctrlPr>
                              <a:rPr lang="is-IS" b="1" i="1" smtClean="0">
                                <a:latin typeface="Cambria Math" panose="02040503050406030204" pitchFamily="18" charset="0"/>
                              </a:rPr>
                            </m:ctrlPr>
                          </m:naryPr>
                          <m:sub>
                            <m:r>
                              <m:rPr>
                                <m:brk m:alnAt="23"/>
                              </m:rPr>
                              <a:rPr lang="fr-FR" b="1" i="1" smtClean="0">
                                <a:latin typeface="Cambria Math" charset="0"/>
                              </a:rPr>
                              <m:t>𝒋</m:t>
                            </m:r>
                            <m:r>
                              <a:rPr lang="fr-FR" b="1" i="1" smtClean="0">
                                <a:latin typeface="Cambria Math" charset="0"/>
                              </a:rPr>
                              <m:t>=</m:t>
                            </m:r>
                            <m:r>
                              <a:rPr lang="fr-FR" b="1" i="1" smtClean="0">
                                <a:latin typeface="Cambria Math" charset="0"/>
                              </a:rPr>
                              <m:t>𝟏</m:t>
                            </m:r>
                          </m:sub>
                          <m:sup>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𝒏</m:t>
                                </m:r>
                              </m:sub>
                            </m:sSub>
                          </m:sup>
                          <m:e>
                            <m:sSubSup>
                              <m:sSubSupPr>
                                <m:ctrlPr>
                                  <a:rPr lang="fr-FR" b="1" i="1" smtClean="0">
                                    <a:latin typeface="Cambria Math" panose="02040503050406030204" pitchFamily="18" charset="0"/>
                                  </a:rPr>
                                </m:ctrlPr>
                              </m:sSubSupPr>
                              <m:e>
                                <m:r>
                                  <a:rPr lang="fr-FR" b="1" i="1" smtClean="0">
                                    <a:latin typeface="Cambria Math" charset="0"/>
                                  </a:rPr>
                                  <m:t>𝒑</m:t>
                                </m:r>
                              </m:e>
                              <m:sub>
                                <m:r>
                                  <a:rPr lang="fr-FR" b="1" i="1" smtClean="0">
                                    <a:latin typeface="Cambria Math" charset="0"/>
                                  </a:rPr>
                                  <m:t>𝒋</m:t>
                                </m:r>
                              </m:sub>
                              <m:sup>
                                <m:r>
                                  <a:rPr lang="fr-FR" b="1" i="1" smtClean="0">
                                    <a:latin typeface="Cambria Math" charset="0"/>
                                  </a:rPr>
                                  <m:t>𝟐</m:t>
                                </m:r>
                              </m:sup>
                            </m:sSubSup>
                          </m:e>
                        </m:nary>
                        <m:r>
                          <a:rPr lang="fr-FR" b="1" i="1" smtClean="0">
                            <a:latin typeface="Cambria Math" charset="0"/>
                          </a:rPr>
                          <m:t>+</m:t>
                        </m:r>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𝟐</m:t>
                            </m:r>
                            <m:sSub>
                              <m:sSubPr>
                                <m:ctrlPr>
                                  <a:rPr lang="fr-FR" b="1" i="1" smtClean="0">
                                    <a:latin typeface="Cambria Math" panose="02040503050406030204" pitchFamily="18" charset="0"/>
                                  </a:rPr>
                                </m:ctrlPr>
                              </m:sSubPr>
                              <m:e>
                                <m:r>
                                  <a:rPr lang="fr-FR" b="1" i="1" smtClean="0">
                                    <a:latin typeface="Cambria Math" charset="0"/>
                                  </a:rPr>
                                  <m:t>𝒎</m:t>
                                </m:r>
                              </m:e>
                              <m:sub>
                                <m:r>
                                  <a:rPr lang="fr-FR" b="1" i="1" smtClean="0">
                                    <a:latin typeface="Cambria Math" charset="0"/>
                                  </a:rPr>
                                  <m:t>𝟎</m:t>
                                </m:r>
                              </m:sub>
                            </m:sSub>
                          </m:den>
                        </m:f>
                        <m:nary>
                          <m:naryPr>
                            <m:chr m:val="∑"/>
                            <m:ctrlPr>
                              <a:rPr lang="is-IS" i="1">
                                <a:latin typeface="Cambria Math" panose="02040503050406030204" pitchFamily="18" charset="0"/>
                              </a:rPr>
                            </m:ctrlPr>
                          </m:naryPr>
                          <m:sub>
                            <m:r>
                              <a:rPr lang="fr-FR" b="1" i="1" smtClean="0">
                                <a:latin typeface="Cambria Math" charset="0"/>
                              </a:rPr>
                              <m:t>𝒊</m:t>
                            </m:r>
                            <m:r>
                              <a:rPr lang="fr-FR" i="1">
                                <a:latin typeface="Cambria Math" charset="0"/>
                              </a:rPr>
                              <m:t>=</m:t>
                            </m:r>
                            <m:r>
                              <a:rPr lang="fr-FR" i="1">
                                <a:latin typeface="Cambria Math" charset="0"/>
                              </a:rPr>
                              <m:t>𝟏</m:t>
                            </m:r>
                          </m:sub>
                          <m:sup>
                            <m:sSub>
                              <m:sSubPr>
                                <m:ctrlPr>
                                  <a:rPr lang="fr-FR" i="1">
                                    <a:latin typeface="Cambria Math" panose="02040503050406030204" pitchFamily="18" charset="0"/>
                                  </a:rPr>
                                </m:ctrlPr>
                              </m:sSubPr>
                              <m:e>
                                <m:r>
                                  <a:rPr lang="fr-FR" i="1">
                                    <a:latin typeface="Cambria Math" charset="0"/>
                                  </a:rPr>
                                  <m:t>𝑵</m:t>
                                </m:r>
                              </m:e>
                              <m:sub>
                                <m:r>
                                  <a:rPr lang="fr-FR" b="1" i="1" smtClean="0">
                                    <a:latin typeface="Cambria Math" charset="0"/>
                                  </a:rPr>
                                  <m:t>𝒆</m:t>
                                </m:r>
                              </m:sub>
                            </m:sSub>
                          </m:sup>
                          <m:e>
                            <m:sSubSup>
                              <m:sSubSupPr>
                                <m:ctrlPr>
                                  <a:rPr lang="fr-FR" i="1">
                                    <a:latin typeface="Cambria Math" panose="02040503050406030204" pitchFamily="18" charset="0"/>
                                  </a:rPr>
                                </m:ctrlPr>
                              </m:sSubSupPr>
                              <m:e>
                                <m:r>
                                  <a:rPr lang="fr-FR" b="1" i="1" smtClean="0">
                                    <a:latin typeface="Cambria Math" charset="0"/>
                                  </a:rPr>
                                  <m:t>𝒑</m:t>
                                </m:r>
                              </m:e>
                              <m:sub>
                                <m:r>
                                  <a:rPr lang="fr-FR" b="1" i="1" smtClean="0">
                                    <a:latin typeface="Cambria Math" charset="0"/>
                                  </a:rPr>
                                  <m:t>𝒊</m:t>
                                </m:r>
                              </m:sub>
                              <m:sup>
                                <m:r>
                                  <a:rPr lang="fr-FR" i="1">
                                    <a:latin typeface="Cambria Math" charset="0"/>
                                  </a:rPr>
                                  <m:t>𝟐</m:t>
                                </m:r>
                              </m:sup>
                            </m:sSubSup>
                          </m:e>
                        </m:nary>
                        <m:r>
                          <a:rPr lang="fr-FR" b="1" i="1" smtClean="0">
                            <a:latin typeface="Cambria Math" charset="0"/>
                          </a:rPr>
                          <m:t>+</m:t>
                        </m:r>
                        <m:f>
                          <m:fPr>
                            <m:ctrlPr>
                              <a:rPr lang="fr-FR" i="1">
                                <a:latin typeface="Cambria Math" panose="02040503050406030204" pitchFamily="18" charset="0"/>
                              </a:rPr>
                            </m:ctrlPr>
                          </m:fPr>
                          <m:num>
                            <m:r>
                              <a:rPr lang="fr-FR" b="1" i="1" smtClean="0">
                                <a:latin typeface="Cambria Math" charset="0"/>
                              </a:rPr>
                              <m:t>𝟏</m:t>
                            </m:r>
                          </m:num>
                          <m:den>
                            <m:r>
                              <a:rPr lang="fr-FR" b="1" i="1" smtClean="0">
                                <a:latin typeface="Cambria Math" charset="0"/>
                              </a:rPr>
                              <m:t>𝟖</m:t>
                            </m:r>
                            <m:r>
                              <a:rPr lang="fr-FR" b="1" i="1" smtClean="0">
                                <a:latin typeface="Cambria Math" charset="0"/>
                                <a:ea typeface="Cambria Math" charset="0"/>
                                <a:cs typeface="Cambria Math" charset="0"/>
                              </a:rPr>
                              <m:t>𝝅</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𝜺</m:t>
                                </m:r>
                              </m:e>
                              <m:sub>
                                <m:r>
                                  <a:rPr lang="fr-FR" b="1" i="1" smtClean="0">
                                    <a:latin typeface="Cambria Math" charset="0"/>
                                    <a:ea typeface="Cambria Math" charset="0"/>
                                    <a:cs typeface="Cambria Math" charset="0"/>
                                  </a:rPr>
                                  <m:t>𝟎</m:t>
                                </m:r>
                              </m:sub>
                            </m:sSub>
                          </m:den>
                        </m:f>
                        <m:nary>
                          <m:naryPr>
                            <m:chr m:val="∑"/>
                            <m:ctrlPr>
                              <a:rPr lang="is-IS" i="1" smtClean="0">
                                <a:latin typeface="Cambria Math" panose="02040503050406030204" pitchFamily="18" charset="0"/>
                              </a:rPr>
                            </m:ctrlPr>
                          </m:naryPr>
                          <m:sub>
                            <m:eqArr>
                              <m:eqArrPr>
                                <m:ctrlPr>
                                  <a:rPr lang="fr-FR" i="1">
                                    <a:latin typeface="Cambria Math" panose="02040503050406030204" pitchFamily="18" charset="0"/>
                                  </a:rPr>
                                </m:ctrlPr>
                              </m:eqArrPr>
                              <m:e>
                                <m:r>
                                  <m:rPr>
                                    <m:brk m:alnAt="23"/>
                                  </m:rPr>
                                  <a:rPr lang="fr-FR" b="1" i="1">
                                    <a:latin typeface="Cambria Math" charset="0"/>
                                  </a:rPr>
                                  <m:t>𝒊</m:t>
                                </m:r>
                                <m:r>
                                  <a:rPr lang="fr-FR" b="1" i="1">
                                    <a:latin typeface="Cambria Math" charset="0"/>
                                  </a:rPr>
                                  <m:t>=</m:t>
                                </m:r>
                                <m:r>
                                  <a:rPr lang="fr-FR" b="1" i="1" smtClean="0">
                                    <a:latin typeface="Cambria Math" charset="0"/>
                                  </a:rPr>
                                  <m:t>𝟏</m:t>
                                </m:r>
                                <m:r>
                                  <a:rPr lang="fr-FR" b="1" i="1" smtClean="0">
                                    <a:latin typeface="Cambria Math" charset="0"/>
                                  </a:rPr>
                                  <m:t>,</m:t>
                                </m:r>
                                <m:r>
                                  <a:rPr lang="fr-FR" b="1" i="1" smtClean="0">
                                    <a:latin typeface="Cambria Math" charset="0"/>
                                  </a:rPr>
                                  <m:t>𝒋</m:t>
                                </m:r>
                                <m:r>
                                  <a:rPr lang="fr-FR" b="1" i="1" smtClean="0">
                                    <a:latin typeface="Cambria Math" charset="0"/>
                                  </a:rPr>
                                  <m:t>=</m:t>
                                </m:r>
                                <m:r>
                                  <a:rPr lang="fr-FR" b="1" i="1" smtClean="0">
                                    <a:latin typeface="Cambria Math" charset="0"/>
                                  </a:rPr>
                                  <m:t>𝟏</m:t>
                                </m:r>
                              </m:e>
                              <m:e>
                                <m:r>
                                  <a:rPr lang="fr-FR" b="1" i="1" smtClean="0">
                                    <a:latin typeface="Cambria Math" charset="0"/>
                                  </a:rPr>
                                  <m:t>𝒊</m:t>
                                </m:r>
                                <m:r>
                                  <a:rPr lang="fr-FR" b="1" i="1" smtClean="0">
                                    <a:latin typeface="Cambria Math" charset="0"/>
                                  </a:rPr>
                                  <m:t>≠</m:t>
                                </m:r>
                                <m:r>
                                  <a:rPr lang="fr-FR" b="1" i="1" smtClean="0">
                                    <a:latin typeface="Cambria Math" charset="0"/>
                                  </a:rPr>
                                  <m:t>𝒋</m:t>
                                </m:r>
                              </m:e>
                            </m:eqArr>
                          </m:sub>
                          <m:sup>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𝒏</m:t>
                                </m:r>
                              </m:sub>
                            </m:sSub>
                            <m:r>
                              <a:rPr lang="fr-FR" b="1" i="1" smtClean="0">
                                <a:latin typeface="Cambria Math" charset="0"/>
                              </a:rPr>
                              <m:t> </m:t>
                            </m:r>
                          </m:sup>
                          <m:e>
                            <m:f>
                              <m:fPr>
                                <m:ctrlPr>
                                  <a:rPr lang="fr-FR" b="1" i="1" smtClean="0">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𝒁</m:t>
                                    </m:r>
                                  </m:e>
                                  <m:sub>
                                    <m:r>
                                      <a:rPr lang="fr-FR" i="1">
                                        <a:latin typeface="Cambria Math" charset="0"/>
                                      </a:rPr>
                                      <m:t>𝒊</m:t>
                                    </m:r>
                                  </m:sub>
                                </m:sSub>
                                <m:sSub>
                                  <m:sSubPr>
                                    <m:ctrlPr>
                                      <a:rPr lang="fr-FR" i="1">
                                        <a:latin typeface="Cambria Math" panose="02040503050406030204" pitchFamily="18" charset="0"/>
                                      </a:rPr>
                                    </m:ctrlPr>
                                  </m:sSubPr>
                                  <m:e>
                                    <m:r>
                                      <a:rPr lang="fr-FR" i="1">
                                        <a:latin typeface="Cambria Math" charset="0"/>
                                      </a:rPr>
                                      <m:t>𝒁</m:t>
                                    </m:r>
                                  </m:e>
                                  <m:sub>
                                    <m:r>
                                      <a:rPr lang="fr-FR" i="1">
                                        <a:latin typeface="Cambria Math" charset="0"/>
                                      </a:rPr>
                                      <m:t>𝒋</m:t>
                                    </m:r>
                                  </m:sub>
                                </m:sSub>
                                <m:sSup>
                                  <m:sSupPr>
                                    <m:ctrlPr>
                                      <a:rPr lang="fr-FR" b="1" i="1" smtClean="0">
                                        <a:latin typeface="Cambria Math" panose="02040503050406030204" pitchFamily="18" charset="0"/>
                                      </a:rPr>
                                    </m:ctrlPr>
                                  </m:sSupPr>
                                  <m:e>
                                    <m:r>
                                      <a:rPr lang="fr-FR" b="1" i="1" smtClean="0">
                                        <a:latin typeface="Cambria Math" charset="0"/>
                                      </a:rPr>
                                      <m:t>𝒒</m:t>
                                    </m:r>
                                  </m:e>
                                  <m:sup>
                                    <m:r>
                                      <a:rPr lang="fr-FR" b="1" i="1" smtClean="0">
                                        <a:latin typeface="Cambria Math" charset="0"/>
                                      </a:rPr>
                                      <m:t>𝟐</m:t>
                                    </m:r>
                                  </m:sup>
                                </m:sSup>
                              </m:num>
                              <m:den>
                                <m:d>
                                  <m:dPr>
                                    <m:begChr m:val="|"/>
                                    <m:endChr m:val="|"/>
                                    <m:ctrlPr>
                                      <a:rPr lang="hr-HR" b="1" i="1" smtClean="0">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b="1" i="1" smtClean="0">
                                                <a:latin typeface="Cambria Math" charset="0"/>
                                              </a:rPr>
                                              <m:t>𝒊</m:t>
                                            </m:r>
                                          </m:sub>
                                        </m:sSub>
                                      </m:e>
                                    </m:acc>
                                    <m:r>
                                      <a:rPr lang="fr-FR" b="1" i="1" smtClean="0">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i="1">
                                                <a:latin typeface="Cambria Math" charset="0"/>
                                              </a:rPr>
                                              <m:t>𝒋</m:t>
                                            </m:r>
                                          </m:sub>
                                        </m:sSub>
                                      </m:e>
                                    </m:acc>
                                  </m:e>
                                </m:d>
                              </m:den>
                            </m:f>
                          </m:e>
                        </m:nary>
                      </m:oMath>
                    </m:oMathPara>
                  </a14:m>
                  <a:endParaRPr lang="fr-FR" i="1" dirty="0">
                    <a:latin typeface="Cambria Math" charset="0"/>
                  </a:endParaRPr>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r>
                          <a:rPr lang="fr-FR" i="1">
                            <a:latin typeface="Cambria Math" charset="0"/>
                          </a:rPr>
                          <m:t>+</m:t>
                        </m:r>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𝟖</m:t>
                            </m:r>
                            <m:r>
                              <a:rPr lang="fr-FR" i="1">
                                <a:latin typeface="Cambria Math" charset="0"/>
                                <a:ea typeface="Cambria Math" charset="0"/>
                                <a:cs typeface="Cambria Math" charset="0"/>
                              </a:rPr>
                              <m:t>𝝅</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den>
                        </m:f>
                        <m:nary>
                          <m:naryPr>
                            <m:chr m:val="∑"/>
                            <m:ctrlPr>
                              <a:rPr lang="is-IS" i="1">
                                <a:latin typeface="Cambria Math" panose="02040503050406030204" pitchFamily="18" charset="0"/>
                              </a:rPr>
                            </m:ctrlPr>
                          </m:naryPr>
                          <m:sub>
                            <m:eqArr>
                              <m:eqArrPr>
                                <m:ctrlPr>
                                  <a:rPr lang="fr-FR" i="1">
                                    <a:latin typeface="Cambria Math" panose="02040503050406030204" pitchFamily="18" charset="0"/>
                                  </a:rPr>
                                </m:ctrlPr>
                              </m:eqArrPr>
                              <m:e>
                                <m:r>
                                  <m:rPr>
                                    <m:brk m:alnAt="23"/>
                                  </m:rPr>
                                  <a:rPr lang="fr-FR" i="1">
                                    <a:latin typeface="Cambria Math" charset="0"/>
                                  </a:rPr>
                                  <m:t>𝒊</m:t>
                                </m:r>
                                <m:r>
                                  <a:rPr lang="fr-FR" i="1">
                                    <a:latin typeface="Cambria Math" charset="0"/>
                                  </a:rPr>
                                  <m:t>=</m:t>
                                </m:r>
                                <m:r>
                                  <a:rPr lang="fr-FR" i="1">
                                    <a:latin typeface="Cambria Math" charset="0"/>
                                  </a:rPr>
                                  <m:t>𝟏</m:t>
                                </m:r>
                                <m:r>
                                  <a:rPr lang="fr-FR" i="1">
                                    <a:latin typeface="Cambria Math" charset="0"/>
                                  </a:rPr>
                                  <m:t>,</m:t>
                                </m:r>
                                <m:r>
                                  <a:rPr lang="fr-FR" i="1">
                                    <a:latin typeface="Cambria Math" charset="0"/>
                                  </a:rPr>
                                  <m:t>𝒋</m:t>
                                </m:r>
                                <m:r>
                                  <a:rPr lang="fr-FR" i="1">
                                    <a:latin typeface="Cambria Math" charset="0"/>
                                  </a:rPr>
                                  <m:t>=</m:t>
                                </m:r>
                                <m:r>
                                  <a:rPr lang="fr-FR" i="1">
                                    <a:latin typeface="Cambria Math" charset="0"/>
                                  </a:rPr>
                                  <m:t>𝟏</m:t>
                                </m:r>
                              </m:e>
                              <m:e>
                                <m:r>
                                  <a:rPr lang="fr-FR" i="1">
                                    <a:latin typeface="Cambria Math" charset="0"/>
                                  </a:rPr>
                                  <m:t>𝒊</m:t>
                                </m:r>
                                <m:r>
                                  <a:rPr lang="fr-FR" i="1">
                                    <a:latin typeface="Cambria Math" charset="0"/>
                                  </a:rPr>
                                  <m:t>≠</m:t>
                                </m:r>
                                <m:r>
                                  <a:rPr lang="fr-FR" i="1">
                                    <a:latin typeface="Cambria Math" charset="0"/>
                                  </a:rPr>
                                  <m:t>𝒋</m:t>
                                </m:r>
                              </m:e>
                            </m:eqArr>
                          </m:sub>
                          <m:sup>
                            <m:sSub>
                              <m:sSubPr>
                                <m:ctrlPr>
                                  <a:rPr lang="fr-FR" i="1">
                                    <a:latin typeface="Cambria Math" panose="02040503050406030204" pitchFamily="18" charset="0"/>
                                  </a:rPr>
                                </m:ctrlPr>
                              </m:sSubPr>
                              <m:e>
                                <m:r>
                                  <a:rPr lang="fr-FR" i="1">
                                    <a:latin typeface="Cambria Math" charset="0"/>
                                  </a:rPr>
                                  <m:t>𝑵</m:t>
                                </m:r>
                              </m:e>
                              <m:sub>
                                <m:r>
                                  <a:rPr lang="fr-FR" b="1" i="1" smtClean="0">
                                    <a:latin typeface="Cambria Math" charset="0"/>
                                  </a:rPr>
                                  <m:t>𝒆</m:t>
                                </m:r>
                              </m:sub>
                            </m:sSub>
                            <m:r>
                              <a:rPr lang="fr-FR" i="1">
                                <a:latin typeface="Cambria Math" charset="0"/>
                              </a:rPr>
                              <m:t> </m:t>
                            </m:r>
                          </m:sup>
                          <m:e>
                            <m:f>
                              <m:fPr>
                                <m:ctrlPr>
                                  <a:rPr lang="fr-FR"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charset="0"/>
                                      </a:rPr>
                                      <m:t>𝒒</m:t>
                                    </m:r>
                                  </m:e>
                                  <m:sup>
                                    <m:r>
                                      <a:rPr lang="fr-FR" i="1">
                                        <a:latin typeface="Cambria Math" charset="0"/>
                                      </a:rPr>
                                      <m:t>𝟐</m:t>
                                    </m:r>
                                  </m:sup>
                                </m:sSup>
                              </m:num>
                              <m:den>
                                <m:d>
                                  <m:dPr>
                                    <m:begChr m:val="|"/>
                                    <m:endChr m:val="|"/>
                                    <m:ctrlPr>
                                      <a:rPr lang="hr-H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1" i="1" smtClean="0">
                                                <a:latin typeface="Cambria Math" charset="0"/>
                                              </a:rPr>
                                              <m:t>𝒓</m:t>
                                            </m:r>
                                          </m:e>
                                          <m:sub>
                                            <m:r>
                                              <a:rPr lang="fr-FR" i="1">
                                                <a:latin typeface="Cambria Math" charset="0"/>
                                              </a:rPr>
                                              <m:t>𝒊</m:t>
                                            </m:r>
                                          </m:sub>
                                        </m:sSub>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1" i="1" smtClean="0">
                                                <a:latin typeface="Cambria Math" charset="0"/>
                                              </a:rPr>
                                              <m:t>𝒓</m:t>
                                            </m:r>
                                          </m:e>
                                          <m:sub>
                                            <m:r>
                                              <a:rPr lang="fr-FR" i="1">
                                                <a:latin typeface="Cambria Math" charset="0"/>
                                              </a:rPr>
                                              <m:t>𝒋</m:t>
                                            </m:r>
                                          </m:sub>
                                        </m:sSub>
                                      </m:e>
                                    </m:acc>
                                  </m:e>
                                </m:d>
                              </m:den>
                            </m:f>
                          </m:e>
                        </m:nary>
                        <m:r>
                          <a:rPr lang="fr-FR" b="1" i="1" smtClean="0">
                            <a:latin typeface="Cambria Math" charset="0"/>
                          </a:rPr>
                          <m:t>−</m:t>
                        </m:r>
                        <m:f>
                          <m:fPr>
                            <m:ctrlPr>
                              <a:rPr lang="fr-FR" i="1">
                                <a:latin typeface="Cambria Math" panose="02040503050406030204" pitchFamily="18" charset="0"/>
                              </a:rPr>
                            </m:ctrlPr>
                          </m:fPr>
                          <m:num>
                            <m:r>
                              <a:rPr lang="fr-FR" i="1">
                                <a:latin typeface="Cambria Math" charset="0"/>
                              </a:rPr>
                              <m:t>𝟏</m:t>
                            </m:r>
                          </m:num>
                          <m:den>
                            <m:r>
                              <a:rPr lang="fr-FR" b="1" i="1" smtClean="0">
                                <a:latin typeface="Cambria Math" charset="0"/>
                              </a:rPr>
                              <m:t>𝟒</m:t>
                            </m:r>
                            <m:r>
                              <a:rPr lang="fr-FR" i="1">
                                <a:latin typeface="Cambria Math" charset="0"/>
                                <a:ea typeface="Cambria Math" charset="0"/>
                                <a:cs typeface="Cambria Math" charset="0"/>
                              </a:rPr>
                              <m:t>𝝅</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den>
                        </m:f>
                        <m:nary>
                          <m:naryPr>
                            <m:chr m:val="∑"/>
                            <m:ctrlPr>
                              <a:rPr lang="is-IS" i="1" smtClean="0">
                                <a:latin typeface="Cambria Math" panose="02040503050406030204" pitchFamily="18" charset="0"/>
                              </a:rPr>
                            </m:ctrlPr>
                          </m:naryPr>
                          <m:sub>
                            <m:r>
                              <a:rPr lang="fr-FR" i="1">
                                <a:latin typeface="Cambria Math" charset="0"/>
                              </a:rPr>
                              <m:t>𝒋</m:t>
                            </m:r>
                            <m:r>
                              <a:rPr lang="fr-FR" i="1">
                                <a:latin typeface="Cambria Math" charset="0"/>
                              </a:rPr>
                              <m:t>=</m:t>
                            </m:r>
                            <m:r>
                              <a:rPr lang="fr-FR" i="1">
                                <a:latin typeface="Cambria Math" charset="0"/>
                              </a:rPr>
                              <m:t>𝟏</m:t>
                            </m:r>
                          </m:sub>
                          <m:sup>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𝒏</m:t>
                                </m:r>
                              </m:sub>
                            </m:sSub>
                          </m:sup>
                          <m:e>
                            <m:nary>
                              <m:naryPr>
                                <m:chr m:val="∑"/>
                                <m:ctrlPr>
                                  <a:rPr lang="is-IS" i="1">
                                    <a:latin typeface="Cambria Math" panose="02040503050406030204" pitchFamily="18" charset="0"/>
                                  </a:rPr>
                                </m:ctrlPr>
                              </m:naryPr>
                              <m:sub>
                                <m:r>
                                  <a:rPr lang="fr-FR" b="1" i="1" smtClean="0">
                                    <a:latin typeface="Cambria Math" charset="0"/>
                                  </a:rPr>
                                  <m:t>𝒊</m:t>
                                </m:r>
                                <m:r>
                                  <a:rPr lang="fr-FR" b="1" i="1" smtClean="0">
                                    <a:latin typeface="Cambria Math" charset="0"/>
                                  </a:rPr>
                                  <m:t>=</m:t>
                                </m:r>
                                <m:r>
                                  <a:rPr lang="fr-FR" b="1" i="1" smtClean="0">
                                    <a:latin typeface="Cambria Math" charset="0"/>
                                  </a:rPr>
                                  <m:t>𝟏</m:t>
                                </m:r>
                              </m:sub>
                              <m:sup>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𝒆</m:t>
                                    </m:r>
                                  </m:sub>
                                </m:sSub>
                                <m:r>
                                  <a:rPr lang="fr-FR" i="1">
                                    <a:latin typeface="Cambria Math" charset="0"/>
                                  </a:rPr>
                                  <m:t> </m:t>
                                </m:r>
                              </m:sup>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𝒁</m:t>
                                        </m:r>
                                      </m:e>
                                      <m:sub>
                                        <m:r>
                                          <a:rPr lang="fr-FR" i="1">
                                            <a:latin typeface="Cambria Math" charset="0"/>
                                          </a:rPr>
                                          <m:t>𝒋</m:t>
                                        </m:r>
                                      </m:sub>
                                    </m:sSub>
                                    <m:sSup>
                                      <m:sSupPr>
                                        <m:ctrlPr>
                                          <a:rPr lang="fr-FR" i="1">
                                            <a:latin typeface="Cambria Math" panose="02040503050406030204" pitchFamily="18" charset="0"/>
                                          </a:rPr>
                                        </m:ctrlPr>
                                      </m:sSupPr>
                                      <m:e>
                                        <m:r>
                                          <a:rPr lang="fr-FR" i="1">
                                            <a:latin typeface="Cambria Math" charset="0"/>
                                          </a:rPr>
                                          <m:t>𝒒</m:t>
                                        </m:r>
                                      </m:e>
                                      <m:sup>
                                        <m:r>
                                          <a:rPr lang="fr-FR" i="1">
                                            <a:latin typeface="Cambria Math" charset="0"/>
                                          </a:rPr>
                                          <m:t>𝟐</m:t>
                                        </m:r>
                                      </m:sup>
                                    </m:sSup>
                                  </m:num>
                                  <m:den>
                                    <m:d>
                                      <m:dPr>
                                        <m:begChr m:val="|"/>
                                        <m:endChr m:val="|"/>
                                        <m:ctrlPr>
                                          <a:rPr lang="hr-H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𝒊</m:t>
                                                </m:r>
                                              </m:sub>
                                            </m:sSub>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i="1">
                                                    <a:latin typeface="Cambria Math" charset="0"/>
                                                  </a:rPr>
                                                  <m:t>𝒋</m:t>
                                                </m:r>
                                              </m:sub>
                                            </m:sSub>
                                          </m:e>
                                        </m:acc>
                                      </m:e>
                                    </m:d>
                                  </m:den>
                                </m:f>
                              </m:e>
                            </m:nary>
                          </m:e>
                        </m:nary>
                      </m:oMath>
                    </m:oMathPara>
                  </a14:m>
                  <a:endParaRPr lang="fr-FR" dirty="0"/>
                </a:p>
                <a:p>
                  <a:pPr marL="0" indent="0" algn="just" eaLnBrk="1" hangingPunct="1">
                    <a:spcBef>
                      <a:spcPct val="50000"/>
                    </a:spcBef>
                  </a:pPr>
                  <a:r>
                    <a:rPr lang="fr-FR" dirty="0"/>
                    <a:t>et l’équation de Schrödinger: </a:t>
                  </a:r>
                </a:p>
                <a:p>
                  <a:pPr marL="0" indent="0" algn="just" eaLnBrk="1" hangingPunct="1">
                    <a:spcBef>
                      <a:spcPct val="50000"/>
                    </a:spcBef>
                  </a:pPr>
                  <a:endParaRPr lang="fr-FR" dirty="0"/>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r>
                          <a:rPr lang="fr-FR" b="1" i="1" smtClean="0">
                            <a:latin typeface="Cambria Math" charset="0"/>
                            <a:ea typeface="Cambria Math" charset="0"/>
                            <a:cs typeface="Cambria Math" charset="0"/>
                          </a:rPr>
                          <m:t>𝑯</m:t>
                        </m:r>
                        <m:r>
                          <a:rPr lang="fr-FR" i="1" smtClean="0">
                            <a:latin typeface="Cambria Math" charset="0"/>
                            <a:ea typeface="Cambria Math" charset="0"/>
                            <a:cs typeface="Cambria Math" charset="0"/>
                          </a:rPr>
                          <m:t>𝚿</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𝟏</m:t>
                                    </m:r>
                                  </m:sub>
                                </m:sSub>
                              </m:e>
                            </m:acc>
                            <m:r>
                              <a:rPr lang="fr-FR" i="1">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𝒆</m:t>
                                        </m:r>
                                      </m:sub>
                                    </m:sSub>
                                  </m:sub>
                                </m:sSub>
                              </m:e>
                            </m:acc>
                            <m:r>
                              <a:rPr lang="fr-FR" b="1" i="1" smtClean="0">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1" i="1" smtClean="0">
                                        <a:latin typeface="Cambria Math" charset="0"/>
                                      </a:rPr>
                                      <m:t>𝑹</m:t>
                                    </m:r>
                                  </m:e>
                                  <m:sub>
                                    <m:r>
                                      <a:rPr lang="fr-FR" i="1">
                                        <a:latin typeface="Cambria Math" charset="0"/>
                                      </a:rPr>
                                      <m:t>𝟏</m:t>
                                    </m:r>
                                  </m:sub>
                                </m:sSub>
                              </m:e>
                            </m:acc>
                            <m:r>
                              <a:rPr lang="fr-FR" i="1">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b="1" i="1" smtClean="0">
                                        <a:latin typeface="Cambria Math" charset="0"/>
                                      </a:rPr>
                                      <m:t>𝑹</m:t>
                                    </m:r>
                                  </m:e>
                                  <m:sub>
                                    <m:sSub>
                                      <m:sSubPr>
                                        <m:ctrlPr>
                                          <a:rPr lang="fr-FR" i="1">
                                            <a:latin typeface="Cambria Math" panose="02040503050406030204" pitchFamily="18" charset="0"/>
                                          </a:rPr>
                                        </m:ctrlPr>
                                      </m:sSubPr>
                                      <m:e>
                                        <m:r>
                                          <a:rPr lang="fr-FR" i="1">
                                            <a:latin typeface="Cambria Math" charset="0"/>
                                          </a:rPr>
                                          <m:t>𝑵</m:t>
                                        </m:r>
                                      </m:e>
                                      <m:sub>
                                        <m:r>
                                          <a:rPr lang="fr-FR" b="1" i="1" smtClean="0">
                                            <a:latin typeface="Cambria Math" charset="0"/>
                                          </a:rPr>
                                          <m:t>𝒏</m:t>
                                        </m:r>
                                      </m:sub>
                                    </m:sSub>
                                  </m:sub>
                                </m:sSub>
                              </m:e>
                            </m:acc>
                          </m:e>
                        </m:d>
                        <m:r>
                          <a:rPr lang="fr-FR" b="1" i="1" smtClean="0">
                            <a:latin typeface="Cambria Math" charset="0"/>
                          </a:rPr>
                          <m:t>=</m:t>
                        </m:r>
                        <m:r>
                          <a:rPr lang="fr-FR" b="1" i="1" smtClean="0">
                            <a:latin typeface="Cambria Math" charset="0"/>
                          </a:rPr>
                          <m:t>𝑬</m:t>
                        </m:r>
                        <m:r>
                          <a:rPr lang="fr-FR" i="1">
                            <a:latin typeface="Cambria Math" charset="0"/>
                            <a:ea typeface="Cambria Math" charset="0"/>
                            <a:cs typeface="Cambria Math" charset="0"/>
                          </a:rPr>
                          <m:t>𝚿</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𝟏</m:t>
                                    </m:r>
                                  </m:sub>
                                </m:sSub>
                              </m:e>
                            </m:acc>
                            <m:r>
                              <a:rPr lang="fr-FR" i="1">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𝒆</m:t>
                                        </m:r>
                                      </m:sub>
                                    </m:sSub>
                                  </m:sub>
                                </m:sSub>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i="1">
                                        <a:latin typeface="Cambria Math" charset="0"/>
                                      </a:rPr>
                                      <m:t>𝟏</m:t>
                                    </m:r>
                                  </m:sub>
                                </m:sSub>
                              </m:e>
                            </m:acc>
                            <m:r>
                              <a:rPr lang="fr-FR" i="1">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𝒏</m:t>
                                        </m:r>
                                      </m:sub>
                                    </m:sSub>
                                  </m:sub>
                                </m:sSub>
                              </m:e>
                            </m:acc>
                          </m:e>
                        </m:d>
                      </m:oMath>
                    </m:oMathPara>
                  </a14:m>
                  <a:endParaRPr lang="fr-FR" dirty="0"/>
                </a:p>
                <a:p>
                  <a:pPr marL="0" indent="0" algn="just" eaLnBrk="1" hangingPunct="1">
                    <a:spcBef>
                      <a:spcPct val="50000"/>
                    </a:spcBef>
                  </a:pPr>
                  <a:endParaRPr lang="fr-FR" dirty="0"/>
                </a:p>
                <a:p>
                  <a:pPr marL="0" indent="0" algn="just" eaLnBrk="1" hangingPunct="1">
                    <a:spcBef>
                      <a:spcPct val="50000"/>
                    </a:spcBef>
                  </a:pPr>
                  <a:r>
                    <a:rPr lang="fr-FR" dirty="0"/>
                    <a:t>Pourra-t-on un jour résoudre cette équation?</a:t>
                  </a:r>
                </a:p>
                <a:p>
                  <a:pPr algn="just" eaLnBrk="1" hangingPunct="1">
                    <a:spcBef>
                      <a:spcPct val="50000"/>
                    </a:spcBef>
                    <a:buFontTx/>
                    <a:buChar char="•"/>
                  </a:pPr>
                  <a:r>
                    <a:rPr lang="fr-FR" dirty="0"/>
                    <a:t>Approximation de Born-Oppenheimer: les noyaux sont fixes.</a:t>
                  </a:r>
                </a:p>
              </p:txBody>
            </p:sp>
          </mc:Choice>
          <mc:Fallback xmlns="">
            <p:sp>
              <p:nvSpPr>
                <p:cNvPr id="14340" name="Text Box 59"/>
                <p:cNvSpPr txBox="1">
                  <a:spLocks noRot="1" noChangeAspect="1" noMove="1" noResize="1" noEditPoints="1" noAdjustHandles="1" noChangeArrowheads="1" noChangeShapeType="1" noTextEdit="1"/>
                </p:cNvSpPr>
                <p:nvPr/>
              </p:nvSpPr>
              <p:spPr bwMode="auto">
                <a:xfrm>
                  <a:off x="547688" y="1187624"/>
                  <a:ext cx="5700712" cy="6137193"/>
                </a:xfrm>
                <a:prstGeom prst="rect">
                  <a:avLst/>
                </a:prstGeom>
                <a:blipFill rotWithShape="0">
                  <a:blip r:embed="rId3"/>
                  <a:stretch>
                    <a:fillRect l="-642" t="-199" r="-321" b="-49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36" name="Ellipse 35"/>
            <p:cNvSpPr/>
            <p:nvPr/>
          </p:nvSpPr>
          <p:spPr>
            <a:xfrm>
              <a:off x="2564904" y="3647970"/>
              <a:ext cx="1008112" cy="864096"/>
            </a:xfrm>
            <a:prstGeom prst="ellipse">
              <a:avLst/>
            </a:prstGeom>
            <a:noFill/>
            <a:ln w="38100" cmpd="sng">
              <a:solidFill>
                <a:srgbClr val="9DBB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37" name="Ellipse 36"/>
            <p:cNvSpPr/>
            <p:nvPr/>
          </p:nvSpPr>
          <p:spPr>
            <a:xfrm>
              <a:off x="3356992" y="4536885"/>
              <a:ext cx="2232248" cy="827203"/>
            </a:xfrm>
            <a:prstGeom prst="ellipse">
              <a:avLst/>
            </a:prstGeom>
            <a:noFill/>
            <a:ln w="38100" cmpd="sng">
              <a:solidFill>
                <a:srgbClr val="9DBB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sp>
        <p:nvSpPr>
          <p:cNvPr id="8" name="Text Box 59"/>
          <p:cNvSpPr txBox="1">
            <a:spLocks noChangeArrowheads="1"/>
          </p:cNvSpPr>
          <p:nvPr/>
        </p:nvSpPr>
        <p:spPr bwMode="auto">
          <a:xfrm>
            <a:off x="536600" y="1061899"/>
            <a:ext cx="5700712" cy="1061829"/>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Problématique spécifique aux solides</a:t>
            </a:r>
          </a:p>
          <a:p>
            <a:pPr marL="0" indent="0" algn="just" eaLnBrk="1" hangingPunct="1">
              <a:spcBef>
                <a:spcPct val="50000"/>
              </a:spcBef>
            </a:pPr>
            <a:r>
              <a:rPr lang="fr-FR" dirty="0"/>
              <a:t>Ils combinent des propriétés qui nécessitent d’utiliser parfois l’approche quantique et parfois l’approche classique, le passage de l’une à l’autre étant parfois difficile.</a:t>
            </a:r>
          </a:p>
        </p:txBody>
      </p:sp>
    </p:spTree>
    <p:extLst>
      <p:ext uri="{BB962C8B-B14F-4D97-AF65-F5344CB8AC3E}">
        <p14:creationId xmlns:p14="http://schemas.microsoft.com/office/powerpoint/2010/main" val="4013257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BAF359-55CF-5749-B69B-6B6EA5139E14}" type="slidenum">
              <a:rPr lang="fr-FR" smtClean="0"/>
              <a:pPr>
                <a:defRPr/>
              </a:pPr>
              <a:t>10</a:t>
            </a:fld>
            <a:endParaRPr lang="fr-FR"/>
          </a:p>
        </p:txBody>
      </p:sp>
      <p:pic>
        <p:nvPicPr>
          <p:cNvPr id="3" name="Image 2"/>
          <p:cNvPicPr>
            <a:picLocks noChangeAspect="1"/>
          </p:cNvPicPr>
          <p:nvPr/>
        </p:nvPicPr>
        <p:blipFill>
          <a:blip r:embed="rId2"/>
          <a:stretch>
            <a:fillRect/>
          </a:stretch>
        </p:blipFill>
        <p:spPr>
          <a:xfrm>
            <a:off x="332656" y="3036701"/>
            <a:ext cx="5892224" cy="4055579"/>
          </a:xfrm>
          <a:prstGeom prst="rect">
            <a:avLst/>
          </a:prstGeom>
        </p:spPr>
      </p:pic>
      <p:sp>
        <p:nvSpPr>
          <p:cNvPr id="5" name="Text Box 59"/>
          <p:cNvSpPr txBox="1">
            <a:spLocks noChangeArrowheads="1"/>
          </p:cNvSpPr>
          <p:nvPr/>
        </p:nvSpPr>
        <p:spPr bwMode="auto">
          <a:xfrm>
            <a:off x="536600" y="467544"/>
            <a:ext cx="5700712" cy="2354491"/>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spcBef>
                <a:spcPct val="50000"/>
              </a:spcBef>
            </a:pPr>
            <a:r>
              <a:rPr lang="fr-FR" dirty="0"/>
              <a:t>I.4.6. Existence de différents types de matériaux</a:t>
            </a:r>
          </a:p>
          <a:p>
            <a:pPr>
              <a:spcBef>
                <a:spcPct val="50000"/>
              </a:spcBef>
            </a:pPr>
            <a:r>
              <a:rPr lang="fr-FR" dirty="0"/>
              <a:t>Selon la manière dont les bandes d’énergie se remplissent, on pourra avoir différents types de comportement électrique (conducteur, isolant) mais aussi optique (seuil d’absorption).</a:t>
            </a:r>
          </a:p>
          <a:p>
            <a:pPr>
              <a:spcBef>
                <a:spcPct val="50000"/>
              </a:spcBef>
            </a:pPr>
            <a:r>
              <a:rPr lang="fr-FR" dirty="0"/>
              <a:t>En effet pour qu’il y ait conduction électrique, il faut que les électrons puissent changer facilement d’énergie sous l’effet d’un champ électrique. Cela suppose que la dernière bande occupée par des électrons ne le soit que partiellement.</a:t>
            </a:r>
          </a:p>
          <a:p>
            <a:pPr>
              <a:spcBef>
                <a:spcPct val="50000"/>
              </a:spcBef>
            </a:pPr>
            <a:endParaRPr lang="fr-FR" dirty="0"/>
          </a:p>
        </p:txBody>
      </p:sp>
    </p:spTree>
    <p:extLst>
      <p:ext uri="{BB962C8B-B14F-4D97-AF65-F5344CB8AC3E}">
        <p14:creationId xmlns:p14="http://schemas.microsoft.com/office/powerpoint/2010/main" val="194774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BAF359-55CF-5749-B69B-6B6EA5139E14}" type="slidenum">
              <a:rPr lang="fr-FR" smtClean="0"/>
              <a:pPr>
                <a:defRPr/>
              </a:pPr>
              <a:t>11</a:t>
            </a:fld>
            <a:endParaRPr lang="fr-FR"/>
          </a:p>
        </p:txBody>
      </p:sp>
      <p:pic>
        <p:nvPicPr>
          <p:cNvPr id="4" name="Image 3" descr="Si_band_stru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163" y="1710111"/>
            <a:ext cx="4080453" cy="3168352"/>
          </a:xfrm>
          <a:prstGeom prst="rect">
            <a:avLst/>
          </a:prstGeom>
        </p:spPr>
      </p:pic>
      <p:sp>
        <p:nvSpPr>
          <p:cNvPr id="7" name="Rectangle 141"/>
          <p:cNvSpPr>
            <a:spLocks noChangeArrowheads="1"/>
          </p:cNvSpPr>
          <p:nvPr/>
        </p:nvSpPr>
        <p:spPr bwMode="auto">
          <a:xfrm>
            <a:off x="476672" y="629991"/>
            <a:ext cx="5991944" cy="1064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a:spcBef>
                <a:spcPct val="50000"/>
              </a:spcBef>
              <a:buFontTx/>
              <a:buChar char="•"/>
            </a:pPr>
            <a:r>
              <a:rPr lang="fr-FR" dirty="0"/>
              <a:t> Exemple : structure de bande du silicium</a:t>
            </a:r>
          </a:p>
          <a:p>
            <a:pPr lvl="1">
              <a:spcBef>
                <a:spcPct val="50000"/>
              </a:spcBef>
              <a:buFontTx/>
              <a:buChar char="•"/>
            </a:pPr>
            <a:r>
              <a:rPr lang="fr-FR" dirty="0"/>
              <a:t>Présence de bandes se recouvrant ou séparées par des régions d’énergie interdite où il n’y a pas de fonction d’onde correspondante.</a:t>
            </a:r>
          </a:p>
        </p:txBody>
      </p:sp>
      <p:sp>
        <p:nvSpPr>
          <p:cNvPr id="8" name="Rectangle 7"/>
          <p:cNvSpPr/>
          <p:nvPr/>
        </p:nvSpPr>
        <p:spPr>
          <a:xfrm>
            <a:off x="635969" y="2988252"/>
            <a:ext cx="1728192" cy="954107"/>
          </a:xfrm>
          <a:prstGeom prst="rect">
            <a:avLst/>
          </a:prstGeom>
        </p:spPr>
        <p:txBody>
          <a:bodyPr wrap="square">
            <a:spAutoFit/>
          </a:bodyPr>
          <a:lstStyle/>
          <a:p>
            <a:pPr eaLnBrk="1" hangingPunct="1">
              <a:spcBef>
                <a:spcPct val="50000"/>
              </a:spcBef>
            </a:pPr>
            <a:r>
              <a:rPr lang="fr-FR" dirty="0"/>
              <a:t>Au voisinage de k=0 (</a:t>
            </a:r>
            <a:r>
              <a:rPr lang="fr-FR" dirty="0">
                <a:sym typeface="Symbol" charset="0"/>
              </a:rPr>
              <a:t>) la bande de valence est maximale</a:t>
            </a:r>
          </a:p>
        </p:txBody>
      </p:sp>
      <p:sp>
        <p:nvSpPr>
          <p:cNvPr id="11" name="Line 145"/>
          <p:cNvSpPr>
            <a:spLocks noChangeShapeType="1"/>
          </p:cNvSpPr>
          <p:nvPr/>
        </p:nvSpPr>
        <p:spPr bwMode="auto">
          <a:xfrm flipV="1">
            <a:off x="2220144" y="3438303"/>
            <a:ext cx="1224136" cy="0"/>
          </a:xfrm>
          <a:prstGeom prst="line">
            <a:avLst/>
          </a:prstGeom>
          <a:noFill/>
          <a:ln w="12700">
            <a:solidFill>
              <a:srgbClr val="0000FF"/>
            </a:solidFill>
            <a:round/>
            <a:headEnd/>
            <a:tailEnd type="arrow"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dirty="0"/>
          </a:p>
        </p:txBody>
      </p:sp>
      <p:sp>
        <p:nvSpPr>
          <p:cNvPr id="12" name="Rectangle 11"/>
          <p:cNvSpPr/>
          <p:nvPr/>
        </p:nvSpPr>
        <p:spPr>
          <a:xfrm>
            <a:off x="2796208" y="4920854"/>
            <a:ext cx="3429000" cy="461665"/>
          </a:xfrm>
          <a:prstGeom prst="rect">
            <a:avLst/>
          </a:prstGeom>
        </p:spPr>
        <p:txBody>
          <a:bodyPr>
            <a:spAutoFit/>
          </a:bodyPr>
          <a:lstStyle/>
          <a:p>
            <a:r>
              <a:rPr lang="en-GB" sz="1200" i="1" dirty="0"/>
              <a:t>http://</a:t>
            </a:r>
            <a:r>
              <a:rPr lang="en-GB" sz="1200" i="1" dirty="0" err="1"/>
              <a:t>iramis.cea.fr</a:t>
            </a:r>
            <a:r>
              <a:rPr lang="en-GB" sz="1200" i="1" dirty="0"/>
              <a:t>/</a:t>
            </a:r>
            <a:r>
              <a:rPr lang="en-GB" sz="1200" i="1" dirty="0" err="1"/>
              <a:t>spcsi</a:t>
            </a:r>
            <a:r>
              <a:rPr lang="en-GB" sz="1200" i="1" dirty="0"/>
              <a:t>/</a:t>
            </a:r>
            <a:r>
              <a:rPr lang="en-GB" sz="1200" i="1" dirty="0" err="1"/>
              <a:t>cbarreteau</a:t>
            </a:r>
            <a:r>
              <a:rPr lang="en-GB" sz="1200" i="1" dirty="0"/>
              <a:t>/</a:t>
            </a:r>
            <a:r>
              <a:rPr lang="en-GB" sz="1200" i="1" dirty="0" err="1"/>
              <a:t>physique_du_solide</a:t>
            </a:r>
            <a:r>
              <a:rPr lang="en-GB" sz="1200" i="1" dirty="0"/>
              <a:t>/pages/</a:t>
            </a:r>
            <a:r>
              <a:rPr lang="en-GB" sz="1200" i="1" dirty="0" err="1"/>
              <a:t>electrons.htm</a:t>
            </a:r>
            <a:endParaRPr lang="en-GB" sz="1200" i="1" dirty="0"/>
          </a:p>
        </p:txBody>
      </p:sp>
      <p:sp>
        <p:nvSpPr>
          <p:cNvPr id="13" name="Rectangle 12"/>
          <p:cNvSpPr/>
          <p:nvPr/>
        </p:nvSpPr>
        <p:spPr>
          <a:xfrm>
            <a:off x="635968" y="1926135"/>
            <a:ext cx="1728192" cy="738664"/>
          </a:xfrm>
          <a:prstGeom prst="rect">
            <a:avLst/>
          </a:prstGeom>
        </p:spPr>
        <p:txBody>
          <a:bodyPr wrap="square">
            <a:spAutoFit/>
          </a:bodyPr>
          <a:lstStyle/>
          <a:p>
            <a:pPr eaLnBrk="1" hangingPunct="1">
              <a:spcBef>
                <a:spcPct val="50000"/>
              </a:spcBef>
            </a:pPr>
            <a:r>
              <a:rPr lang="fr-FR" dirty="0"/>
              <a:t>Le minimum de bande conduction n’est pas en k=0</a:t>
            </a:r>
            <a:endParaRPr lang="fr-FR" dirty="0">
              <a:sym typeface="Symbol" charset="0"/>
            </a:endParaRPr>
          </a:p>
        </p:txBody>
      </p:sp>
      <p:sp>
        <p:nvSpPr>
          <p:cNvPr id="16" name="Line 145"/>
          <p:cNvSpPr>
            <a:spLocks noChangeShapeType="1"/>
          </p:cNvSpPr>
          <p:nvPr/>
        </p:nvSpPr>
        <p:spPr bwMode="auto">
          <a:xfrm>
            <a:off x="2436168" y="2646215"/>
            <a:ext cx="1656184" cy="576064"/>
          </a:xfrm>
          <a:prstGeom prst="line">
            <a:avLst/>
          </a:prstGeom>
          <a:noFill/>
          <a:ln w="12700">
            <a:solidFill>
              <a:srgbClr val="0000FF"/>
            </a:solidFill>
            <a:round/>
            <a:headEnd/>
            <a:tailEnd type="arrow"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dirty="0"/>
          </a:p>
        </p:txBody>
      </p:sp>
      <p:sp>
        <p:nvSpPr>
          <p:cNvPr id="17" name="Rectangle 141"/>
          <p:cNvSpPr>
            <a:spLocks noChangeArrowheads="1"/>
          </p:cNvSpPr>
          <p:nvPr/>
        </p:nvSpPr>
        <p:spPr bwMode="auto">
          <a:xfrm>
            <a:off x="476672" y="5958583"/>
            <a:ext cx="5991944" cy="1925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a:spcBef>
                <a:spcPct val="50000"/>
              </a:spcBef>
              <a:buFontTx/>
              <a:buChar char="•"/>
            </a:pPr>
            <a:r>
              <a:rPr lang="fr-FR" dirty="0"/>
              <a:t>Espace réciproque = espace dans lequel le vecteur k est défini. </a:t>
            </a:r>
          </a:p>
          <a:p>
            <a:pPr lvl="1">
              <a:spcBef>
                <a:spcPct val="50000"/>
              </a:spcBef>
              <a:buFontTx/>
              <a:buChar char="•"/>
            </a:pPr>
            <a:r>
              <a:rPr lang="fr-FR" dirty="0"/>
              <a:t>On représente l’énergie des fonctions d’onde dans cet espace. </a:t>
            </a:r>
          </a:p>
          <a:p>
            <a:pPr lvl="1">
              <a:spcBef>
                <a:spcPct val="50000"/>
              </a:spcBef>
              <a:buFontTx/>
              <a:buChar char="•"/>
            </a:pPr>
            <a:r>
              <a:rPr lang="fr-FR" dirty="0"/>
              <a:t>On se limite aux valeurs de k variant de 0 à 2π/a</a:t>
            </a:r>
            <a:r>
              <a:rPr lang="fr-FR" baseline="-25000" dirty="0"/>
              <a:t>i</a:t>
            </a:r>
            <a:r>
              <a:rPr lang="fr-FR" dirty="0"/>
              <a:t> (i=1 à 3).</a:t>
            </a:r>
          </a:p>
          <a:p>
            <a:pPr lvl="1">
              <a:spcBef>
                <a:spcPct val="50000"/>
              </a:spcBef>
              <a:buFontTx/>
              <a:buChar char="•"/>
            </a:pPr>
            <a:r>
              <a:rPr lang="fr-FR" dirty="0"/>
              <a:t>Au delà, on peut considérer que cet espace est invariant par translation de 2π/a</a:t>
            </a:r>
            <a:r>
              <a:rPr lang="fr-FR" baseline="-25000" dirty="0"/>
              <a:t>i</a:t>
            </a:r>
            <a:r>
              <a:rPr lang="fr-FR" dirty="0"/>
              <a:t> (i=1 à 3).</a:t>
            </a:r>
          </a:p>
        </p:txBody>
      </p:sp>
    </p:spTree>
    <p:extLst>
      <p:ext uri="{BB962C8B-B14F-4D97-AF65-F5344CB8AC3E}">
        <p14:creationId xmlns:p14="http://schemas.microsoft.com/office/powerpoint/2010/main" val="96254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71D678C3-FA0C-F744-BF3E-78ABD60B4364}" type="slidenum">
              <a:rPr lang="fr-FR" b="0">
                <a:latin typeface="Arial" charset="0"/>
              </a:rPr>
              <a:pPr eaLnBrk="1" hangingPunct="1"/>
              <a:t>12</a:t>
            </a:fld>
            <a:endParaRPr lang="fr-FR" b="0">
              <a:latin typeface="Arial" charset="0"/>
            </a:endParaRPr>
          </a:p>
        </p:txBody>
      </p:sp>
      <p:grpSp>
        <p:nvGrpSpPr>
          <p:cNvPr id="17411" name="Group 265"/>
          <p:cNvGrpSpPr>
            <a:grpSpLocks/>
          </p:cNvGrpSpPr>
          <p:nvPr/>
        </p:nvGrpSpPr>
        <p:grpSpPr bwMode="auto">
          <a:xfrm>
            <a:off x="404664" y="1656184"/>
            <a:ext cx="6172200" cy="4572000"/>
            <a:chOff x="288" y="2160"/>
            <a:chExt cx="3888" cy="2880"/>
          </a:xfrm>
        </p:grpSpPr>
        <p:pic>
          <p:nvPicPr>
            <p:cNvPr id="17527" name="Picture 140" descr="GaAs_band_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2160"/>
              <a:ext cx="2448"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7528" name="Group 264"/>
            <p:cNvGrpSpPr>
              <a:grpSpLocks/>
            </p:cNvGrpSpPr>
            <p:nvPr/>
          </p:nvGrpSpPr>
          <p:grpSpPr bwMode="auto">
            <a:xfrm>
              <a:off x="1200" y="2352"/>
              <a:ext cx="2976" cy="929"/>
              <a:chOff x="1200" y="2352"/>
              <a:chExt cx="2976" cy="929"/>
            </a:xfrm>
          </p:grpSpPr>
          <p:sp>
            <p:nvSpPr>
              <p:cNvPr id="17529" name="Text Box 142"/>
              <p:cNvSpPr txBox="1">
                <a:spLocks noChangeArrowheads="1"/>
              </p:cNvSpPr>
              <p:nvPr/>
            </p:nvSpPr>
            <p:spPr bwMode="auto">
              <a:xfrm>
                <a:off x="3024" y="2352"/>
                <a:ext cx="1152" cy="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dirty="0"/>
                  <a:t>Au </a:t>
                </a:r>
                <a:r>
                  <a:rPr lang="en-GB" dirty="0" err="1"/>
                  <a:t>voisinage</a:t>
                </a:r>
                <a:r>
                  <a:rPr lang="en-GB" dirty="0"/>
                  <a:t> de k=0 (</a:t>
                </a:r>
                <a:r>
                  <a:rPr lang="en-GB" dirty="0">
                    <a:sym typeface="Symbol" charset="0"/>
                  </a:rPr>
                  <a:t>):</a:t>
                </a:r>
              </a:p>
              <a:p>
                <a:pPr eaLnBrk="1" hangingPunct="1">
                  <a:spcBef>
                    <a:spcPct val="50000"/>
                  </a:spcBef>
                </a:pPr>
                <a:endParaRPr lang="en-GB" dirty="0">
                  <a:sym typeface="Symbol" charset="0"/>
                </a:endParaRPr>
              </a:p>
              <a:p>
                <a:pPr eaLnBrk="1" hangingPunct="1">
                  <a:spcBef>
                    <a:spcPct val="50000"/>
                  </a:spcBef>
                </a:pPr>
                <a:endParaRPr lang="en-GB" dirty="0">
                  <a:sym typeface="Symbol" charset="0"/>
                </a:endParaRPr>
              </a:p>
              <a:p>
                <a:pPr eaLnBrk="1" hangingPunct="1">
                  <a:spcBef>
                    <a:spcPct val="50000"/>
                  </a:spcBef>
                </a:pPr>
                <a:endParaRPr lang="en-GB" dirty="0"/>
              </a:p>
            </p:txBody>
          </p:sp>
          <p:graphicFrame>
            <p:nvGraphicFramePr>
              <p:cNvPr id="17530" name="Object 2"/>
              <p:cNvGraphicFramePr>
                <a:graphicFrameLocks noChangeAspect="1"/>
              </p:cNvGraphicFramePr>
              <p:nvPr>
                <p:extLst>
                  <p:ext uri="{D42A27DB-BD31-4B8C-83A1-F6EECF244321}">
                    <p14:modId xmlns:p14="http://schemas.microsoft.com/office/powerpoint/2010/main" val="54216429"/>
                  </p:ext>
                </p:extLst>
              </p:nvPr>
            </p:nvGraphicFramePr>
            <p:xfrm>
              <a:off x="3164" y="2788"/>
              <a:ext cx="856" cy="264"/>
            </p:xfrm>
            <a:graphic>
              <a:graphicData uri="http://schemas.openxmlformats.org/presentationml/2006/ole">
                <mc:AlternateContent xmlns:mc="http://schemas.openxmlformats.org/markup-compatibility/2006">
                  <mc:Choice xmlns:v="urn:schemas-microsoft-com:vml" Requires="v">
                    <p:oleObj name="…quation" r:id="rId3" imgW="1358900" imgH="419100" progId="Equation.3">
                      <p:embed/>
                    </p:oleObj>
                  </mc:Choice>
                  <mc:Fallback>
                    <p:oleObj name="…quation" r:id="rId3" imgW="1358900" imgH="419100" progId="Equation.3">
                      <p:embed/>
                      <p:pic>
                        <p:nvPicPr>
                          <p:cNvPr id="0" name="Object 2"/>
                          <p:cNvPicPr>
                            <a:picLocks noChangeAspect="1" noChangeArrowheads="1"/>
                          </p:cNvPicPr>
                          <p:nvPr/>
                        </p:nvPicPr>
                        <p:blipFill>
                          <a:blip r:embed="rId4"/>
                          <a:srcRect/>
                          <a:stretch>
                            <a:fillRect/>
                          </a:stretch>
                        </p:blipFill>
                        <p:spPr bwMode="auto">
                          <a:xfrm>
                            <a:off x="3164" y="2788"/>
                            <a:ext cx="856" cy="264"/>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7531" name="Line 144"/>
              <p:cNvSpPr>
                <a:spLocks noChangeShapeType="1"/>
              </p:cNvSpPr>
              <p:nvPr/>
            </p:nvSpPr>
            <p:spPr bwMode="auto">
              <a:xfrm flipH="1" flipV="1">
                <a:off x="1200" y="2880"/>
                <a:ext cx="1920" cy="48"/>
              </a:xfrm>
              <a:prstGeom prst="line">
                <a:avLst/>
              </a:prstGeom>
              <a:noFill/>
              <a:ln w="12700">
                <a:solidFill>
                  <a:srgbClr val="0000FF"/>
                </a:solidFill>
                <a:round/>
                <a:headEnd/>
                <a:tailEnd type="arrow"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dirty="0"/>
              </a:p>
            </p:txBody>
          </p:sp>
          <p:sp>
            <p:nvSpPr>
              <p:cNvPr id="17532" name="Line 145"/>
              <p:cNvSpPr>
                <a:spLocks noChangeShapeType="1"/>
              </p:cNvSpPr>
              <p:nvPr/>
            </p:nvSpPr>
            <p:spPr bwMode="auto">
              <a:xfrm flipH="1">
                <a:off x="1248" y="2928"/>
                <a:ext cx="1872" cy="144"/>
              </a:xfrm>
              <a:prstGeom prst="line">
                <a:avLst/>
              </a:prstGeom>
              <a:noFill/>
              <a:ln w="12700">
                <a:solidFill>
                  <a:srgbClr val="0000FF"/>
                </a:solidFill>
                <a:round/>
                <a:headEnd/>
                <a:tailEnd type="arrow"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dirty="0"/>
              </a:p>
            </p:txBody>
          </p:sp>
        </p:grpSp>
      </p:grpSp>
      <p:sp>
        <p:nvSpPr>
          <p:cNvPr id="17412" name="Rectangle 148"/>
          <p:cNvSpPr>
            <a:spLocks noChangeArrowheads="1"/>
          </p:cNvSpPr>
          <p:nvPr/>
        </p:nvSpPr>
        <p:spPr bwMode="auto">
          <a:xfrm>
            <a:off x="4671864" y="4246984"/>
            <a:ext cx="17526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fr-FR" sz="1200"/>
              <a:t>D</a:t>
            </a:r>
            <a:r>
              <a:rPr lang="ja-JP" altLang="fr-FR" sz="1200"/>
              <a:t>’</a:t>
            </a:r>
            <a:r>
              <a:rPr lang="fr-FR" altLang="ja-JP" sz="1200"/>
              <a:t>après Vurgaftman et al., J. Appl. Phys., Vol. 89, No. 11, 1 June 2001</a:t>
            </a:r>
            <a:endParaRPr lang="fr-FR" sz="1200"/>
          </a:p>
        </p:txBody>
      </p:sp>
      <p:sp>
        <p:nvSpPr>
          <p:cNvPr id="12" name="Rectangle 141"/>
          <p:cNvSpPr>
            <a:spLocks noChangeArrowheads="1"/>
          </p:cNvSpPr>
          <p:nvPr/>
        </p:nvSpPr>
        <p:spPr bwMode="auto">
          <a:xfrm>
            <a:off x="480864" y="611560"/>
            <a:ext cx="5991944"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a:spcBef>
                <a:spcPct val="50000"/>
              </a:spcBef>
              <a:buFontTx/>
              <a:buChar char="•"/>
            </a:pPr>
            <a:r>
              <a:rPr lang="fr-FR" dirty="0"/>
              <a:t> Exemple 2 : structure de bande du </a:t>
            </a:r>
            <a:r>
              <a:rPr lang="fr-FR" dirty="0" err="1"/>
              <a:t>GaAs</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46B58A7-B2F0-5345-A6E6-25F0221034FA}" type="slidenum">
              <a:rPr lang="fr-FR" b="0">
                <a:latin typeface="Arial" charset="0"/>
              </a:rPr>
              <a:pPr eaLnBrk="1" hangingPunct="1"/>
              <a:t>13</a:t>
            </a:fld>
            <a:endParaRPr lang="fr-FR" b="0">
              <a:latin typeface="Arial" charset="0"/>
            </a:endParaRPr>
          </a:p>
        </p:txBody>
      </p:sp>
      <p:sp>
        <p:nvSpPr>
          <p:cNvPr id="16386" name="Rectangle 25"/>
          <p:cNvSpPr>
            <a:spLocks noChangeArrowheads="1"/>
          </p:cNvSpPr>
          <p:nvPr/>
        </p:nvSpPr>
        <p:spPr bwMode="auto">
          <a:xfrm>
            <a:off x="476672" y="596019"/>
            <a:ext cx="5915744" cy="5480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algn="just">
              <a:spcBef>
                <a:spcPct val="50000"/>
              </a:spcBef>
            </a:pPr>
            <a:r>
              <a:rPr lang="fr-FR" dirty="0"/>
              <a:t>I.5 Propriétés de l’électron dans le cristal</a:t>
            </a:r>
          </a:p>
          <a:p>
            <a:pPr algn="just">
              <a:spcBef>
                <a:spcPct val="50000"/>
              </a:spcBef>
            </a:pPr>
            <a:r>
              <a:rPr lang="fr-FR" dirty="0"/>
              <a:t>I.5.a. Représentation de l’électron dans la cristal</a:t>
            </a:r>
          </a:p>
          <a:p>
            <a:pPr marL="180975" indent="-180975" algn="just">
              <a:spcBef>
                <a:spcPct val="50000"/>
              </a:spcBef>
              <a:buFontTx/>
              <a:buChar char="•"/>
            </a:pPr>
            <a:r>
              <a:rPr lang="fr-FR" dirty="0"/>
              <a:t>En pratique, on représente un électron comme la </a:t>
            </a:r>
            <a:r>
              <a:rPr lang="fr-FR" dirty="0">
                <a:solidFill>
                  <a:srgbClr val="0000FF"/>
                </a:solidFill>
              </a:rPr>
              <a:t>superposition d’un ensemble d’ondes de Bloch </a:t>
            </a:r>
            <a:r>
              <a:rPr lang="fr-FR" dirty="0"/>
              <a:t>centrées autour d’un vecteur d’onde k</a:t>
            </a:r>
            <a:r>
              <a:rPr lang="fr-FR" baseline="-25000" dirty="0"/>
              <a:t>0</a:t>
            </a:r>
            <a:r>
              <a:rPr lang="fr-FR" dirty="0"/>
              <a:t>. 3 raisons justifient cette approche:</a:t>
            </a:r>
          </a:p>
          <a:p>
            <a:pPr marL="742950" lvl="1" indent="-285750" algn="just">
              <a:spcBef>
                <a:spcPct val="50000"/>
              </a:spcBef>
              <a:buFont typeface="Police système"/>
              <a:buChar char="-"/>
            </a:pPr>
            <a:r>
              <a:rPr lang="fr-FR" dirty="0"/>
              <a:t>Cela donne une onde localisée autour d’un point r</a:t>
            </a:r>
            <a:r>
              <a:rPr lang="fr-FR" baseline="-25000" dirty="0"/>
              <a:t>0</a:t>
            </a:r>
            <a:r>
              <a:rPr lang="fr-FR" dirty="0"/>
              <a:t>.</a:t>
            </a:r>
          </a:p>
          <a:p>
            <a:pPr marL="742950" lvl="1" indent="-285750" algn="just">
              <a:spcBef>
                <a:spcPct val="50000"/>
              </a:spcBef>
              <a:buFont typeface="Police système"/>
              <a:buChar char="-"/>
            </a:pPr>
            <a:r>
              <a:rPr lang="fr-FR" dirty="0"/>
              <a:t>Cela permet de satisfaire l’intuition classique de l’électron-particule</a:t>
            </a:r>
          </a:p>
          <a:p>
            <a:pPr marL="742950" lvl="1" indent="-285750" algn="just">
              <a:spcBef>
                <a:spcPct val="50000"/>
              </a:spcBef>
              <a:buFont typeface="Police système"/>
              <a:buChar char="-"/>
            </a:pPr>
            <a:r>
              <a:rPr lang="fr-FR" dirty="0"/>
              <a:t>Cela permet aussi d’obtenir des fonctions d’ondes s’annulant en bord de cristal.</a:t>
            </a:r>
          </a:p>
          <a:p>
            <a:pPr marL="180975" indent="-180975" algn="just">
              <a:spcBef>
                <a:spcPct val="50000"/>
              </a:spcBef>
              <a:buFontTx/>
              <a:buChar char="•"/>
            </a:pPr>
            <a:r>
              <a:rPr lang="fr-FR" dirty="0"/>
              <a:t>Position (r</a:t>
            </a:r>
            <a:r>
              <a:rPr lang="fr-FR" baseline="-25000" dirty="0"/>
              <a:t>0</a:t>
            </a:r>
            <a:r>
              <a:rPr lang="fr-FR" dirty="0"/>
              <a:t>) et vecteur d</a:t>
            </a:r>
            <a:r>
              <a:rPr lang="ja-JP" altLang="fr-FR" dirty="0"/>
              <a:t>’</a:t>
            </a:r>
            <a:r>
              <a:rPr lang="fr-FR" altLang="ja-JP" dirty="0"/>
              <a:t>onde (</a:t>
            </a:r>
            <a:r>
              <a:rPr lang="fr-FR" dirty="0"/>
              <a:t>k</a:t>
            </a:r>
            <a:r>
              <a:rPr lang="fr-FR" baseline="-25000" dirty="0"/>
              <a:t>0</a:t>
            </a:r>
            <a:r>
              <a:rPr lang="fr-FR" altLang="ja-JP" dirty="0"/>
              <a:t>) sont connus avec une certaine incertitude ∆r</a:t>
            </a:r>
            <a:r>
              <a:rPr lang="fr-FR" baseline="-25000" dirty="0"/>
              <a:t>0 </a:t>
            </a:r>
            <a:r>
              <a:rPr lang="fr-FR" altLang="ja-JP" dirty="0"/>
              <a:t>∆</a:t>
            </a:r>
            <a:r>
              <a:rPr lang="fr-FR" dirty="0"/>
              <a:t>k</a:t>
            </a:r>
            <a:r>
              <a:rPr lang="fr-FR" baseline="-25000" dirty="0"/>
              <a:t>0</a:t>
            </a:r>
            <a:r>
              <a:rPr lang="fr-FR" altLang="ja-JP" dirty="0"/>
              <a:t> &gt; 1/2</a:t>
            </a:r>
          </a:p>
          <a:p>
            <a:pPr marL="180975" indent="-180975" algn="just">
              <a:spcBef>
                <a:spcPct val="50000"/>
              </a:spcBef>
              <a:buFontTx/>
              <a:buChar char="•"/>
            </a:pPr>
            <a:r>
              <a:rPr lang="fr-FR" dirty="0"/>
              <a:t>Pour les électrons/trous aient une énergie définie (et donc un vecteur d’</a:t>
            </a:r>
            <a:r>
              <a:rPr lang="fr-FR" altLang="ja-JP" dirty="0"/>
              <a:t>onde défini), il faut que </a:t>
            </a:r>
            <a:r>
              <a:rPr lang="fr-FR" altLang="ja-JP" dirty="0">
                <a:sym typeface="Symbol" charset="0"/>
              </a:rPr>
              <a:t></a:t>
            </a:r>
            <a:r>
              <a:rPr lang="fr-FR" dirty="0"/>
              <a:t>k</a:t>
            </a:r>
            <a:r>
              <a:rPr lang="fr-FR" baseline="-25000" dirty="0"/>
              <a:t>0 </a:t>
            </a:r>
            <a:r>
              <a:rPr lang="fr-FR" altLang="ja-JP" dirty="0"/>
              <a:t>&lt;&lt;2</a:t>
            </a:r>
            <a:r>
              <a:rPr lang="fr-FR" altLang="ja-JP" dirty="0">
                <a:sym typeface="Symbol" charset="0"/>
              </a:rPr>
              <a:t>/a</a:t>
            </a:r>
            <a:r>
              <a:rPr lang="fr-FR" altLang="ja-JP" baseline="-25000" dirty="0">
                <a:sym typeface="Symbol" charset="0"/>
              </a:rPr>
              <a:t>i</a:t>
            </a:r>
            <a:r>
              <a:rPr lang="fr-FR" altLang="ja-JP" dirty="0"/>
              <a:t>. Donc l</a:t>
            </a:r>
            <a:r>
              <a:rPr lang="ja-JP" altLang="fr-FR" dirty="0"/>
              <a:t>’</a:t>
            </a:r>
            <a:r>
              <a:rPr lang="fr-FR" altLang="ja-JP" dirty="0"/>
              <a:t>imprécision sur la position doit être grande devant la distance </a:t>
            </a:r>
            <a:r>
              <a:rPr lang="fr-FR" altLang="ja-JP" dirty="0" err="1"/>
              <a:t>inter-atomique</a:t>
            </a:r>
            <a:r>
              <a:rPr lang="fr-FR" altLang="ja-JP" dirty="0"/>
              <a:t>. L</a:t>
            </a:r>
            <a:r>
              <a:rPr lang="ja-JP" altLang="fr-FR" dirty="0"/>
              <a:t>’</a:t>
            </a:r>
            <a:r>
              <a:rPr lang="fr-FR" altLang="ja-JP" dirty="0"/>
              <a:t>électron voit des potentiels électrostatiques moyennés sur de nombreux atomes (=&gt; masse effective, vitesse de groupe).</a:t>
            </a:r>
          </a:p>
          <a:p>
            <a:pPr marL="180975" indent="-180975" algn="just">
              <a:spcBef>
                <a:spcPct val="50000"/>
              </a:spcBef>
              <a:buFontTx/>
              <a:buChar char="•"/>
            </a:pPr>
            <a:r>
              <a:rPr lang="fr-FR" dirty="0"/>
              <a:t>Masse effective et constante diélectrique rendent compte de l</a:t>
            </a:r>
            <a:r>
              <a:rPr lang="ja-JP" altLang="fr-FR" dirty="0"/>
              <a:t>’</a:t>
            </a:r>
            <a:r>
              <a:rPr lang="fr-FR" altLang="ja-JP" dirty="0"/>
              <a:t>influence de l</a:t>
            </a:r>
            <a:r>
              <a:rPr lang="ja-JP" altLang="fr-FR" dirty="0"/>
              <a:t>’</a:t>
            </a:r>
            <a:r>
              <a:rPr lang="fr-FR" altLang="ja-JP" dirty="0"/>
              <a:t>ensemble des charges sur l</a:t>
            </a:r>
            <a:r>
              <a:rPr lang="ja-JP" altLang="fr-FR" dirty="0"/>
              <a:t>’</a:t>
            </a:r>
            <a:r>
              <a:rPr lang="fr-FR" altLang="ja-JP" dirty="0"/>
              <a:t>accélération que subissent les électrons/trous et sur la répartition de la charge.</a:t>
            </a:r>
          </a:p>
        </p:txBody>
      </p:sp>
      <p:sp>
        <p:nvSpPr>
          <p:cNvPr id="19" name="Oval 150" descr="25%"/>
          <p:cNvSpPr>
            <a:spLocks noChangeArrowheads="1"/>
          </p:cNvSpPr>
          <p:nvPr/>
        </p:nvSpPr>
        <p:spPr bwMode="auto">
          <a:xfrm>
            <a:off x="1219200" y="6648400"/>
            <a:ext cx="908050" cy="990600"/>
          </a:xfrm>
          <a:prstGeom prst="ellipse">
            <a:avLst/>
          </a:prstGeom>
          <a:pattFill prst="pct25">
            <a:fgClr>
              <a:srgbClr val="FF0000"/>
            </a:fgClr>
            <a:bgClr>
              <a:schemeClr val="bg1"/>
            </a:bgClr>
          </a:pattFill>
          <a:ln w="19050">
            <a:solidFill>
              <a:srgbClr val="FF0000"/>
            </a:solidFill>
            <a:round/>
            <a:headEnd/>
            <a:tailEnd/>
          </a:ln>
        </p:spPr>
        <p:txBody>
          <a:bodyPr lIns="90000" tIns="46800" rIns="90000" bIns="46800" anchor="ctr">
            <a:spAutoFit/>
          </a:bodyPr>
          <a:lstStyle/>
          <a:p>
            <a:endParaRPr lang="en-US"/>
          </a:p>
        </p:txBody>
      </p:sp>
      <p:grpSp>
        <p:nvGrpSpPr>
          <p:cNvPr id="20" name="Group 151"/>
          <p:cNvGrpSpPr>
            <a:grpSpLocks/>
          </p:cNvGrpSpPr>
          <p:nvPr/>
        </p:nvGrpSpPr>
        <p:grpSpPr bwMode="auto">
          <a:xfrm>
            <a:off x="685800" y="6267400"/>
            <a:ext cx="1905000" cy="1905000"/>
            <a:chOff x="1344" y="720"/>
            <a:chExt cx="1200" cy="1200"/>
          </a:xfrm>
        </p:grpSpPr>
        <p:sp>
          <p:nvSpPr>
            <p:cNvPr id="21" name="Oval 152"/>
            <p:cNvSpPr>
              <a:spLocks noChangeArrowheads="1"/>
            </p:cNvSpPr>
            <p:nvPr/>
          </p:nvSpPr>
          <p:spPr bwMode="auto">
            <a:xfrm>
              <a:off x="1632" y="91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2" name="Oval 153"/>
            <p:cNvSpPr>
              <a:spLocks noChangeArrowheads="1"/>
            </p:cNvSpPr>
            <p:nvPr/>
          </p:nvSpPr>
          <p:spPr bwMode="auto">
            <a:xfrm>
              <a:off x="1728" y="100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3" name="Oval 154"/>
            <p:cNvSpPr>
              <a:spLocks noChangeArrowheads="1"/>
            </p:cNvSpPr>
            <p:nvPr/>
          </p:nvSpPr>
          <p:spPr bwMode="auto">
            <a:xfrm>
              <a:off x="1824" y="110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4" name="Oval 155"/>
            <p:cNvSpPr>
              <a:spLocks noChangeArrowheads="1"/>
            </p:cNvSpPr>
            <p:nvPr/>
          </p:nvSpPr>
          <p:spPr bwMode="auto">
            <a:xfrm>
              <a:off x="1920" y="120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5" name="Oval 156"/>
            <p:cNvSpPr>
              <a:spLocks noChangeArrowheads="1"/>
            </p:cNvSpPr>
            <p:nvPr/>
          </p:nvSpPr>
          <p:spPr bwMode="auto">
            <a:xfrm>
              <a:off x="1920" y="76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6" name="Oval 157"/>
            <p:cNvSpPr>
              <a:spLocks noChangeArrowheads="1"/>
            </p:cNvSpPr>
            <p:nvPr/>
          </p:nvSpPr>
          <p:spPr bwMode="auto">
            <a:xfrm>
              <a:off x="1632" y="105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7" name="Oval 158"/>
            <p:cNvSpPr>
              <a:spLocks noChangeArrowheads="1"/>
            </p:cNvSpPr>
            <p:nvPr/>
          </p:nvSpPr>
          <p:spPr bwMode="auto">
            <a:xfrm>
              <a:off x="1728" y="115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8" name="Oval 159"/>
            <p:cNvSpPr>
              <a:spLocks noChangeArrowheads="1"/>
            </p:cNvSpPr>
            <p:nvPr/>
          </p:nvSpPr>
          <p:spPr bwMode="auto">
            <a:xfrm>
              <a:off x="1824" y="124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29" name="Oval 160"/>
            <p:cNvSpPr>
              <a:spLocks noChangeArrowheads="1"/>
            </p:cNvSpPr>
            <p:nvPr/>
          </p:nvSpPr>
          <p:spPr bwMode="auto">
            <a:xfrm>
              <a:off x="1824" y="81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0" name="Oval 161"/>
            <p:cNvSpPr>
              <a:spLocks noChangeArrowheads="1"/>
            </p:cNvSpPr>
            <p:nvPr/>
          </p:nvSpPr>
          <p:spPr bwMode="auto">
            <a:xfrm>
              <a:off x="1920" y="91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1" name="Oval 162"/>
            <p:cNvSpPr>
              <a:spLocks noChangeArrowheads="1"/>
            </p:cNvSpPr>
            <p:nvPr/>
          </p:nvSpPr>
          <p:spPr bwMode="auto">
            <a:xfrm>
              <a:off x="1632" y="120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2" name="Oval 163"/>
            <p:cNvSpPr>
              <a:spLocks noChangeArrowheads="1"/>
            </p:cNvSpPr>
            <p:nvPr/>
          </p:nvSpPr>
          <p:spPr bwMode="auto">
            <a:xfrm>
              <a:off x="1632" y="76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3" name="Oval 164"/>
            <p:cNvSpPr>
              <a:spLocks noChangeArrowheads="1"/>
            </p:cNvSpPr>
            <p:nvPr/>
          </p:nvSpPr>
          <p:spPr bwMode="auto">
            <a:xfrm>
              <a:off x="1728" y="86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4" name="Oval 165"/>
            <p:cNvSpPr>
              <a:spLocks noChangeArrowheads="1"/>
            </p:cNvSpPr>
            <p:nvPr/>
          </p:nvSpPr>
          <p:spPr bwMode="auto">
            <a:xfrm>
              <a:off x="1824" y="96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5" name="Oval 166"/>
            <p:cNvSpPr>
              <a:spLocks noChangeArrowheads="1"/>
            </p:cNvSpPr>
            <p:nvPr/>
          </p:nvSpPr>
          <p:spPr bwMode="auto">
            <a:xfrm>
              <a:off x="1920" y="105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6" name="Oval 167"/>
            <p:cNvSpPr>
              <a:spLocks noChangeArrowheads="1"/>
            </p:cNvSpPr>
            <p:nvPr/>
          </p:nvSpPr>
          <p:spPr bwMode="auto">
            <a:xfrm>
              <a:off x="1536" y="100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7" name="Oval 168"/>
            <p:cNvSpPr>
              <a:spLocks noChangeArrowheads="1"/>
            </p:cNvSpPr>
            <p:nvPr/>
          </p:nvSpPr>
          <p:spPr bwMode="auto">
            <a:xfrm>
              <a:off x="1536" y="115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8" name="Oval 169"/>
            <p:cNvSpPr>
              <a:spLocks noChangeArrowheads="1"/>
            </p:cNvSpPr>
            <p:nvPr/>
          </p:nvSpPr>
          <p:spPr bwMode="auto">
            <a:xfrm>
              <a:off x="1536" y="129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39" name="Oval 170"/>
            <p:cNvSpPr>
              <a:spLocks noChangeArrowheads="1"/>
            </p:cNvSpPr>
            <p:nvPr/>
          </p:nvSpPr>
          <p:spPr bwMode="auto">
            <a:xfrm>
              <a:off x="1536" y="86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0" name="Oval 171"/>
            <p:cNvSpPr>
              <a:spLocks noChangeArrowheads="1"/>
            </p:cNvSpPr>
            <p:nvPr/>
          </p:nvSpPr>
          <p:spPr bwMode="auto">
            <a:xfrm>
              <a:off x="1728" y="129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1" name="Oval 172"/>
            <p:cNvSpPr>
              <a:spLocks noChangeArrowheads="1"/>
            </p:cNvSpPr>
            <p:nvPr/>
          </p:nvSpPr>
          <p:spPr bwMode="auto">
            <a:xfrm>
              <a:off x="1440" y="96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2" name="Oval 173"/>
            <p:cNvSpPr>
              <a:spLocks noChangeArrowheads="1"/>
            </p:cNvSpPr>
            <p:nvPr/>
          </p:nvSpPr>
          <p:spPr bwMode="auto">
            <a:xfrm>
              <a:off x="1440" y="110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3" name="Oval 174"/>
            <p:cNvSpPr>
              <a:spLocks noChangeArrowheads="1"/>
            </p:cNvSpPr>
            <p:nvPr/>
          </p:nvSpPr>
          <p:spPr bwMode="auto">
            <a:xfrm>
              <a:off x="1440" y="124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4" name="Oval 175"/>
            <p:cNvSpPr>
              <a:spLocks noChangeArrowheads="1"/>
            </p:cNvSpPr>
            <p:nvPr/>
          </p:nvSpPr>
          <p:spPr bwMode="auto">
            <a:xfrm>
              <a:off x="1440" y="81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5" name="Oval 176"/>
            <p:cNvSpPr>
              <a:spLocks noChangeArrowheads="1"/>
            </p:cNvSpPr>
            <p:nvPr/>
          </p:nvSpPr>
          <p:spPr bwMode="auto">
            <a:xfrm>
              <a:off x="1344" y="91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6" name="Oval 177"/>
            <p:cNvSpPr>
              <a:spLocks noChangeArrowheads="1"/>
            </p:cNvSpPr>
            <p:nvPr/>
          </p:nvSpPr>
          <p:spPr bwMode="auto">
            <a:xfrm>
              <a:off x="1344" y="105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7" name="Oval 178"/>
            <p:cNvSpPr>
              <a:spLocks noChangeArrowheads="1"/>
            </p:cNvSpPr>
            <p:nvPr/>
          </p:nvSpPr>
          <p:spPr bwMode="auto">
            <a:xfrm>
              <a:off x="1344" y="120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8" name="Oval 179"/>
            <p:cNvSpPr>
              <a:spLocks noChangeArrowheads="1"/>
            </p:cNvSpPr>
            <p:nvPr/>
          </p:nvSpPr>
          <p:spPr bwMode="auto">
            <a:xfrm>
              <a:off x="1344" y="76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49" name="Oval 180"/>
            <p:cNvSpPr>
              <a:spLocks noChangeArrowheads="1"/>
            </p:cNvSpPr>
            <p:nvPr/>
          </p:nvSpPr>
          <p:spPr bwMode="auto">
            <a:xfrm>
              <a:off x="1536" y="72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0" name="Oval 181"/>
            <p:cNvSpPr>
              <a:spLocks noChangeArrowheads="1"/>
            </p:cNvSpPr>
            <p:nvPr/>
          </p:nvSpPr>
          <p:spPr bwMode="auto">
            <a:xfrm>
              <a:off x="1728" y="72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1" name="Oval 182"/>
            <p:cNvSpPr>
              <a:spLocks noChangeArrowheads="1"/>
            </p:cNvSpPr>
            <p:nvPr/>
          </p:nvSpPr>
          <p:spPr bwMode="auto">
            <a:xfrm>
              <a:off x="2016" y="100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2" name="Oval 183"/>
            <p:cNvSpPr>
              <a:spLocks noChangeArrowheads="1"/>
            </p:cNvSpPr>
            <p:nvPr/>
          </p:nvSpPr>
          <p:spPr bwMode="auto">
            <a:xfrm>
              <a:off x="2112" y="110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3" name="Oval 184"/>
            <p:cNvSpPr>
              <a:spLocks noChangeArrowheads="1"/>
            </p:cNvSpPr>
            <p:nvPr/>
          </p:nvSpPr>
          <p:spPr bwMode="auto">
            <a:xfrm>
              <a:off x="2208" y="120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4" name="Oval 185"/>
            <p:cNvSpPr>
              <a:spLocks noChangeArrowheads="1"/>
            </p:cNvSpPr>
            <p:nvPr/>
          </p:nvSpPr>
          <p:spPr bwMode="auto">
            <a:xfrm>
              <a:off x="2208" y="76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5" name="Oval 186"/>
            <p:cNvSpPr>
              <a:spLocks noChangeArrowheads="1"/>
            </p:cNvSpPr>
            <p:nvPr/>
          </p:nvSpPr>
          <p:spPr bwMode="auto">
            <a:xfrm>
              <a:off x="2016" y="115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6" name="Oval 187"/>
            <p:cNvSpPr>
              <a:spLocks noChangeArrowheads="1"/>
            </p:cNvSpPr>
            <p:nvPr/>
          </p:nvSpPr>
          <p:spPr bwMode="auto">
            <a:xfrm>
              <a:off x="2112" y="124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7" name="Oval 188"/>
            <p:cNvSpPr>
              <a:spLocks noChangeArrowheads="1"/>
            </p:cNvSpPr>
            <p:nvPr/>
          </p:nvSpPr>
          <p:spPr bwMode="auto">
            <a:xfrm>
              <a:off x="2112" y="81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8" name="Oval 189"/>
            <p:cNvSpPr>
              <a:spLocks noChangeArrowheads="1"/>
            </p:cNvSpPr>
            <p:nvPr/>
          </p:nvSpPr>
          <p:spPr bwMode="auto">
            <a:xfrm>
              <a:off x="2208" y="91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59" name="Oval 190"/>
            <p:cNvSpPr>
              <a:spLocks noChangeArrowheads="1"/>
            </p:cNvSpPr>
            <p:nvPr/>
          </p:nvSpPr>
          <p:spPr bwMode="auto">
            <a:xfrm>
              <a:off x="2016" y="86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0" name="Oval 191"/>
            <p:cNvSpPr>
              <a:spLocks noChangeArrowheads="1"/>
            </p:cNvSpPr>
            <p:nvPr/>
          </p:nvSpPr>
          <p:spPr bwMode="auto">
            <a:xfrm>
              <a:off x="2112" y="96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1" name="Oval 192"/>
            <p:cNvSpPr>
              <a:spLocks noChangeArrowheads="1"/>
            </p:cNvSpPr>
            <p:nvPr/>
          </p:nvSpPr>
          <p:spPr bwMode="auto">
            <a:xfrm>
              <a:off x="2208" y="105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2" name="Oval 193"/>
            <p:cNvSpPr>
              <a:spLocks noChangeArrowheads="1"/>
            </p:cNvSpPr>
            <p:nvPr/>
          </p:nvSpPr>
          <p:spPr bwMode="auto">
            <a:xfrm>
              <a:off x="2016" y="129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3" name="Oval 194"/>
            <p:cNvSpPr>
              <a:spLocks noChangeArrowheads="1"/>
            </p:cNvSpPr>
            <p:nvPr/>
          </p:nvSpPr>
          <p:spPr bwMode="auto">
            <a:xfrm>
              <a:off x="2016" y="72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4" name="Oval 195"/>
            <p:cNvSpPr>
              <a:spLocks noChangeArrowheads="1"/>
            </p:cNvSpPr>
            <p:nvPr/>
          </p:nvSpPr>
          <p:spPr bwMode="auto">
            <a:xfrm>
              <a:off x="2304" y="100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5" name="Oval 196"/>
            <p:cNvSpPr>
              <a:spLocks noChangeArrowheads="1"/>
            </p:cNvSpPr>
            <p:nvPr/>
          </p:nvSpPr>
          <p:spPr bwMode="auto">
            <a:xfrm>
              <a:off x="2400" y="110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6" name="Oval 197"/>
            <p:cNvSpPr>
              <a:spLocks noChangeArrowheads="1"/>
            </p:cNvSpPr>
            <p:nvPr/>
          </p:nvSpPr>
          <p:spPr bwMode="auto">
            <a:xfrm>
              <a:off x="2496" y="120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7" name="Oval 198"/>
            <p:cNvSpPr>
              <a:spLocks noChangeArrowheads="1"/>
            </p:cNvSpPr>
            <p:nvPr/>
          </p:nvSpPr>
          <p:spPr bwMode="auto">
            <a:xfrm>
              <a:off x="2496" y="76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8" name="Oval 199"/>
            <p:cNvSpPr>
              <a:spLocks noChangeArrowheads="1"/>
            </p:cNvSpPr>
            <p:nvPr/>
          </p:nvSpPr>
          <p:spPr bwMode="auto">
            <a:xfrm>
              <a:off x="2304" y="115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69" name="Oval 200"/>
            <p:cNvSpPr>
              <a:spLocks noChangeArrowheads="1"/>
            </p:cNvSpPr>
            <p:nvPr/>
          </p:nvSpPr>
          <p:spPr bwMode="auto">
            <a:xfrm>
              <a:off x="2400" y="124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0" name="Oval 201"/>
            <p:cNvSpPr>
              <a:spLocks noChangeArrowheads="1"/>
            </p:cNvSpPr>
            <p:nvPr/>
          </p:nvSpPr>
          <p:spPr bwMode="auto">
            <a:xfrm>
              <a:off x="2400" y="81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1" name="Oval 202"/>
            <p:cNvSpPr>
              <a:spLocks noChangeArrowheads="1"/>
            </p:cNvSpPr>
            <p:nvPr/>
          </p:nvSpPr>
          <p:spPr bwMode="auto">
            <a:xfrm>
              <a:off x="2496" y="91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2" name="Oval 203"/>
            <p:cNvSpPr>
              <a:spLocks noChangeArrowheads="1"/>
            </p:cNvSpPr>
            <p:nvPr/>
          </p:nvSpPr>
          <p:spPr bwMode="auto">
            <a:xfrm>
              <a:off x="2304" y="86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3" name="Oval 204"/>
            <p:cNvSpPr>
              <a:spLocks noChangeArrowheads="1"/>
            </p:cNvSpPr>
            <p:nvPr/>
          </p:nvSpPr>
          <p:spPr bwMode="auto">
            <a:xfrm>
              <a:off x="2400" y="96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4" name="Oval 205"/>
            <p:cNvSpPr>
              <a:spLocks noChangeArrowheads="1"/>
            </p:cNvSpPr>
            <p:nvPr/>
          </p:nvSpPr>
          <p:spPr bwMode="auto">
            <a:xfrm>
              <a:off x="2496" y="105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5" name="Oval 206"/>
            <p:cNvSpPr>
              <a:spLocks noChangeArrowheads="1"/>
            </p:cNvSpPr>
            <p:nvPr/>
          </p:nvSpPr>
          <p:spPr bwMode="auto">
            <a:xfrm>
              <a:off x="2304" y="129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6" name="Oval 207"/>
            <p:cNvSpPr>
              <a:spLocks noChangeArrowheads="1"/>
            </p:cNvSpPr>
            <p:nvPr/>
          </p:nvSpPr>
          <p:spPr bwMode="auto">
            <a:xfrm>
              <a:off x="2304" y="72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7" name="Oval 208"/>
            <p:cNvSpPr>
              <a:spLocks noChangeArrowheads="1"/>
            </p:cNvSpPr>
            <p:nvPr/>
          </p:nvSpPr>
          <p:spPr bwMode="auto">
            <a:xfrm>
              <a:off x="1824" y="139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8" name="Oval 209"/>
            <p:cNvSpPr>
              <a:spLocks noChangeArrowheads="1"/>
            </p:cNvSpPr>
            <p:nvPr/>
          </p:nvSpPr>
          <p:spPr bwMode="auto">
            <a:xfrm>
              <a:off x="1920" y="148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79" name="Oval 210"/>
            <p:cNvSpPr>
              <a:spLocks noChangeArrowheads="1"/>
            </p:cNvSpPr>
            <p:nvPr/>
          </p:nvSpPr>
          <p:spPr bwMode="auto">
            <a:xfrm>
              <a:off x="1632" y="134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0" name="Oval 211"/>
            <p:cNvSpPr>
              <a:spLocks noChangeArrowheads="1"/>
            </p:cNvSpPr>
            <p:nvPr/>
          </p:nvSpPr>
          <p:spPr bwMode="auto">
            <a:xfrm>
              <a:off x="1728" y="144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1" name="Oval 212"/>
            <p:cNvSpPr>
              <a:spLocks noChangeArrowheads="1"/>
            </p:cNvSpPr>
            <p:nvPr/>
          </p:nvSpPr>
          <p:spPr bwMode="auto">
            <a:xfrm>
              <a:off x="1824" y="153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2" name="Oval 213"/>
            <p:cNvSpPr>
              <a:spLocks noChangeArrowheads="1"/>
            </p:cNvSpPr>
            <p:nvPr/>
          </p:nvSpPr>
          <p:spPr bwMode="auto">
            <a:xfrm>
              <a:off x="1632" y="148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3" name="Oval 214"/>
            <p:cNvSpPr>
              <a:spLocks noChangeArrowheads="1"/>
            </p:cNvSpPr>
            <p:nvPr/>
          </p:nvSpPr>
          <p:spPr bwMode="auto">
            <a:xfrm>
              <a:off x="1920" y="134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4" name="Oval 215"/>
            <p:cNvSpPr>
              <a:spLocks noChangeArrowheads="1"/>
            </p:cNvSpPr>
            <p:nvPr/>
          </p:nvSpPr>
          <p:spPr bwMode="auto">
            <a:xfrm>
              <a:off x="1536" y="144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5" name="Oval 216"/>
            <p:cNvSpPr>
              <a:spLocks noChangeArrowheads="1"/>
            </p:cNvSpPr>
            <p:nvPr/>
          </p:nvSpPr>
          <p:spPr bwMode="auto">
            <a:xfrm>
              <a:off x="1536" y="158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6" name="Oval 217"/>
            <p:cNvSpPr>
              <a:spLocks noChangeArrowheads="1"/>
            </p:cNvSpPr>
            <p:nvPr/>
          </p:nvSpPr>
          <p:spPr bwMode="auto">
            <a:xfrm>
              <a:off x="1728" y="158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7" name="Oval 218"/>
            <p:cNvSpPr>
              <a:spLocks noChangeArrowheads="1"/>
            </p:cNvSpPr>
            <p:nvPr/>
          </p:nvSpPr>
          <p:spPr bwMode="auto">
            <a:xfrm>
              <a:off x="1440" y="139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8" name="Oval 219"/>
            <p:cNvSpPr>
              <a:spLocks noChangeArrowheads="1"/>
            </p:cNvSpPr>
            <p:nvPr/>
          </p:nvSpPr>
          <p:spPr bwMode="auto">
            <a:xfrm>
              <a:off x="1440" y="153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89" name="Oval 220"/>
            <p:cNvSpPr>
              <a:spLocks noChangeArrowheads="1"/>
            </p:cNvSpPr>
            <p:nvPr/>
          </p:nvSpPr>
          <p:spPr bwMode="auto">
            <a:xfrm>
              <a:off x="1344" y="134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0" name="Oval 221"/>
            <p:cNvSpPr>
              <a:spLocks noChangeArrowheads="1"/>
            </p:cNvSpPr>
            <p:nvPr/>
          </p:nvSpPr>
          <p:spPr bwMode="auto">
            <a:xfrm>
              <a:off x="1344" y="148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1" name="Oval 222"/>
            <p:cNvSpPr>
              <a:spLocks noChangeArrowheads="1"/>
            </p:cNvSpPr>
            <p:nvPr/>
          </p:nvSpPr>
          <p:spPr bwMode="auto">
            <a:xfrm>
              <a:off x="2112" y="139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2" name="Oval 223"/>
            <p:cNvSpPr>
              <a:spLocks noChangeArrowheads="1"/>
            </p:cNvSpPr>
            <p:nvPr/>
          </p:nvSpPr>
          <p:spPr bwMode="auto">
            <a:xfrm>
              <a:off x="2208" y="148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3" name="Oval 224"/>
            <p:cNvSpPr>
              <a:spLocks noChangeArrowheads="1"/>
            </p:cNvSpPr>
            <p:nvPr/>
          </p:nvSpPr>
          <p:spPr bwMode="auto">
            <a:xfrm>
              <a:off x="2016" y="144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4" name="Oval 225"/>
            <p:cNvSpPr>
              <a:spLocks noChangeArrowheads="1"/>
            </p:cNvSpPr>
            <p:nvPr/>
          </p:nvSpPr>
          <p:spPr bwMode="auto">
            <a:xfrm>
              <a:off x="2112" y="153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5" name="Oval 226"/>
            <p:cNvSpPr>
              <a:spLocks noChangeArrowheads="1"/>
            </p:cNvSpPr>
            <p:nvPr/>
          </p:nvSpPr>
          <p:spPr bwMode="auto">
            <a:xfrm>
              <a:off x="2208" y="134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6" name="Oval 227"/>
            <p:cNvSpPr>
              <a:spLocks noChangeArrowheads="1"/>
            </p:cNvSpPr>
            <p:nvPr/>
          </p:nvSpPr>
          <p:spPr bwMode="auto">
            <a:xfrm>
              <a:off x="2016" y="158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7" name="Oval 228"/>
            <p:cNvSpPr>
              <a:spLocks noChangeArrowheads="1"/>
            </p:cNvSpPr>
            <p:nvPr/>
          </p:nvSpPr>
          <p:spPr bwMode="auto">
            <a:xfrm>
              <a:off x="2400" y="139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8" name="Oval 229"/>
            <p:cNvSpPr>
              <a:spLocks noChangeArrowheads="1"/>
            </p:cNvSpPr>
            <p:nvPr/>
          </p:nvSpPr>
          <p:spPr bwMode="auto">
            <a:xfrm>
              <a:off x="2496" y="148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99" name="Oval 230"/>
            <p:cNvSpPr>
              <a:spLocks noChangeArrowheads="1"/>
            </p:cNvSpPr>
            <p:nvPr/>
          </p:nvSpPr>
          <p:spPr bwMode="auto">
            <a:xfrm>
              <a:off x="2304" y="144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0" name="Oval 231"/>
            <p:cNvSpPr>
              <a:spLocks noChangeArrowheads="1"/>
            </p:cNvSpPr>
            <p:nvPr/>
          </p:nvSpPr>
          <p:spPr bwMode="auto">
            <a:xfrm>
              <a:off x="2400" y="153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1" name="Oval 232"/>
            <p:cNvSpPr>
              <a:spLocks noChangeArrowheads="1"/>
            </p:cNvSpPr>
            <p:nvPr/>
          </p:nvSpPr>
          <p:spPr bwMode="auto">
            <a:xfrm>
              <a:off x="2496" y="134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2" name="Oval 233"/>
            <p:cNvSpPr>
              <a:spLocks noChangeArrowheads="1"/>
            </p:cNvSpPr>
            <p:nvPr/>
          </p:nvSpPr>
          <p:spPr bwMode="auto">
            <a:xfrm>
              <a:off x="2304" y="158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3" name="Oval 234"/>
            <p:cNvSpPr>
              <a:spLocks noChangeArrowheads="1"/>
            </p:cNvSpPr>
            <p:nvPr/>
          </p:nvSpPr>
          <p:spPr bwMode="auto">
            <a:xfrm>
              <a:off x="1824" y="168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4" name="Oval 235"/>
            <p:cNvSpPr>
              <a:spLocks noChangeArrowheads="1"/>
            </p:cNvSpPr>
            <p:nvPr/>
          </p:nvSpPr>
          <p:spPr bwMode="auto">
            <a:xfrm>
              <a:off x="1920" y="177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5" name="Oval 236"/>
            <p:cNvSpPr>
              <a:spLocks noChangeArrowheads="1"/>
            </p:cNvSpPr>
            <p:nvPr/>
          </p:nvSpPr>
          <p:spPr bwMode="auto">
            <a:xfrm>
              <a:off x="1632" y="163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6" name="Oval 237"/>
            <p:cNvSpPr>
              <a:spLocks noChangeArrowheads="1"/>
            </p:cNvSpPr>
            <p:nvPr/>
          </p:nvSpPr>
          <p:spPr bwMode="auto">
            <a:xfrm>
              <a:off x="1728" y="172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7" name="Oval 238"/>
            <p:cNvSpPr>
              <a:spLocks noChangeArrowheads="1"/>
            </p:cNvSpPr>
            <p:nvPr/>
          </p:nvSpPr>
          <p:spPr bwMode="auto">
            <a:xfrm>
              <a:off x="1824" y="182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8" name="Oval 239"/>
            <p:cNvSpPr>
              <a:spLocks noChangeArrowheads="1"/>
            </p:cNvSpPr>
            <p:nvPr/>
          </p:nvSpPr>
          <p:spPr bwMode="auto">
            <a:xfrm>
              <a:off x="1632" y="177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09" name="Oval 240"/>
            <p:cNvSpPr>
              <a:spLocks noChangeArrowheads="1"/>
            </p:cNvSpPr>
            <p:nvPr/>
          </p:nvSpPr>
          <p:spPr bwMode="auto">
            <a:xfrm>
              <a:off x="1920" y="163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0" name="Oval 241"/>
            <p:cNvSpPr>
              <a:spLocks noChangeArrowheads="1"/>
            </p:cNvSpPr>
            <p:nvPr/>
          </p:nvSpPr>
          <p:spPr bwMode="auto">
            <a:xfrm>
              <a:off x="1536" y="172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1" name="Oval 242"/>
            <p:cNvSpPr>
              <a:spLocks noChangeArrowheads="1"/>
            </p:cNvSpPr>
            <p:nvPr/>
          </p:nvSpPr>
          <p:spPr bwMode="auto">
            <a:xfrm>
              <a:off x="1536" y="187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2" name="Oval 243"/>
            <p:cNvSpPr>
              <a:spLocks noChangeArrowheads="1"/>
            </p:cNvSpPr>
            <p:nvPr/>
          </p:nvSpPr>
          <p:spPr bwMode="auto">
            <a:xfrm>
              <a:off x="1728" y="187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3" name="Oval 244"/>
            <p:cNvSpPr>
              <a:spLocks noChangeArrowheads="1"/>
            </p:cNvSpPr>
            <p:nvPr/>
          </p:nvSpPr>
          <p:spPr bwMode="auto">
            <a:xfrm>
              <a:off x="1440" y="168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4" name="Oval 245"/>
            <p:cNvSpPr>
              <a:spLocks noChangeArrowheads="1"/>
            </p:cNvSpPr>
            <p:nvPr/>
          </p:nvSpPr>
          <p:spPr bwMode="auto">
            <a:xfrm>
              <a:off x="1440" y="182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5" name="Oval 246"/>
            <p:cNvSpPr>
              <a:spLocks noChangeArrowheads="1"/>
            </p:cNvSpPr>
            <p:nvPr/>
          </p:nvSpPr>
          <p:spPr bwMode="auto">
            <a:xfrm>
              <a:off x="1344" y="163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6" name="Oval 247"/>
            <p:cNvSpPr>
              <a:spLocks noChangeArrowheads="1"/>
            </p:cNvSpPr>
            <p:nvPr/>
          </p:nvSpPr>
          <p:spPr bwMode="auto">
            <a:xfrm>
              <a:off x="1344" y="177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7" name="Oval 248"/>
            <p:cNvSpPr>
              <a:spLocks noChangeArrowheads="1"/>
            </p:cNvSpPr>
            <p:nvPr/>
          </p:nvSpPr>
          <p:spPr bwMode="auto">
            <a:xfrm>
              <a:off x="2112" y="168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8" name="Oval 249"/>
            <p:cNvSpPr>
              <a:spLocks noChangeArrowheads="1"/>
            </p:cNvSpPr>
            <p:nvPr/>
          </p:nvSpPr>
          <p:spPr bwMode="auto">
            <a:xfrm>
              <a:off x="2208" y="177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19" name="Oval 250"/>
            <p:cNvSpPr>
              <a:spLocks noChangeArrowheads="1"/>
            </p:cNvSpPr>
            <p:nvPr/>
          </p:nvSpPr>
          <p:spPr bwMode="auto">
            <a:xfrm>
              <a:off x="2016" y="172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0" name="Oval 251"/>
            <p:cNvSpPr>
              <a:spLocks noChangeArrowheads="1"/>
            </p:cNvSpPr>
            <p:nvPr/>
          </p:nvSpPr>
          <p:spPr bwMode="auto">
            <a:xfrm>
              <a:off x="2112" y="182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1" name="Oval 252"/>
            <p:cNvSpPr>
              <a:spLocks noChangeArrowheads="1"/>
            </p:cNvSpPr>
            <p:nvPr/>
          </p:nvSpPr>
          <p:spPr bwMode="auto">
            <a:xfrm>
              <a:off x="2208" y="163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2" name="Oval 253"/>
            <p:cNvSpPr>
              <a:spLocks noChangeArrowheads="1"/>
            </p:cNvSpPr>
            <p:nvPr/>
          </p:nvSpPr>
          <p:spPr bwMode="auto">
            <a:xfrm>
              <a:off x="2016" y="187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3" name="Oval 254"/>
            <p:cNvSpPr>
              <a:spLocks noChangeArrowheads="1"/>
            </p:cNvSpPr>
            <p:nvPr/>
          </p:nvSpPr>
          <p:spPr bwMode="auto">
            <a:xfrm>
              <a:off x="2400" y="1680"/>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4" name="Oval 255"/>
            <p:cNvSpPr>
              <a:spLocks noChangeArrowheads="1"/>
            </p:cNvSpPr>
            <p:nvPr/>
          </p:nvSpPr>
          <p:spPr bwMode="auto">
            <a:xfrm>
              <a:off x="2496" y="1776"/>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5" name="Oval 256"/>
            <p:cNvSpPr>
              <a:spLocks noChangeArrowheads="1"/>
            </p:cNvSpPr>
            <p:nvPr/>
          </p:nvSpPr>
          <p:spPr bwMode="auto">
            <a:xfrm>
              <a:off x="2304" y="1728"/>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6" name="Oval 257"/>
            <p:cNvSpPr>
              <a:spLocks noChangeArrowheads="1"/>
            </p:cNvSpPr>
            <p:nvPr/>
          </p:nvSpPr>
          <p:spPr bwMode="auto">
            <a:xfrm>
              <a:off x="2400" y="1824"/>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7" name="Oval 258"/>
            <p:cNvSpPr>
              <a:spLocks noChangeArrowheads="1"/>
            </p:cNvSpPr>
            <p:nvPr/>
          </p:nvSpPr>
          <p:spPr bwMode="auto">
            <a:xfrm>
              <a:off x="2496" y="163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28" name="Oval 259"/>
            <p:cNvSpPr>
              <a:spLocks noChangeArrowheads="1"/>
            </p:cNvSpPr>
            <p:nvPr/>
          </p:nvSpPr>
          <p:spPr bwMode="auto">
            <a:xfrm>
              <a:off x="2304" y="1872"/>
              <a:ext cx="48" cy="48"/>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grpSp>
      <p:sp>
        <p:nvSpPr>
          <p:cNvPr id="129" name="Oval 260" descr="25%"/>
          <p:cNvSpPr>
            <a:spLocks noChangeArrowheads="1"/>
          </p:cNvSpPr>
          <p:nvPr/>
        </p:nvSpPr>
        <p:spPr bwMode="auto">
          <a:xfrm>
            <a:off x="3225800" y="6267400"/>
            <a:ext cx="279400" cy="304800"/>
          </a:xfrm>
          <a:prstGeom prst="ellipse">
            <a:avLst/>
          </a:prstGeom>
          <a:pattFill prst="pct25">
            <a:fgClr>
              <a:srgbClr val="FF0000"/>
            </a:fgClr>
            <a:bgClr>
              <a:schemeClr val="bg1"/>
            </a:bgClr>
          </a:pattFill>
          <a:ln w="19050">
            <a:solidFill>
              <a:srgbClr val="FF0000"/>
            </a:solidFill>
            <a:round/>
            <a:headEnd/>
            <a:tailEnd/>
          </a:ln>
        </p:spPr>
        <p:txBody>
          <a:bodyPr lIns="90000" tIns="46800" rIns="90000" bIns="46800" anchor="ctr">
            <a:spAutoFit/>
          </a:bodyPr>
          <a:lstStyle/>
          <a:p>
            <a:endParaRPr lang="en-US"/>
          </a:p>
        </p:txBody>
      </p:sp>
      <p:sp>
        <p:nvSpPr>
          <p:cNvPr id="130" name="Oval 261"/>
          <p:cNvSpPr>
            <a:spLocks noChangeArrowheads="1"/>
          </p:cNvSpPr>
          <p:nvPr/>
        </p:nvSpPr>
        <p:spPr bwMode="auto">
          <a:xfrm>
            <a:off x="3429000" y="7258000"/>
            <a:ext cx="76200" cy="76200"/>
          </a:xfrm>
          <a:prstGeom prst="ellipse">
            <a:avLst/>
          </a:prstGeom>
          <a:solidFill>
            <a:srgbClr val="000000"/>
          </a:solidFill>
          <a:ln w="12700">
            <a:solidFill>
              <a:schemeClr val="tx1"/>
            </a:solidFill>
            <a:round/>
            <a:headEnd/>
            <a:tailEnd/>
          </a:ln>
        </p:spPr>
        <p:txBody>
          <a:bodyPr wrap="none" lIns="90000" tIns="46800" rIns="90000" bIns="46800" anchor="ctr">
            <a:spAutoFit/>
          </a:bodyPr>
          <a:lstStyle/>
          <a:p>
            <a:endParaRPr lang="en-US"/>
          </a:p>
        </p:txBody>
      </p:sp>
      <p:sp>
        <p:nvSpPr>
          <p:cNvPr id="131" name="Text Box 262"/>
          <p:cNvSpPr txBox="1">
            <a:spLocks noChangeArrowheads="1"/>
          </p:cNvSpPr>
          <p:nvPr/>
        </p:nvSpPr>
        <p:spPr bwMode="auto">
          <a:xfrm>
            <a:off x="3657600" y="6191200"/>
            <a:ext cx="2667000"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Extension de la fonction d</a:t>
            </a:r>
            <a:r>
              <a:rPr lang="ja-JP" altLang="fr-FR"/>
              <a:t>’</a:t>
            </a:r>
            <a:r>
              <a:rPr lang="fr-FR" altLang="ja-JP"/>
              <a:t>onde de l</a:t>
            </a:r>
            <a:r>
              <a:rPr lang="ja-JP" altLang="fr-FR"/>
              <a:t>’</a:t>
            </a:r>
            <a:r>
              <a:rPr lang="fr-FR" altLang="ja-JP"/>
              <a:t>électron</a:t>
            </a:r>
          </a:p>
          <a:p>
            <a:pPr eaLnBrk="1" hangingPunct="1">
              <a:spcBef>
                <a:spcPct val="50000"/>
              </a:spcBef>
            </a:pPr>
            <a:endParaRPr lang="fr-FR"/>
          </a:p>
          <a:p>
            <a:pPr eaLnBrk="1" hangingPunct="1">
              <a:spcBef>
                <a:spcPct val="50000"/>
              </a:spcBef>
            </a:pPr>
            <a:r>
              <a:rPr lang="fr-FR"/>
              <a:t>Atome et nuage électronique de coeur</a:t>
            </a:r>
          </a:p>
        </p:txBody>
      </p:sp>
      <p:sp>
        <p:nvSpPr>
          <p:cNvPr id="132" name="Rectangle 263"/>
          <p:cNvSpPr>
            <a:spLocks noChangeArrowheads="1"/>
          </p:cNvSpPr>
          <p:nvPr/>
        </p:nvSpPr>
        <p:spPr bwMode="auto">
          <a:xfrm>
            <a:off x="476672" y="8244408"/>
            <a:ext cx="5915744"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marL="180975" indent="-180975" algn="just">
              <a:spcBef>
                <a:spcPct val="50000"/>
              </a:spcBef>
              <a:buFontTx/>
              <a:buChar char="•"/>
            </a:pPr>
            <a:r>
              <a:rPr lang="fr-FR" dirty="0"/>
              <a:t>Dans l’espace réel: électron localisé à l’échelle microscopique mais pas atomique.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46B58A7-B2F0-5345-A6E6-25F0221034FA}" type="slidenum">
              <a:rPr lang="fr-FR" b="0">
                <a:latin typeface="Arial" charset="0"/>
              </a:rPr>
              <a:pPr eaLnBrk="1" hangingPunct="1"/>
              <a:t>14</a:t>
            </a:fld>
            <a:endParaRPr lang="fr-FR" b="0">
              <a:latin typeface="Arial" charset="0"/>
            </a:endParaRPr>
          </a:p>
        </p:txBody>
      </p:sp>
      <mc:AlternateContent xmlns:mc="http://schemas.openxmlformats.org/markup-compatibility/2006" xmlns:a14="http://schemas.microsoft.com/office/drawing/2010/main">
        <mc:Choice Requires="a14">
          <p:sp>
            <p:nvSpPr>
              <p:cNvPr id="16386" name="Rectangle 25"/>
              <p:cNvSpPr>
                <a:spLocks noChangeArrowheads="1"/>
              </p:cNvSpPr>
              <p:nvPr/>
            </p:nvSpPr>
            <p:spPr bwMode="auto">
              <a:xfrm>
                <a:off x="476672" y="323528"/>
                <a:ext cx="5760640" cy="829470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p>
                <a:pPr algn="just">
                  <a:spcBef>
                    <a:spcPct val="50000"/>
                  </a:spcBef>
                </a:pPr>
                <a:r>
                  <a:rPr lang="fr-FR" dirty="0"/>
                  <a:t>I.5.b. Principales propriétés issues de la physique quantique pour les cristaux.</a:t>
                </a:r>
              </a:p>
              <a:p>
                <a:pPr marL="285750" indent="-285750" algn="just">
                  <a:spcBef>
                    <a:spcPct val="50000"/>
                  </a:spcBef>
                  <a:buFontTx/>
                  <a:buChar char="-"/>
                </a:pPr>
                <a:r>
                  <a:rPr lang="fr-FR" dirty="0"/>
                  <a:t>Équation de Schrödinger : </a:t>
                </a:r>
                <a14:m>
                  <m:oMath xmlns:m="http://schemas.openxmlformats.org/officeDocument/2006/math">
                    <m:r>
                      <a:rPr lang="fr-FR" b="1" i="1" smtClean="0">
                        <a:latin typeface="Cambria Math" charset="0"/>
                      </a:rPr>
                      <m:t>𝑯</m:t>
                    </m:r>
                    <m:r>
                      <a:rPr lang="fr-FR" i="1">
                        <a:latin typeface="Cambria Math" charset="0"/>
                        <a:ea typeface="Cambria Math" charset="0"/>
                        <a:cs typeface="Cambria Math" charset="0"/>
                      </a:rPr>
                      <m:t>𝝍</m:t>
                    </m:r>
                    <m:r>
                      <a:rPr lang="fr-FR" b="1" i="0" smtClean="0">
                        <a:latin typeface="Cambria Math" charset="0"/>
                      </a:rPr>
                      <m:t>=</m:t>
                    </m:r>
                    <m:r>
                      <a:rPr lang="fr-FR">
                        <a:latin typeface="Cambria Math" charset="0"/>
                      </a:rPr>
                      <m:t>−</m:t>
                    </m:r>
                    <m:r>
                      <a:rPr lang="fr-FR">
                        <a:latin typeface="Cambria Math" charset="0"/>
                      </a:rPr>
                      <m:t>𝐢</m:t>
                    </m:r>
                    <m:r>
                      <a:rPr lang="fr-FR" i="1">
                        <a:latin typeface="Cambria Math" charset="0"/>
                        <a:ea typeface="Cambria Math" charset="0"/>
                        <a:cs typeface="Cambria Math" charset="0"/>
                      </a:rPr>
                      <m:t>ℏ</m:t>
                    </m:r>
                    <m:f>
                      <m:fPr>
                        <m:ctrlPr>
                          <a:rPr lang="fr-FR" i="1">
                            <a:latin typeface="Cambria Math" panose="02040503050406030204" pitchFamily="18" charset="0"/>
                          </a:rPr>
                        </m:ctrlPr>
                      </m:fPr>
                      <m:num>
                        <m:r>
                          <a:rPr lang="fr-FR" i="1">
                            <a:latin typeface="Cambria Math" charset="0"/>
                            <a:ea typeface="Cambria Math" charset="0"/>
                            <a:cs typeface="Cambria Math" charset="0"/>
                          </a:rPr>
                          <m:t>𝝏𝝍</m:t>
                        </m:r>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oMath>
                </a14:m>
                <a:endParaRPr lang="fr-FR" dirty="0"/>
              </a:p>
              <a:p>
                <a:pPr marL="285750" indent="-285750" algn="just">
                  <a:spcBef>
                    <a:spcPct val="50000"/>
                  </a:spcBef>
                  <a:buFontTx/>
                  <a:buChar char="-"/>
                </a:pPr>
                <a:r>
                  <a:rPr lang="fr-FR" dirty="0">
                    <a:solidFill>
                      <a:srgbClr val="0000FF"/>
                    </a:solidFill>
                  </a:rPr>
                  <a:t>Onde de Bloch</a:t>
                </a:r>
              </a:p>
              <a:p>
                <a:pPr algn="ctr">
                  <a:spcBef>
                    <a:spcPct val="50000"/>
                  </a:spcBef>
                </a:pPr>
                <a14:m>
                  <m:oMath xmlns:m="http://schemas.openxmlformats.org/officeDocument/2006/math">
                    <m:r>
                      <a:rPr lang="fr-FR" i="1" smtClean="0">
                        <a:latin typeface="Cambria Math" charset="0"/>
                        <a:ea typeface="Cambria Math" charset="0"/>
                        <a:cs typeface="Cambria Math" charset="0"/>
                      </a:rPr>
                      <m:t>𝝍</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𝒕</m:t>
                        </m:r>
                      </m:e>
                    </m:d>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smtClean="0">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𝑖</m:t>
                        </m:r>
                        <m:r>
                          <a:rPr lang="el-GR" i="1" smtClean="0">
                            <a:latin typeface="Cambria Math" charset="0"/>
                            <a:ea typeface="Cambria Math" charset="0"/>
                            <a:cs typeface="Cambria Math" charset="0"/>
                          </a:rPr>
                          <m:t>𝝎</m:t>
                        </m:r>
                        <m:r>
                          <a:rPr lang="fr-FR" b="1" i="1" smtClean="0">
                            <a:latin typeface="Cambria Math" charset="0"/>
                            <a:ea typeface="Cambria Math" charset="0"/>
                            <a:cs typeface="Cambria Math" charset="0"/>
                          </a:rPr>
                          <m:t>𝒕</m:t>
                        </m:r>
                      </m:sup>
                    </m:sSup>
                  </m:oMath>
                </a14:m>
                <a:r>
                  <a:rPr lang="fr-FR" dirty="0"/>
                  <a:t>,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m:t>
                        </m:r>
                        <m:r>
                          <a:rPr lang="el-GR" i="1">
                            <a:latin typeface="Cambria Math" charset="0"/>
                            <a:ea typeface="Cambria Math" charset="0"/>
                            <a:cs typeface="Cambria Math" charset="0"/>
                          </a:rPr>
                          <m:t>𝑖</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sup>
                    </m:sSup>
                  </m:oMath>
                </a14:m>
                <a:endParaRPr lang="fr-FR" dirty="0"/>
              </a:p>
              <a:p>
                <a:pPr marL="180975" indent="-180975" algn="just">
                  <a:spcBef>
                    <a:spcPct val="50000"/>
                  </a:spcBef>
                </a:pPr>
                <a:r>
                  <a:rPr lang="fr-FR" dirty="0"/>
                  <a:t>	D'où </a:t>
                </a:r>
                <a14:m>
                  <m:oMath xmlns:m="http://schemas.openxmlformats.org/officeDocument/2006/math">
                    <m:r>
                      <a:rPr lang="fr-FR" b="1" i="1" smtClean="0">
                        <a:latin typeface="Cambria Math" charset="0"/>
                        <a:ea typeface="Cambria Math" charset="0"/>
                        <a:cs typeface="Cambria Math" charset="0"/>
                      </a:rPr>
                      <m:t>𝑯</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b="1" i="1" smtClean="0">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𝑬</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avec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b="1" i="1" smtClean="0">
                        <a:latin typeface="Cambria Math" charset="0"/>
                        <a:ea typeface="Cambria Math" charset="0"/>
                        <a:cs typeface="Cambria Math" charset="0"/>
                      </a:rPr>
                      <m:t>=ℏ</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𝝎</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oMath>
                </a14:m>
                <a:endParaRPr lang="fr-FR" dirty="0"/>
              </a:p>
              <a:p>
                <a:pPr marL="285750" indent="-285750" algn="just">
                  <a:spcBef>
                    <a:spcPct val="50000"/>
                  </a:spcBef>
                  <a:buFontTx/>
                  <a:buChar char="-"/>
                </a:pPr>
                <a:r>
                  <a:rPr lang="fr-FR" dirty="0">
                    <a:solidFill>
                      <a:srgbClr val="0000FF"/>
                    </a:solidFill>
                  </a:rPr>
                  <a:t>Vecteur d’onde</a:t>
                </a:r>
                <a:r>
                  <a:rPr lang="fr-FR" dirty="0"/>
                  <a:t>: les solutions sont indicées par 3 paramètres qui forment un vecteur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Le nombre de vecteurs k différents est N. k varie de 0 à 2π/a</a:t>
                </a:r>
                <a:r>
                  <a:rPr lang="fr-FR" baseline="-25000" dirty="0"/>
                  <a:t>i</a:t>
                </a:r>
                <a:r>
                  <a:rPr lang="fr-FR" dirty="0"/>
                  <a:t> (i=1 à 3). Le pas entre les valeurs de k dépend donc de N. Plus N est grand plus les « k » sont « serrés »</a:t>
                </a:r>
              </a:p>
              <a:p>
                <a:pPr marL="285750" indent="-285750" algn="just">
                  <a:spcBef>
                    <a:spcPct val="50000"/>
                  </a:spcBef>
                  <a:buFontTx/>
                  <a:buChar char="-"/>
                </a:pPr>
                <a:r>
                  <a:rPr lang="fr-FR" dirty="0"/>
                  <a:t>A chaque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est associé une énergie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b="1" i="1" smtClean="0">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charset="0"/>
                            <a:ea typeface="Cambria Math" charset="0"/>
                            <a:cs typeface="Cambria Math" charset="0"/>
                          </a:rPr>
                          <m:t>𝒏</m:t>
                        </m:r>
                      </m:sub>
                    </m:sSub>
                    <m:d>
                      <m:dPr>
                        <m:ctrlPr>
                          <a:rPr lang="fr-FR" b="1" i="1" smtClean="0">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e>
                    </m:d>
                  </m:oMath>
                </a14:m>
                <a:r>
                  <a:rPr lang="fr-FR" dirty="0"/>
                  <a:t>, et une fonction d'onde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a:t>
                </a:r>
              </a:p>
              <a:p>
                <a:pPr marL="285750" indent="-285750" algn="just">
                  <a:spcBef>
                    <a:spcPct val="50000"/>
                  </a:spcBef>
                  <a:buFontTx/>
                  <a:buChar char="-"/>
                </a:pPr>
                <a:r>
                  <a:rPr lang="fr-FR" dirty="0">
                    <a:cs typeface="Lucida Grande" charset="0"/>
                  </a:rPr>
                  <a:t>Les électrons correspondant aux ondes de Bloch sont délocalisés dans tous les cristal. Ils ont une vitesse de phase mais pas de vitesse de groupe. En considérant une superpositions d’onde de Bloch, on peut définir une vitesse de groupe. </a:t>
                </a:r>
              </a:p>
              <a:p>
                <a:pPr marL="285750" indent="-285750" algn="just">
                  <a:spcBef>
                    <a:spcPct val="50000"/>
                  </a:spcBef>
                  <a:buFontTx/>
                  <a:buChar char="-"/>
                </a:pPr>
                <a:r>
                  <a:rPr lang="fr-FR" dirty="0">
                    <a:cs typeface="Lucida Grande" charset="0"/>
                  </a:rPr>
                  <a:t>La </a:t>
                </a:r>
                <a:r>
                  <a:rPr lang="fr-FR" dirty="0">
                    <a:solidFill>
                      <a:srgbClr val="0000FF"/>
                    </a:solidFill>
                    <a:cs typeface="Lucida Grande" charset="0"/>
                  </a:rPr>
                  <a:t>vitesse d'un électron </a:t>
                </a:r>
                <a:r>
                  <a:rPr lang="fr-FR" dirty="0">
                    <a:cs typeface="Lucida Grande" charset="0"/>
                  </a:rPr>
                  <a:t>est donnée par la vitesse de groupe d'un paquet d'ondes centré autour de la pulsation </a:t>
                </a:r>
                <a:r>
                  <a:rPr lang="fr-FR" dirty="0" err="1">
                    <a:latin typeface="Times New Roman"/>
                    <a:cs typeface="Times New Roman"/>
                  </a:rPr>
                  <a:t>ω</a:t>
                </a:r>
                <a:r>
                  <a:rPr lang="fr-FR" dirty="0">
                    <a:cs typeface="Lucida Grande" charset="0"/>
                  </a:rPr>
                  <a:t>.</a:t>
                </a:r>
              </a:p>
              <a:p>
                <a:pPr algn="just">
                  <a:spcBef>
                    <a:spcPct val="50000"/>
                  </a:spcBef>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𝒗</m:t>
                          </m:r>
                        </m:e>
                      </m:acc>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i="1" smtClean="0">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𝝎</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num>
                        <m:den>
                          <m:r>
                            <a:rPr lang="fr-FR"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den>
                      </m:f>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𝟏</m:t>
                          </m:r>
                        </m:num>
                        <m:den>
                          <m:r>
                            <a:rPr lang="fr-FR" b="1" i="1" smtClean="0">
                              <a:latin typeface="Cambria Math" charset="0"/>
                              <a:ea typeface="Cambria Math" charset="0"/>
                              <a:cs typeface="Cambria Math" charset="0"/>
                            </a:rPr>
                            <m:t>ℏ</m:t>
                          </m:r>
                        </m:den>
                      </m:f>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b="1" i="1" smtClean="0">
                          <a:latin typeface="Cambria Math" charset="0"/>
                          <a:ea typeface="Cambria Math" charset="0"/>
                          <a:cs typeface="Cambria Math" charset="0"/>
                        </a:rPr>
                        <m:t>𝑬</m:t>
                      </m:r>
                    </m:oMath>
                  </m:oMathPara>
                </a14:m>
                <a:endParaRPr lang="fr-FR" dirty="0">
                  <a:cs typeface="Lucida Grande" charset="0"/>
                </a:endParaRPr>
              </a:p>
              <a:p>
                <a:pPr marL="180975" indent="-180975" algn="just">
                  <a:spcBef>
                    <a:spcPct val="50000"/>
                  </a:spcBef>
                  <a:buFontTx/>
                  <a:buChar char="-"/>
                </a:pPr>
                <a:r>
                  <a:rPr lang="fr-FR" dirty="0">
                    <a:cs typeface="Lucida Grande" charset="0"/>
                  </a:rPr>
                  <a:t>Pour trouver la </a:t>
                </a:r>
                <a:r>
                  <a:rPr lang="fr-FR" dirty="0">
                    <a:solidFill>
                      <a:srgbClr val="0000FF"/>
                    </a:solidFill>
                    <a:cs typeface="Lucida Grande" charset="0"/>
                  </a:rPr>
                  <a:t>masse effective</a:t>
                </a:r>
                <a:r>
                  <a:rPr lang="fr-FR" dirty="0">
                    <a:cs typeface="Lucida Grande" charset="0"/>
                  </a:rPr>
                  <a:t>, on réécrit l'équation de Newton en mécanique quantique: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𝑭</m:t>
                        </m:r>
                      </m:e>
                    </m:acc>
                    <m:r>
                      <a:rPr lang="fr-FR" i="1">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𝒑</m:t>
                            </m:r>
                          </m:e>
                        </m:acc>
                      </m:num>
                      <m:den>
                        <m:r>
                          <a:rPr lang="fr-FR" i="1">
                            <a:latin typeface="Cambria Math" charset="0"/>
                            <a:ea typeface="Cambria Math" charset="0"/>
                            <a:cs typeface="Cambria Math" charset="0"/>
                          </a:rPr>
                          <m:t>𝝏</m:t>
                        </m:r>
                        <m:r>
                          <a:rPr lang="fr-FR" b="1" i="1" smtClean="0">
                            <a:latin typeface="Cambria Math" charset="0"/>
                            <a:ea typeface="Cambria Math" charset="0"/>
                            <a:cs typeface="Cambria Math" charset="0"/>
                          </a:rPr>
                          <m:t>𝒕</m:t>
                        </m:r>
                      </m:den>
                    </m:f>
                    <m:r>
                      <a:rPr lang="fr-FR" i="1">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r>
                          <a:rPr lang="fr-FR" i="1" smtClean="0">
                            <a:latin typeface="Cambria Math" charset="0"/>
                            <a:ea typeface="Cambria Math" charset="0"/>
                            <a:cs typeface="Cambria Math" charset="0"/>
                          </a:rPr>
                          <m:t>ℏ</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oMath>
                </a14:m>
                <a:r>
                  <a:rPr lang="fr-FR" dirty="0">
                    <a:cs typeface="Lucida Grande" charset="0"/>
                  </a:rPr>
                  <a:t>. Par ailleurs: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𝑭</m:t>
                        </m:r>
                      </m:e>
                    </m:acc>
                    <m:r>
                      <a:rPr lang="fr-FR" i="1">
                        <a:latin typeface="Cambria Math" charset="0"/>
                        <a:ea typeface="Cambria Math" charset="0"/>
                        <a:cs typeface="Cambria Math" charset="0"/>
                      </a:rPr>
                      <m:t>=</m:t>
                    </m:r>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𝒎</m:t>
                        </m:r>
                      </m:e>
                      <m:sup>
                        <m:r>
                          <a:rPr lang="fr-FR" b="1" i="1" smtClean="0">
                            <a:latin typeface="Cambria Math" charset="0"/>
                            <a:ea typeface="Cambria Math" charset="0"/>
                            <a:cs typeface="Cambria Math" charset="0"/>
                          </a:rPr>
                          <m:t>∗</m:t>
                        </m:r>
                      </m:sup>
                    </m:sSup>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𝒗</m:t>
                            </m:r>
                          </m:e>
                        </m:acc>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r>
                      <a:rPr lang="fr-FR" b="1" i="1" smtClean="0">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𝒎</m:t>
                            </m:r>
                          </m:e>
                          <m:sup>
                            <m:r>
                              <a:rPr lang="fr-FR" b="1" i="1" smtClean="0">
                                <a:latin typeface="Cambria Math" charset="0"/>
                                <a:ea typeface="Cambria Math" charset="0"/>
                                <a:cs typeface="Cambria Math" charset="0"/>
                              </a:rPr>
                              <m:t>∗</m:t>
                            </m:r>
                          </m:sup>
                        </m:sSup>
                      </m:num>
                      <m:den>
                        <m:r>
                          <a:rPr lang="fr-FR" i="1">
                            <a:latin typeface="Cambria Math" charset="0"/>
                            <a:ea typeface="Cambria Math" charset="0"/>
                            <a:cs typeface="Cambria Math" charset="0"/>
                          </a:rPr>
                          <m:t>ℏ</m:t>
                        </m:r>
                      </m:den>
                    </m:f>
                    <m:f>
                      <m:fPr>
                        <m:ctrlPr>
                          <a:rPr lang="fr-FR" i="1" smtClean="0">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i="1">
                            <a:latin typeface="Cambria Math" charset="0"/>
                            <a:ea typeface="Cambria Math" charset="0"/>
                            <a:cs typeface="Cambria Math" charset="0"/>
                          </a:rPr>
                          <m:t>𝑬</m:t>
                        </m:r>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oMath>
                </a14:m>
                <a:r>
                  <a:rPr lang="fr-FR" b="1" dirty="0">
                    <a:ea typeface="Cambria Math" charset="0"/>
                    <a:cs typeface="Cambria Math" charset="0"/>
                  </a:rPr>
                  <a:t> qu’on peut encore écrire: </a:t>
                </a:r>
                <a14:m>
                  <m:oMath xmlns:m="http://schemas.openxmlformats.org/officeDocument/2006/math">
                    <m:f>
                      <m:fPr>
                        <m:ctrlPr>
                          <a:rPr lang="fr-FR" i="1">
                            <a:latin typeface="Cambria Math" panose="02040503050406030204" pitchFamily="18" charset="0"/>
                            <a:ea typeface="Cambria Math" charset="0"/>
                            <a:cs typeface="Cambria Math" charset="0"/>
                          </a:rPr>
                        </m:ctrlPr>
                      </m:fPr>
                      <m:num>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𝒎</m:t>
                            </m:r>
                          </m:e>
                          <m:sup>
                            <m:r>
                              <a:rPr lang="fr-FR" i="1">
                                <a:latin typeface="Cambria Math" charset="0"/>
                                <a:ea typeface="Cambria Math" charset="0"/>
                                <a:cs typeface="Cambria Math" charset="0"/>
                              </a:rPr>
                              <m:t>∗</m:t>
                            </m:r>
                          </m:sup>
                        </m:sSup>
                      </m:num>
                      <m:den>
                        <m:r>
                          <a:rPr lang="fr-FR" i="1">
                            <a:latin typeface="Cambria Math" charset="0"/>
                            <a:ea typeface="Cambria Math" charset="0"/>
                            <a:cs typeface="Cambria Math" charset="0"/>
                          </a:rPr>
                          <m:t>ℏ</m:t>
                        </m:r>
                      </m:den>
                    </m:f>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i="1">
                            <a:latin typeface="Cambria Math" charset="0"/>
                            <a:ea typeface="Cambria Math" charset="0"/>
                            <a:cs typeface="Cambria Math" charset="0"/>
                          </a:rPr>
                          <m:t>𝑬</m:t>
                        </m:r>
                      </m:e>
                    </m:d>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oMath>
                </a14:m>
                <a:r>
                  <a:rPr lang="fr-FR" b="1" dirty="0">
                    <a:ea typeface="Cambria Math" charset="0"/>
                    <a:cs typeface="Cambria Math" charset="0"/>
                  </a:rPr>
                  <a:t>.</a:t>
                </a:r>
              </a:p>
              <a:p>
                <a:pPr marL="180975" indent="-180975" algn="just">
                  <a:spcBef>
                    <a:spcPct val="50000"/>
                  </a:spcBef>
                  <a:buFontTx/>
                  <a:buChar char="-"/>
                </a:pPr>
                <a:r>
                  <a:rPr lang="fr-FR" dirty="0">
                    <a:cs typeface="Lucida Grande" charset="0"/>
                  </a:rPr>
                  <a:t>Il en résulte: </a:t>
                </a:r>
                <a14:m>
                  <m:oMath xmlns:m="http://schemas.openxmlformats.org/officeDocument/2006/math">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𝒎</m:t>
                        </m:r>
                      </m:e>
                      <m:sup>
                        <m:r>
                          <a:rPr lang="fr-FR" i="1">
                            <a:latin typeface="Cambria Math" charset="0"/>
                            <a:ea typeface="Cambria Math" charset="0"/>
                            <a:cs typeface="Cambria Math" charset="0"/>
                          </a:rPr>
                          <m:t>∗</m:t>
                        </m:r>
                      </m:sup>
                    </m:sSup>
                    <m:r>
                      <a:rPr lang="fr-FR" b="1" i="1" smtClean="0">
                        <a:latin typeface="Cambria Math" charset="0"/>
                        <a:ea typeface="Cambria Math" charset="0"/>
                        <a:cs typeface="Cambria Math" charset="0"/>
                      </a:rPr>
                      <m:t>=</m:t>
                    </m:r>
                    <m:sSup>
                      <m:sSupPr>
                        <m:ctrlPr>
                          <a:rPr lang="fr-FR" b="1" i="1" smtClean="0">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ℏ</m:t>
                        </m:r>
                      </m:e>
                      <m:sup>
                        <m:r>
                          <a:rPr lang="fr-FR" b="1" i="1" smtClean="0">
                            <a:latin typeface="Cambria Math" charset="0"/>
                            <a:ea typeface="Cambria Math" charset="0"/>
                            <a:cs typeface="Cambria Math" charset="0"/>
                          </a:rPr>
                          <m:t>𝟐</m:t>
                        </m:r>
                      </m:sup>
                    </m:sSup>
                    <m:sSup>
                      <m:sSupPr>
                        <m:ctrlPr>
                          <a:rPr lang="fr-FR" b="1" i="1" smtClean="0">
                            <a:latin typeface="Cambria Math" panose="02040503050406030204" pitchFamily="18" charset="0"/>
                            <a:ea typeface="Cambria Math" charset="0"/>
                            <a:cs typeface="Cambria Math" charset="0"/>
                          </a:rPr>
                        </m:ctrlPr>
                      </m:sSupPr>
                      <m:e>
                        <m:d>
                          <m:dPr>
                            <m:begChr m:val="["/>
                            <m:endChr m:val="]"/>
                            <m:ctrlPr>
                              <a:rPr lang="fr-FR" b="1" i="1" smtClean="0">
                                <a:latin typeface="Cambria Math" panose="02040503050406030204" pitchFamily="18" charset="0"/>
                                <a:ea typeface="Cambria Math" charset="0"/>
                                <a:cs typeface="Cambria Math" charset="0"/>
                              </a:rPr>
                            </m:ctrlPr>
                          </m:d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i="1">
                                    <a:latin typeface="Cambria Math" charset="0"/>
                                    <a:ea typeface="Cambria Math" charset="0"/>
                                    <a:cs typeface="Cambria Math" charset="0"/>
                                  </a:rPr>
                                  <m:t>𝑬</m:t>
                                </m:r>
                              </m:e>
                            </m:d>
                          </m:e>
                        </m:d>
                      </m:e>
                      <m:sup>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𝟏</m:t>
                        </m:r>
                      </m:sup>
                    </m:sSup>
                  </m:oMath>
                </a14:m>
                <a:r>
                  <a:rPr lang="fr-FR" dirty="0">
                    <a:cs typeface="Lucida Grande" charset="0"/>
                  </a:rPr>
                  <a:t>. </a:t>
                </a:r>
              </a:p>
              <a:p>
                <a:pPr marL="180975" indent="-180975" algn="just">
                  <a:spcBef>
                    <a:spcPct val="50000"/>
                  </a:spcBef>
                  <a:buFontTx/>
                  <a:buChar char="-"/>
                </a:pPr>
                <a:r>
                  <a:rPr lang="fr-FR" dirty="0">
                    <a:cs typeface="Lucida Grande" charset="0"/>
                  </a:rPr>
                  <a:t>Ainsi si la courbure est plus forte que pour l’électron libre, alors sa masse est plus faible.</a:t>
                </a:r>
              </a:p>
            </p:txBody>
          </p:sp>
        </mc:Choice>
        <mc:Fallback xmlns="">
          <p:sp>
            <p:nvSpPr>
              <p:cNvPr id="16386" name="Rectangle 25"/>
              <p:cNvSpPr>
                <a:spLocks noRot="1" noChangeAspect="1" noMove="1" noResize="1" noEditPoints="1" noAdjustHandles="1" noChangeArrowheads="1" noChangeShapeType="1" noTextEdit="1"/>
              </p:cNvSpPr>
              <p:nvPr/>
            </p:nvSpPr>
            <p:spPr bwMode="auto">
              <a:xfrm>
                <a:off x="476672" y="323528"/>
                <a:ext cx="5760640" cy="8294708"/>
              </a:xfrm>
              <a:prstGeom prst="rect">
                <a:avLst/>
              </a:prstGeom>
              <a:blipFill rotWithShape="0">
                <a:blip r:embed="rId3"/>
                <a:stretch>
                  <a:fillRect l="-635" t="-73" r="-317"/>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graphicFrame>
        <p:nvGraphicFramePr>
          <p:cNvPr id="16396" name="Object 11"/>
          <p:cNvGraphicFramePr>
            <a:graphicFrameLocks noChangeAspect="1"/>
          </p:cNvGraphicFramePr>
          <p:nvPr>
            <p:extLst>
              <p:ext uri="{D42A27DB-BD31-4B8C-83A1-F6EECF244321}">
                <p14:modId xmlns:p14="http://schemas.microsoft.com/office/powerpoint/2010/main" val="1032755217"/>
              </p:ext>
            </p:extLst>
          </p:nvPr>
        </p:nvGraphicFramePr>
        <p:xfrm>
          <a:off x="-747464" y="3707904"/>
          <a:ext cx="101600" cy="177800"/>
        </p:xfrm>
        <a:graphic>
          <a:graphicData uri="http://schemas.openxmlformats.org/presentationml/2006/ole">
            <mc:AlternateContent xmlns:mc="http://schemas.openxmlformats.org/markup-compatibility/2006">
              <mc:Choice xmlns:v="urn:schemas-microsoft-com:vml" Requires="v">
                <p:oleObj name="Équation" r:id="rId4" imgW="101600" imgH="177800" progId="Equation.3">
                  <p:embed/>
                </p:oleObj>
              </mc:Choice>
              <mc:Fallback>
                <p:oleObj name="Équation" r:id="rId4" imgW="1016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64" y="3707904"/>
                        <a:ext cx="101600" cy="17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400" name="Rectangle 16"/>
          <p:cNvSpPr>
            <a:spLocks noChangeArrowheads="1"/>
          </p:cNvSpPr>
          <p:nvPr/>
        </p:nvSpPr>
        <p:spPr bwMode="auto">
          <a:xfrm>
            <a:off x="4372000" y="879773"/>
            <a:ext cx="1939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dirty="0"/>
              <a:t>H = </a:t>
            </a:r>
            <a:r>
              <a:rPr lang="fr-FR" dirty="0" err="1"/>
              <a:t>hamiltonien</a:t>
            </a:r>
            <a:endParaRPr lang="fr-FR" dirty="0"/>
          </a:p>
          <a:p>
            <a:r>
              <a:rPr lang="fr-FR" dirty="0" err="1">
                <a:latin typeface="Lucida Grande" charset="0"/>
                <a:cs typeface="Lucida Grande" charset="0"/>
              </a:rPr>
              <a:t>Ψ</a:t>
            </a:r>
            <a:r>
              <a:rPr lang="fr-FR" dirty="0">
                <a:cs typeface="Lucida Grande" charset="0"/>
              </a:rPr>
              <a:t> = fonction d'onde</a:t>
            </a:r>
          </a:p>
        </p:txBody>
      </p:sp>
    </p:spTree>
    <p:extLst>
      <p:ext uri="{BB962C8B-B14F-4D97-AF65-F5344CB8AC3E}">
        <p14:creationId xmlns:p14="http://schemas.microsoft.com/office/powerpoint/2010/main" val="422749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BAF359-55CF-5749-B69B-6B6EA5139E14}" type="slidenum">
              <a:rPr lang="fr-FR" smtClean="0"/>
              <a:pPr>
                <a:defRPr/>
              </a:pPr>
              <a:t>15</a:t>
            </a:fld>
            <a:endParaRPr lang="fr-FR"/>
          </a:p>
        </p:txBody>
      </p:sp>
      <p:sp>
        <p:nvSpPr>
          <p:cNvPr id="3" name="Rectangle 58"/>
          <p:cNvSpPr>
            <a:spLocks noChangeArrowheads="1"/>
          </p:cNvSpPr>
          <p:nvPr/>
        </p:nvSpPr>
        <p:spPr bwMode="auto">
          <a:xfrm>
            <a:off x="381000" y="381000"/>
            <a:ext cx="6072336" cy="7527318"/>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12700">
                <a:solidFill>
                  <a:srgbClr val="000000"/>
                </a:solidFill>
                <a:miter lim="800000"/>
                <a:headEnd/>
                <a:tailEnd/>
              </a14:hiddenLine>
            </a:ext>
          </a:extLst>
        </p:spPr>
        <p:txBody>
          <a:bodyPr wrap="square" lIns="90000" tIns="46800" rIns="90000" bIns="46800">
            <a:spAutoFit/>
          </a:bodyPr>
          <a:lstStyle/>
          <a:p>
            <a:pPr algn="just">
              <a:spcBef>
                <a:spcPct val="50000"/>
              </a:spcBef>
            </a:pPr>
            <a:r>
              <a:rPr lang="fr-FR" dirty="0"/>
              <a:t>I.5.c. Notion de trou</a:t>
            </a:r>
          </a:p>
          <a:p>
            <a:pPr algn="just">
              <a:spcBef>
                <a:spcPct val="50000"/>
              </a:spcBef>
            </a:pPr>
            <a:r>
              <a:rPr lang="fr-FR" dirty="0"/>
              <a:t>Un trou est </a:t>
            </a:r>
            <a:r>
              <a:rPr lang="fr-FR" dirty="0">
                <a:solidFill>
                  <a:srgbClr val="0000FF"/>
                </a:solidFill>
              </a:rPr>
              <a:t>objet représentant le comportement collectif </a:t>
            </a:r>
            <a:r>
              <a:rPr lang="fr-FR" dirty="0"/>
              <a:t>d’une bande d’électron quasi-pleine où seul un niveau d’énergie proche du sommet de la bande de valence est inoccupé. Ce n’est pas une particule au sens propre mais une </a:t>
            </a:r>
            <a:r>
              <a:rPr lang="fr-FR" dirty="0">
                <a:solidFill>
                  <a:srgbClr val="0000FF"/>
                </a:solidFill>
              </a:rPr>
              <a:t>quasi-particule permettant de se représenter dans certains cas (bandes quasi-pleines) le comportement collectif complexe des électrons</a:t>
            </a:r>
            <a:r>
              <a:rPr lang="fr-FR" dirty="0"/>
              <a:t>. </a:t>
            </a:r>
          </a:p>
          <a:p>
            <a:pPr algn="just">
              <a:spcBef>
                <a:spcPct val="50000"/>
              </a:spcBef>
            </a:pPr>
            <a:r>
              <a:rPr lang="fr-FR" dirty="0"/>
              <a:t>On peut considérer que ses </a:t>
            </a:r>
            <a:r>
              <a:rPr lang="fr-FR" dirty="0">
                <a:solidFill>
                  <a:srgbClr val="0000FF"/>
                </a:solidFill>
              </a:rPr>
              <a:t>paramètres</a:t>
            </a:r>
            <a:r>
              <a:rPr lang="fr-FR" dirty="0"/>
              <a:t> issus de la structure de bandes est: « la somme des paramètres des électrons de la bande moins un » moins « la somme des paramètres des électrons de la bande pleine », ce qui donne </a:t>
            </a:r>
            <a:r>
              <a:rPr lang="fr-FR" dirty="0">
                <a:solidFill>
                  <a:srgbClr val="0000FF"/>
                </a:solidFill>
              </a:rPr>
              <a:t>l’opposé des propriétés de l’électron manquant (ou encore celles de l’électron de vecteur d’onde opposé)</a:t>
            </a:r>
            <a:r>
              <a:rPr lang="fr-FR" dirty="0"/>
              <a:t>.</a:t>
            </a:r>
          </a:p>
          <a:p>
            <a:pPr marL="285750" indent="-285750" algn="just">
              <a:spcBef>
                <a:spcPct val="50000"/>
              </a:spcBef>
              <a:buFontTx/>
              <a:buChar char="-"/>
            </a:pPr>
            <a:endParaRPr lang="fr-FR" dirty="0"/>
          </a:p>
          <a:p>
            <a:pPr marL="285750" indent="-285750" algn="just">
              <a:spcBef>
                <a:spcPct val="50000"/>
              </a:spcBef>
              <a:buFontTx/>
              <a:buChar char="-"/>
            </a:pPr>
            <a:r>
              <a:rPr lang="fr-FR" dirty="0"/>
              <a:t>Ainsi son vecteur d’onde est : </a:t>
            </a:r>
            <a:r>
              <a:rPr lang="fr-FR" dirty="0" err="1"/>
              <a:t>k</a:t>
            </a:r>
            <a:r>
              <a:rPr lang="fr-FR" baseline="-25000" dirty="0" err="1"/>
              <a:t>h</a:t>
            </a:r>
            <a:r>
              <a:rPr lang="fr-FR" dirty="0"/>
              <a:t>=-</a:t>
            </a:r>
            <a:r>
              <a:rPr lang="fr-FR" dirty="0" err="1"/>
              <a:t>k</a:t>
            </a:r>
            <a:r>
              <a:rPr lang="fr-FR" baseline="-25000" dirty="0" err="1"/>
              <a:t>e</a:t>
            </a:r>
            <a:r>
              <a:rPr lang="fr-FR" dirty="0"/>
              <a:t> (</a:t>
            </a:r>
            <a:r>
              <a:rPr lang="fr-FR" dirty="0" err="1"/>
              <a:t>k</a:t>
            </a:r>
            <a:r>
              <a:rPr lang="fr-FR" baseline="-25000" dirty="0" err="1"/>
              <a:t>e</a:t>
            </a:r>
            <a:r>
              <a:rPr lang="fr-FR" dirty="0"/>
              <a:t> = vecteur d’onde de l’électron manquant)</a:t>
            </a:r>
          </a:p>
          <a:p>
            <a:pPr marL="285750" indent="-285750" algn="just">
              <a:spcBef>
                <a:spcPct val="50000"/>
              </a:spcBef>
              <a:buFontTx/>
              <a:buChar char="-"/>
            </a:pPr>
            <a:endParaRPr lang="fr-FR" dirty="0"/>
          </a:p>
          <a:p>
            <a:pPr marL="285750" indent="-285750" algn="just">
              <a:spcBef>
                <a:spcPct val="50000"/>
              </a:spcBef>
              <a:buFontTx/>
              <a:buChar char="-"/>
            </a:pPr>
            <a:r>
              <a:rPr lang="fr-FR" dirty="0"/>
              <a:t>Son énergie est la somme de l’énergie de tous les électrons de la bande – celle de l’électron manquant. A une constante près: E</a:t>
            </a:r>
            <a:r>
              <a:rPr lang="fr-FR" baseline="-25000" dirty="0"/>
              <a:t>h</a:t>
            </a:r>
            <a:r>
              <a:rPr lang="fr-FR" dirty="0"/>
              <a:t>=-</a:t>
            </a:r>
            <a:r>
              <a:rPr lang="fr-FR" dirty="0" err="1"/>
              <a:t>E</a:t>
            </a:r>
            <a:r>
              <a:rPr lang="fr-FR" baseline="-25000" dirty="0" err="1"/>
              <a:t>e</a:t>
            </a:r>
            <a:r>
              <a:rPr lang="fr-FR" dirty="0"/>
              <a:t> (</a:t>
            </a:r>
            <a:r>
              <a:rPr lang="fr-FR" dirty="0" err="1"/>
              <a:t>E</a:t>
            </a:r>
            <a:r>
              <a:rPr lang="fr-FR" baseline="-25000" dirty="0" err="1"/>
              <a:t>e</a:t>
            </a:r>
            <a:r>
              <a:rPr lang="fr-FR" dirty="0"/>
              <a:t> = énergie de l’électron manquant). </a:t>
            </a:r>
          </a:p>
          <a:p>
            <a:pPr marL="285750" indent="-285750" algn="just">
              <a:spcBef>
                <a:spcPct val="50000"/>
              </a:spcBef>
              <a:buFontTx/>
              <a:buChar char="-"/>
            </a:pPr>
            <a:endParaRPr lang="fr-FR" dirty="0"/>
          </a:p>
          <a:p>
            <a:pPr marL="285750" indent="-285750" algn="just">
              <a:spcBef>
                <a:spcPct val="50000"/>
              </a:spcBef>
              <a:buFontTx/>
              <a:buChar char="-"/>
            </a:pPr>
            <a:r>
              <a:rPr lang="fr-FR" dirty="0"/>
              <a:t>La masse de l’électron de vecteur d’onde opposé étant négative, celle du trou l’est aussi. C’est pour cela qu’il se déplace dans le sens opposé à la force électrostatique appliquée. Afin de ne pas avoir affaire avec une particule de masse négative, on préfère lui donner une masse positive et une charge positive: </a:t>
            </a:r>
            <a:r>
              <a:rPr lang="fr-FR" dirty="0" err="1"/>
              <a:t>m</a:t>
            </a:r>
            <a:r>
              <a:rPr lang="fr-FR" baseline="-25000" dirty="0" err="1"/>
              <a:t>h</a:t>
            </a:r>
            <a:r>
              <a:rPr lang="fr-FR" dirty="0"/>
              <a:t>=-m</a:t>
            </a:r>
            <a:r>
              <a:rPr lang="fr-FR" baseline="-25000" dirty="0"/>
              <a:t>e</a:t>
            </a:r>
            <a:r>
              <a:rPr lang="fr-FR" dirty="0"/>
              <a:t>.</a:t>
            </a:r>
          </a:p>
          <a:p>
            <a:pPr marL="285750" indent="-285750" algn="just">
              <a:spcBef>
                <a:spcPct val="50000"/>
              </a:spcBef>
              <a:buFontTx/>
              <a:buChar char="-"/>
            </a:pPr>
            <a:endParaRPr lang="fr-FR" dirty="0"/>
          </a:p>
          <a:p>
            <a:pPr marL="285750" indent="-285750" algn="just">
              <a:spcBef>
                <a:spcPct val="50000"/>
              </a:spcBef>
              <a:buFontTx/>
              <a:buChar char="-"/>
            </a:pPr>
            <a:r>
              <a:rPr lang="fr-FR" dirty="0"/>
              <a:t>Note: la masse négative s’explique comme une réponse collective du gaz d’électrons à la force appliquée.</a:t>
            </a:r>
          </a:p>
          <a:p>
            <a:pPr marL="285750" indent="-285750" algn="just">
              <a:spcBef>
                <a:spcPct val="50000"/>
              </a:spcBef>
              <a:buFontTx/>
              <a:buChar char="-"/>
            </a:pPr>
            <a:endParaRPr lang="fr-FR" dirty="0"/>
          </a:p>
        </p:txBody>
      </p:sp>
    </p:spTree>
    <p:extLst>
      <p:ext uri="{BB962C8B-B14F-4D97-AF65-F5344CB8AC3E}">
        <p14:creationId xmlns:p14="http://schemas.microsoft.com/office/powerpoint/2010/main" val="361492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62EE2A-8547-DA47-96D1-75B774EE93E2}"/>
              </a:ext>
            </a:extLst>
          </p:cNvPr>
          <p:cNvSpPr>
            <a:spLocks noGrp="1"/>
          </p:cNvSpPr>
          <p:nvPr>
            <p:ph type="sldNum" sz="quarter" idx="12"/>
          </p:nvPr>
        </p:nvSpPr>
        <p:spPr/>
        <p:txBody>
          <a:bodyPr/>
          <a:lstStyle/>
          <a:p>
            <a:pPr>
              <a:defRPr/>
            </a:pPr>
            <a:fld id="{2BC4245B-CA5A-3649-A077-D13BA3BFE95F}" type="slidenum">
              <a:rPr lang="fr-FR" smtClean="0"/>
              <a:pPr>
                <a:defRPr/>
              </a:pPr>
              <a:t>16</a:t>
            </a:fld>
            <a:endParaRPr lang="fr-FR"/>
          </a:p>
        </p:txBody>
      </p:sp>
      <p:sp>
        <p:nvSpPr>
          <p:cNvPr id="12" name="Text Box 47">
            <a:extLst>
              <a:ext uri="{FF2B5EF4-FFF2-40B4-BE49-F238E27FC236}">
                <a16:creationId xmlns:a16="http://schemas.microsoft.com/office/drawing/2014/main" id="{7668742B-F00D-974F-85C4-EB7FCF6DF57C}"/>
              </a:ext>
            </a:extLst>
          </p:cNvPr>
          <p:cNvSpPr txBox="1">
            <a:spLocks noChangeArrowheads="1"/>
          </p:cNvSpPr>
          <p:nvPr/>
        </p:nvSpPr>
        <p:spPr bwMode="auto">
          <a:xfrm>
            <a:off x="840184" y="3331096"/>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Energie</a:t>
            </a:r>
          </a:p>
        </p:txBody>
      </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4EFBB2D-A9C5-A44C-AF87-ED315DB242D9}"/>
                  </a:ext>
                </a:extLst>
              </p:cNvPr>
              <p:cNvSpPr/>
              <p:nvPr/>
            </p:nvSpPr>
            <p:spPr>
              <a:xfrm>
                <a:off x="4617549" y="935484"/>
                <a:ext cx="2051811" cy="7308924"/>
              </a:xfrm>
              <a:prstGeom prst="rect">
                <a:avLst/>
              </a:prstGeom>
            </p:spPr>
            <p:txBody>
              <a:bodyPr wrap="square">
                <a:spAutoFit/>
              </a:bodyPr>
              <a:lstStyle/>
              <a:p>
                <a:r>
                  <a:rPr lang="fr-FR" dirty="0">
                    <a:ea typeface="Cambria Math" charset="0"/>
                    <a:cs typeface="Cambria Math" charset="0"/>
                  </a:rPr>
                  <a:t>Pour les électrons:</a:t>
                </a:r>
              </a:p>
              <a:p>
                <a14:m>
                  <m:oMath xmlns:m="http://schemas.openxmlformats.org/officeDocument/2006/math">
                    <m:acc>
                      <m:accPr>
                        <m:chr m:val="⃗"/>
                        <m:ctrlPr>
                          <a:rPr lang="fr-FR" i="1" smtClean="0">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𝑭</m:t>
                        </m:r>
                      </m:e>
                    </m:acc>
                    <m:r>
                      <a:rPr lang="fr-FR" i="1">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m:t>
                        </m:r>
                        <m:r>
                          <a:rPr lang="fr-FR" i="1">
                            <a:latin typeface="Cambria Math" charset="0"/>
                            <a:ea typeface="Cambria Math" charset="0"/>
                            <a:cs typeface="Cambria Math" charset="0"/>
                          </a:rPr>
                          <m:t>ℏ</m:t>
                        </m:r>
                        <m:acc>
                          <m:accPr>
                            <m:chr m:val="⃗"/>
                            <m:ctrlPr>
                              <a:rPr lang="fr-FR" i="1">
                                <a:latin typeface="Cambria Math" panose="02040503050406030204" pitchFamily="18" charset="0"/>
                                <a:ea typeface="Cambria Math" charset="0"/>
                                <a:cs typeface="Cambria Math" charset="0"/>
                              </a:rPr>
                            </m:ctrlPr>
                          </m:accPr>
                          <m:e>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b="1" i="1" smtClean="0">
                                    <a:latin typeface="Cambria Math" panose="02040503050406030204" pitchFamily="18" charset="0"/>
                                    <a:ea typeface="Cambria Math" charset="0"/>
                                    <a:cs typeface="Cambria Math" charset="0"/>
                                  </a:rPr>
                                  <m:t>𝒆</m:t>
                                </m:r>
                              </m:sub>
                            </m:sSub>
                          </m:e>
                        </m:acc>
                      </m:num>
                      <m:den>
                        <m:r>
                          <a:rPr lang="fr-FR" i="1">
                            <a:latin typeface="Cambria Math" charset="0"/>
                            <a:ea typeface="Cambria Math" charset="0"/>
                            <a:cs typeface="Cambria Math" charset="0"/>
                          </a:rPr>
                          <m:t>𝝏</m:t>
                        </m:r>
                        <m:r>
                          <a:rPr lang="fr-FR" i="1">
                            <a:latin typeface="Cambria Math" charset="0"/>
                            <a:ea typeface="Cambria Math" charset="0"/>
                            <a:cs typeface="Cambria Math" charset="0"/>
                          </a:rPr>
                          <m:t>𝒕</m:t>
                        </m:r>
                      </m:den>
                    </m:f>
                    <m:r>
                      <a:rPr lang="fr-FR" b="1" i="1" smtClean="0">
                        <a:latin typeface="Cambria Math" panose="02040503050406030204" pitchFamily="18" charset="0"/>
                        <a:ea typeface="Cambria Math" charset="0"/>
                        <a:cs typeface="Cambria Math" charset="0"/>
                      </a:rPr>
                      <m:t>&gt;</m:t>
                    </m:r>
                    <m:r>
                      <a:rPr lang="fr-FR" b="1" i="1" smtClean="0">
                        <a:latin typeface="Cambria Math" panose="02040503050406030204" pitchFamily="18" charset="0"/>
                        <a:ea typeface="Cambria Math" charset="0"/>
                        <a:cs typeface="Cambria Math" charset="0"/>
                      </a:rPr>
                      <m:t>𝟎</m:t>
                    </m:r>
                  </m:oMath>
                </a14:m>
                <a:r>
                  <a:rPr lang="fr-FR" dirty="0">
                    <a:cs typeface="Lucida Grande" charset="0"/>
                  </a:rPr>
                  <a:t>.</a:t>
                </a:r>
              </a:p>
              <a:p>
                <a:r>
                  <a:rPr lang="fr-FR" dirty="0">
                    <a:cs typeface="Lucida Grande" charset="0"/>
                  </a:rPr>
                  <a:t>=&gt;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b="1" i="1" smtClean="0">
                                <a:latin typeface="Cambria Math" panose="02040503050406030204" pitchFamily="18" charset="0"/>
                                <a:ea typeface="Cambria Math" charset="0"/>
                                <a:cs typeface="Cambria Math" charset="0"/>
                              </a:rPr>
                              <m:t>𝒆</m:t>
                            </m:r>
                          </m:sub>
                        </m:sSub>
                      </m:e>
                    </m:acc>
                  </m:oMath>
                </a14:m>
                <a:r>
                  <a:rPr lang="fr-FR" dirty="0"/>
                  <a:t> doit augmenter. Pour remplacer le trou, il faut prendre un électron de k&lt;0.</a:t>
                </a:r>
              </a:p>
              <a:p>
                <a:endParaRPr lang="fr-FR" dirty="0"/>
              </a:p>
              <a:p>
                <a:endParaRPr lang="fr-FR" dirty="0"/>
              </a:p>
              <a:p>
                <a:endParaRPr lang="fr-FR" dirty="0"/>
              </a:p>
              <a:p>
                <a:endParaRPr lang="fr-FR" dirty="0"/>
              </a:p>
              <a:p>
                <a:endParaRPr lang="fr-FR" dirty="0"/>
              </a:p>
              <a:p>
                <a:r>
                  <a:rPr lang="fr-FR" dirty="0"/>
                  <a:t>Pour la bande</a:t>
                </a:r>
              </a:p>
              <a:p>
                <a:r>
                  <a:rPr lang="fr-FR" dirty="0"/>
                  <a:t>Vecteur d’onde</a:t>
                </a:r>
              </a:p>
              <a:p>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b="1" i="1" smtClean="0">
                                <a:latin typeface="Cambria Math" panose="02040503050406030204" pitchFamily="18" charset="0"/>
                                <a:ea typeface="Cambria Math" charset="0"/>
                                <a:cs typeface="Cambria Math" charset="0"/>
                              </a:rPr>
                              <m:t>𝒕𝒐𝒕𝒂𝒍</m:t>
                            </m:r>
                          </m:sub>
                        </m:sSub>
                      </m:e>
                    </m:acc>
                    <m:r>
                      <a:rPr lang="fr-FR" b="1" i="1" smtClean="0">
                        <a:latin typeface="Cambria Math" panose="02040503050406030204" pitchFamily="18"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b="1" i="1" smtClean="0">
                                <a:latin typeface="Cambria Math" panose="02040503050406030204" pitchFamily="18" charset="0"/>
                                <a:ea typeface="Cambria Math" charset="0"/>
                                <a:cs typeface="Cambria Math" charset="0"/>
                              </a:rPr>
                              <m:t>𝒆</m:t>
                            </m:r>
                          </m:sub>
                        </m:sSub>
                      </m:e>
                    </m:acc>
                  </m:oMath>
                </a14:m>
                <a:r>
                  <a:rPr lang="fr-FR" dirty="0"/>
                  <a:t>.</a:t>
                </a:r>
              </a:p>
              <a:p>
                <a:endParaRPr lang="fr-FR" dirty="0"/>
              </a:p>
              <a:p>
                <a:r>
                  <a:rPr lang="fr-FR" dirty="0">
                    <a:ea typeface="Cambria Math" charset="0"/>
                    <a:cs typeface="Cambria Math" charset="0"/>
                  </a:rPr>
                  <a:t>Energie totale: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panose="02040503050406030204" pitchFamily="18" charset="0"/>
                            <a:ea typeface="Cambria Math" charset="0"/>
                            <a:cs typeface="Cambria Math" charset="0"/>
                          </a:rPr>
                          <m:t>𝒃𝒂𝒏𝒅𝒆</m:t>
                        </m:r>
                      </m:sub>
                    </m:sSub>
                    <m:r>
                      <a:rPr lang="fr-FR" i="1">
                        <a:latin typeface="Cambria Math" panose="02040503050406030204" pitchFamily="18"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panose="02040503050406030204" pitchFamily="18" charset="0"/>
                            <a:ea typeface="Cambria Math" charset="0"/>
                            <a:cs typeface="Cambria Math" charset="0"/>
                          </a:rPr>
                          <m:t>𝑬</m:t>
                        </m:r>
                      </m:e>
                      <m:sub>
                        <m:r>
                          <a:rPr lang="fr-FR" b="1" i="1" smtClean="0">
                            <a:latin typeface="Cambria Math" panose="02040503050406030204" pitchFamily="18" charset="0"/>
                            <a:ea typeface="Cambria Math" charset="0"/>
                            <a:cs typeface="Cambria Math" charset="0"/>
                          </a:rPr>
                          <m:t>𝒆</m:t>
                        </m:r>
                      </m:sub>
                    </m:sSub>
                    <m:r>
                      <a:rPr lang="fr-FR" b="1" i="1" smtClean="0">
                        <a:latin typeface="Cambria Math" panose="02040503050406030204" pitchFamily="18" charset="0"/>
                        <a:ea typeface="Cambria Math" charset="0"/>
                        <a:cs typeface="Cambria Math" charset="0"/>
                      </a:rPr>
                      <m:t>&gt;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panose="02040503050406030204" pitchFamily="18" charset="0"/>
                            <a:ea typeface="Cambria Math" charset="0"/>
                            <a:cs typeface="Cambria Math" charset="0"/>
                          </a:rPr>
                          <m:t>𝒃𝒂𝒏𝒅𝒆</m:t>
                        </m:r>
                      </m:sub>
                    </m:sSub>
                    <m:r>
                      <a:rPr lang="fr-FR" i="1">
                        <a:latin typeface="Cambria Math" panose="02040503050406030204" pitchFamily="18"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panose="02040503050406030204" pitchFamily="18" charset="0"/>
                            <a:ea typeface="Cambria Math" charset="0"/>
                            <a:cs typeface="Cambria Math" charset="0"/>
                          </a:rPr>
                          <m:t>𝑬</m:t>
                        </m:r>
                      </m:e>
                      <m:sub>
                        <m:r>
                          <a:rPr lang="fr-FR" i="1">
                            <a:latin typeface="Cambria Math" panose="02040503050406030204" pitchFamily="18" charset="0"/>
                            <a:ea typeface="Cambria Math" charset="0"/>
                            <a:cs typeface="Cambria Math" charset="0"/>
                          </a:rPr>
                          <m:t>𝒗𝒂𝒍</m:t>
                        </m:r>
                      </m:sub>
                    </m:sSub>
                  </m:oMath>
                </a14:m>
                <a:r>
                  <a:rPr lang="fr-FR" dirty="0"/>
                  <a:t>.</a:t>
                </a:r>
              </a:p>
              <a:p>
                <a:endParaRPr lang="fr-FR" dirty="0"/>
              </a:p>
              <a:p>
                <a:r>
                  <a:rPr lang="fr-FR" dirty="0"/>
                  <a:t>Vitesse:</a:t>
                </a:r>
              </a:p>
              <a:p>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𝒗</m:t>
                            </m:r>
                          </m:e>
                          <m:sub>
                            <m:r>
                              <a:rPr lang="fr-FR" b="1" i="1" smtClean="0">
                                <a:latin typeface="Cambria Math" panose="02040503050406030204" pitchFamily="18" charset="0"/>
                                <a:ea typeface="Cambria Math" charset="0"/>
                                <a:cs typeface="Cambria Math" charset="0"/>
                              </a:rPr>
                              <m:t>𝒆</m:t>
                            </m:r>
                          </m:sub>
                        </m:sSub>
                      </m:e>
                    </m:acc>
                    <m:r>
                      <a:rPr lang="fr-FR" i="1">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𝟏</m:t>
                        </m:r>
                      </m:num>
                      <m:den>
                        <m:r>
                          <a:rPr lang="fr-FR" i="1">
                            <a:latin typeface="Cambria Math" charset="0"/>
                            <a:ea typeface="Cambria Math" charset="0"/>
                            <a:cs typeface="Cambria Math" charset="0"/>
                          </a:rPr>
                          <m:t>ℏ</m:t>
                        </m:r>
                      </m:den>
                    </m:f>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m:t>
                        </m:r>
                      </m:e>
                      <m: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r>
                      <a:rPr lang="fr-FR" i="1">
                        <a:latin typeface="Cambria Math" charset="0"/>
                        <a:ea typeface="Cambria Math" charset="0"/>
                        <a:cs typeface="Cambria Math" charset="0"/>
                      </a:rPr>
                      <m:t>𝑬</m:t>
                    </m:r>
                    <m:r>
                      <a:rPr lang="fr-FR" b="1" i="1" smtClean="0">
                        <a:latin typeface="Cambria Math" panose="02040503050406030204" pitchFamily="18" charset="0"/>
                        <a:ea typeface="Cambria Math" charset="0"/>
                        <a:cs typeface="Cambria Math" charset="0"/>
                      </a:rPr>
                      <m:t>&gt;</m:t>
                    </m:r>
                    <m:r>
                      <a:rPr lang="fr-FR" b="1" i="1" smtClean="0">
                        <a:latin typeface="Cambria Math" panose="02040503050406030204" pitchFamily="18" charset="0"/>
                        <a:ea typeface="Cambria Math" charset="0"/>
                        <a:cs typeface="Cambria Math" charset="0"/>
                      </a:rPr>
                      <m:t>𝟎</m:t>
                    </m:r>
                  </m:oMath>
                </a14:m>
                <a:r>
                  <a:rPr lang="fr-FR" dirty="0"/>
                  <a:t>.</a:t>
                </a:r>
              </a:p>
              <a:p>
                <a:endParaRPr lang="fr-FR" dirty="0"/>
              </a:p>
              <a:p>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𝒗</m:t>
                            </m:r>
                          </m:e>
                          <m:sub>
                            <m:r>
                              <a:rPr lang="fr-FR" b="1" i="1" smtClean="0">
                                <a:latin typeface="Cambria Math" panose="02040503050406030204" pitchFamily="18" charset="0"/>
                                <a:ea typeface="Cambria Math" charset="0"/>
                                <a:cs typeface="Cambria Math" charset="0"/>
                              </a:rPr>
                              <m:t>𝒕𝒐𝒕𝒂𝒍</m:t>
                            </m:r>
                          </m:sub>
                        </m:sSub>
                      </m:e>
                    </m:acc>
                    <m:r>
                      <a:rPr lang="fr-FR" b="1" i="1" smtClean="0">
                        <a:latin typeface="Cambria Math" panose="02040503050406030204" pitchFamily="18"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𝒗</m:t>
                            </m:r>
                          </m:e>
                          <m:sub>
                            <m:r>
                              <a:rPr lang="fr-FR" i="1">
                                <a:latin typeface="Cambria Math" panose="02040503050406030204" pitchFamily="18" charset="0"/>
                                <a:ea typeface="Cambria Math" charset="0"/>
                                <a:cs typeface="Cambria Math" charset="0"/>
                              </a:rPr>
                              <m:t>𝒆</m:t>
                            </m:r>
                          </m:sub>
                        </m:sSub>
                      </m:e>
                    </m:acc>
                  </m:oMath>
                </a14:m>
                <a:r>
                  <a:rPr lang="fr-FR" dirty="0"/>
                  <a:t>. Le trou se déplace vers la gauche dans le sens du champ. Pour le trou, il semble que </a:t>
                </a:r>
                <a14:m>
                  <m:oMath xmlns:m="http://schemas.openxmlformats.org/officeDocument/2006/math">
                    <m:acc>
                      <m:accPr>
                        <m:chr m:val="⃗"/>
                        <m:ctrlPr>
                          <a:rPr lang="fr-FR" i="1">
                            <a:latin typeface="Cambria Math" panose="02040503050406030204" pitchFamily="18" charset="0"/>
                          </a:rPr>
                        </m:ctrlPr>
                      </m:accPr>
                      <m:e>
                        <m:sSub>
                          <m:sSubPr>
                            <m:ctrlPr>
                              <a:rPr lang="fr-FR" b="1" i="1" smtClean="0">
                                <a:latin typeface="Cambria Math" panose="02040503050406030204" pitchFamily="18" charset="0"/>
                              </a:rPr>
                            </m:ctrlPr>
                          </m:sSubPr>
                          <m:e>
                            <m:r>
                              <a:rPr lang="fr-FR" i="1">
                                <a:latin typeface="Cambria Math" panose="02040503050406030204" pitchFamily="18" charset="0"/>
                              </a:rPr>
                              <m:t>𝑭</m:t>
                            </m:r>
                          </m:e>
                          <m:sub>
                            <m:r>
                              <a:rPr lang="fr-FR" b="1" i="1" smtClean="0">
                                <a:latin typeface="Cambria Math" panose="02040503050406030204" pitchFamily="18" charset="0"/>
                              </a:rPr>
                              <m:t>𝒉</m:t>
                            </m:r>
                          </m:sub>
                        </m:sSub>
                      </m:e>
                    </m:acc>
                    <m:r>
                      <a:rPr lang="fr-FR" i="1">
                        <a:latin typeface="Cambria Math" charset="0"/>
                      </a:rPr>
                      <m:t>=</m:t>
                    </m:r>
                    <m:r>
                      <a:rPr lang="fr-FR" b="1" i="1" smtClean="0">
                        <a:latin typeface="Cambria Math" panose="02040503050406030204" pitchFamily="18" charset="0"/>
                      </a:rPr>
                      <m:t>+</m:t>
                    </m:r>
                    <m:r>
                      <a:rPr lang="fr-FR" i="1">
                        <a:latin typeface="Cambria Math" charset="0"/>
                      </a:rPr>
                      <m:t>𝒒</m:t>
                    </m:r>
                    <m:acc>
                      <m:accPr>
                        <m:chr m:val="⃗"/>
                        <m:ctrlPr>
                          <a:rPr lang="fr-FR" i="1">
                            <a:latin typeface="Cambria Math" panose="02040503050406030204" pitchFamily="18"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oMath>
                </a14:m>
                <a:endParaRPr lang="fr-FR" dirty="0"/>
              </a:p>
              <a:p>
                <a:endParaRPr lang="fr-FR" dirty="0"/>
              </a:p>
              <a:p>
                <a:endParaRPr lang="fr-FR" dirty="0"/>
              </a:p>
              <a:p>
                <a:endParaRPr lang="fr-FR" dirty="0"/>
              </a:p>
            </p:txBody>
          </p:sp>
        </mc:Choice>
        <mc:Fallback xmlns="">
          <p:sp>
            <p:nvSpPr>
              <p:cNvPr id="49" name="Rectangle 48">
                <a:extLst>
                  <a:ext uri="{FF2B5EF4-FFF2-40B4-BE49-F238E27FC236}">
                    <a16:creationId xmlns:a16="http://schemas.microsoft.com/office/drawing/2014/main" id="{64EFBB2D-A9C5-A44C-AF87-ED315DB242D9}"/>
                  </a:ext>
                </a:extLst>
              </p:cNvPr>
              <p:cNvSpPr>
                <a:spLocks noRot="1" noChangeAspect="1" noMove="1" noResize="1" noEditPoints="1" noAdjustHandles="1" noChangeArrowheads="1" noChangeShapeType="1" noTextEdit="1"/>
              </p:cNvSpPr>
              <p:nvPr/>
            </p:nvSpPr>
            <p:spPr>
              <a:xfrm>
                <a:off x="4617549" y="935484"/>
                <a:ext cx="2051811" cy="7308924"/>
              </a:xfrm>
              <a:prstGeom prst="rect">
                <a:avLst/>
              </a:prstGeom>
              <a:blipFill>
                <a:blip r:embed="rId2"/>
                <a:stretch>
                  <a:fillRect l="-1235" t="-174"/>
                </a:stretch>
              </a:blipFill>
            </p:spPr>
            <p:txBody>
              <a:bodyPr/>
              <a:lstStyle/>
              <a:p>
                <a:r>
                  <a:rPr lang="fr-FR">
                    <a:noFill/>
                  </a:rPr>
                  <a:t> </a:t>
                </a:r>
              </a:p>
            </p:txBody>
          </p:sp>
        </mc:Fallback>
      </mc:AlternateContent>
      <p:sp>
        <p:nvSpPr>
          <p:cNvPr id="50" name="Ellipse 49">
            <a:extLst>
              <a:ext uri="{FF2B5EF4-FFF2-40B4-BE49-F238E27FC236}">
                <a16:creationId xmlns:a16="http://schemas.microsoft.com/office/drawing/2014/main" id="{6C421B6E-9921-2448-9F88-3BD0C8167E42}"/>
              </a:ext>
            </a:extLst>
          </p:cNvPr>
          <p:cNvSpPr/>
          <p:nvPr/>
        </p:nvSpPr>
        <p:spPr bwMode="auto">
          <a:xfrm>
            <a:off x="1196752" y="3923928"/>
            <a:ext cx="144000" cy="144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60" name="Line 45">
            <a:extLst>
              <a:ext uri="{FF2B5EF4-FFF2-40B4-BE49-F238E27FC236}">
                <a16:creationId xmlns:a16="http://schemas.microsoft.com/office/drawing/2014/main" id="{44356091-7452-4442-842C-B22B41A591C6}"/>
              </a:ext>
            </a:extLst>
          </p:cNvPr>
          <p:cNvSpPr>
            <a:spLocks noChangeShapeType="1"/>
          </p:cNvSpPr>
          <p:nvPr/>
        </p:nvSpPr>
        <p:spPr bwMode="auto">
          <a:xfrm flipH="1" flipV="1">
            <a:off x="3880681" y="4428615"/>
            <a:ext cx="343010" cy="0"/>
          </a:xfrm>
          <a:prstGeom prst="line">
            <a:avLst/>
          </a:prstGeom>
          <a:noFill/>
          <a:ln w="12700">
            <a:solidFill>
              <a:srgbClr val="FF0000"/>
            </a:solidFill>
            <a:prstDash val="dash"/>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058DE4EC-7C35-8841-82F8-4C17C5FDA2DF}"/>
                  </a:ext>
                </a:extLst>
              </p:cNvPr>
              <p:cNvSpPr/>
              <p:nvPr/>
            </p:nvSpPr>
            <p:spPr>
              <a:xfrm>
                <a:off x="384442" y="935484"/>
                <a:ext cx="2828534" cy="1233671"/>
              </a:xfrm>
              <a:prstGeom prst="rect">
                <a:avLst/>
              </a:prstGeom>
            </p:spPr>
            <p:txBody>
              <a:bodyPr wrap="square">
                <a:spAutoFit/>
              </a:bodyPr>
              <a:lstStyle/>
              <a:p>
                <a:r>
                  <a:rPr lang="fr-FR" dirty="0">
                    <a:ea typeface="Cambria Math" charset="0"/>
                    <a:cs typeface="Cambria Math" charset="0"/>
                  </a:rPr>
                  <a:t>Situation initiale pour un trou en haut de la bande de valence. </a:t>
                </a:r>
                <a14:m>
                  <m:oMath xmlns:m="http://schemas.openxmlformats.org/officeDocument/2006/math">
                    <m:acc>
                      <m:accPr>
                        <m:chr m:val="⃗"/>
                        <m:ctrlPr>
                          <a:rPr lang="fr-FR" i="1" smtClean="0">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=0,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panose="02040503050406030204" pitchFamily="18" charset="0"/>
                            <a:ea typeface="Cambria Math" charset="0"/>
                            <a:cs typeface="Cambria Math" charset="0"/>
                          </a:rPr>
                          <m:t>𝒗</m:t>
                        </m:r>
                      </m:e>
                    </m:acc>
                  </m:oMath>
                </a14:m>
                <a:r>
                  <a:rPr lang="fr-FR" dirty="0"/>
                  <a:t>=0</a:t>
                </a:r>
              </a:p>
              <a:p>
                <a:r>
                  <a:rPr lang="fr-FR" dirty="0"/>
                  <a:t>Les flèches représentent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i="1">
                                <a:latin typeface="Cambria Math" panose="02040503050406030204" pitchFamily="18" charset="0"/>
                                <a:ea typeface="Cambria Math" charset="0"/>
                                <a:cs typeface="Cambria Math" charset="0"/>
                              </a:rPr>
                              <m:t>𝒙</m:t>
                            </m:r>
                          </m:sub>
                        </m:sSub>
                      </m:e>
                    </m:acc>
                  </m:oMath>
                </a14:m>
                <a:endParaRPr lang="fr-FR" dirty="0"/>
              </a:p>
              <a:p>
                <a:r>
                  <a:rPr lang="fr-FR" dirty="0">
                    <a:ea typeface="Cambria Math" charset="0"/>
                    <a:cs typeface="Cambria Math" charset="0"/>
                  </a:rPr>
                  <a:t>Energie totale: </a:t>
                </a:r>
                <a14:m>
                  <m:oMath xmlns:m="http://schemas.openxmlformats.org/officeDocument/2006/math">
                    <m:sSub>
                      <m:sSubPr>
                        <m:ctrlPr>
                          <a:rPr lang="fr-FR"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b="1" i="1" smtClean="0">
                            <a:latin typeface="Cambria Math" panose="02040503050406030204" pitchFamily="18" charset="0"/>
                            <a:ea typeface="Cambria Math" charset="0"/>
                            <a:cs typeface="Cambria Math" charset="0"/>
                          </a:rPr>
                          <m:t>𝒃𝒂𝒏𝒅𝒆</m:t>
                        </m:r>
                      </m:sub>
                    </m:sSub>
                    <m:r>
                      <a:rPr lang="fr-FR" b="1" i="1" smtClean="0">
                        <a:latin typeface="Cambria Math" panose="02040503050406030204" pitchFamily="18" charset="0"/>
                        <a:ea typeface="Cambria Math" charset="0"/>
                        <a:cs typeface="Cambria Math" charset="0"/>
                      </a:rPr>
                      <m:t>−</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panose="02040503050406030204" pitchFamily="18" charset="0"/>
                            <a:ea typeface="Cambria Math" charset="0"/>
                            <a:cs typeface="Cambria Math" charset="0"/>
                          </a:rPr>
                          <m:t>𝑬</m:t>
                        </m:r>
                      </m:e>
                      <m:sub>
                        <m:r>
                          <a:rPr lang="fr-FR" b="1" i="1" smtClean="0">
                            <a:latin typeface="Cambria Math" panose="02040503050406030204" pitchFamily="18" charset="0"/>
                            <a:ea typeface="Cambria Math" charset="0"/>
                            <a:cs typeface="Cambria Math" charset="0"/>
                          </a:rPr>
                          <m:t>𝒗𝒂𝒍</m:t>
                        </m:r>
                      </m:sub>
                    </m:sSub>
                  </m:oMath>
                </a14:m>
                <a:r>
                  <a:rPr lang="fr-FR" b="1" dirty="0">
                    <a:ea typeface="Cambria Math" charset="0"/>
                    <a:cs typeface="Cambria Math" charset="0"/>
                  </a:rPr>
                  <a:t>.</a:t>
                </a:r>
              </a:p>
            </p:txBody>
          </p:sp>
        </mc:Choice>
        <mc:Fallback xmlns="">
          <p:sp>
            <p:nvSpPr>
              <p:cNvPr id="62" name="Rectangle 61">
                <a:extLst>
                  <a:ext uri="{FF2B5EF4-FFF2-40B4-BE49-F238E27FC236}">
                    <a16:creationId xmlns:a16="http://schemas.microsoft.com/office/drawing/2014/main" id="{058DE4EC-7C35-8841-82F8-4C17C5FDA2DF}"/>
                  </a:ext>
                </a:extLst>
              </p:cNvPr>
              <p:cNvSpPr>
                <a:spLocks noRot="1" noChangeAspect="1" noMove="1" noResize="1" noEditPoints="1" noAdjustHandles="1" noChangeArrowheads="1" noChangeShapeType="1" noTextEdit="1"/>
              </p:cNvSpPr>
              <p:nvPr/>
            </p:nvSpPr>
            <p:spPr>
              <a:xfrm>
                <a:off x="384442" y="935484"/>
                <a:ext cx="2828534" cy="1233671"/>
              </a:xfrm>
              <a:prstGeom prst="rect">
                <a:avLst/>
              </a:prstGeom>
              <a:blipFill>
                <a:blip r:embed="rId3"/>
                <a:stretch>
                  <a:fillRect l="-446" t="-1020" b="-4082"/>
                </a:stretch>
              </a:blipFill>
            </p:spPr>
            <p:txBody>
              <a:bodyPr/>
              <a:lstStyle/>
              <a:p>
                <a:r>
                  <a:rPr lang="fr-FR">
                    <a:noFill/>
                  </a:rPr>
                  <a:t> </a:t>
                </a:r>
              </a:p>
            </p:txBody>
          </p:sp>
        </mc:Fallback>
      </mc:AlternateContent>
      <p:sp>
        <p:nvSpPr>
          <p:cNvPr id="63" name="Rectangle 62">
            <a:extLst>
              <a:ext uri="{FF2B5EF4-FFF2-40B4-BE49-F238E27FC236}">
                <a16:creationId xmlns:a16="http://schemas.microsoft.com/office/drawing/2014/main" id="{E60A827C-3D85-0A46-9100-4BFB991299BE}"/>
              </a:ext>
            </a:extLst>
          </p:cNvPr>
          <p:cNvSpPr/>
          <p:nvPr/>
        </p:nvSpPr>
        <p:spPr>
          <a:xfrm>
            <a:off x="654591" y="3779912"/>
            <a:ext cx="686177" cy="307777"/>
          </a:xfrm>
          <a:prstGeom prst="rect">
            <a:avLst/>
          </a:prstGeom>
        </p:spPr>
        <p:txBody>
          <a:bodyPr wrap="square">
            <a:spAutoFit/>
          </a:bodyPr>
          <a:lstStyle/>
          <a:p>
            <a:r>
              <a:rPr lang="fr-FR" dirty="0" err="1"/>
              <a:t>E</a:t>
            </a:r>
            <a:r>
              <a:rPr lang="fr-FR" baseline="-25000" dirty="0" err="1"/>
              <a:t>val</a:t>
            </a:r>
            <a:endParaRPr lang="fr-FR" baseline="-25000" dirty="0"/>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C88B5BD6-B363-6142-9757-A88FC3116061}"/>
                  </a:ext>
                </a:extLst>
              </p:cNvPr>
              <p:cNvSpPr/>
              <p:nvPr/>
            </p:nvSpPr>
            <p:spPr>
              <a:xfrm>
                <a:off x="2760397" y="3950229"/>
                <a:ext cx="452579" cy="765787"/>
              </a:xfrm>
              <a:prstGeom prst="rect">
                <a:avLst/>
              </a:prstGeom>
            </p:spPr>
            <p:txBody>
              <a:bodyPr wrap="square">
                <a:spAutoFit/>
              </a:bodyPr>
              <a:lstStyle/>
              <a:p>
                <a:r>
                  <a:rPr lang="fr-FR" dirty="0"/>
                  <a:t>E</a:t>
                </a:r>
                <a:r>
                  <a:rPr lang="fr-FR" baseline="-25000" dirty="0" err="1"/>
                  <a:t>e</a:t>
                </a:r>
                <a:r>
                  <a:rPr lang="fr-FR"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i="1">
                                <a:latin typeface="Cambria Math" panose="02040503050406030204" pitchFamily="18" charset="0"/>
                                <a:ea typeface="Cambria Math" charset="0"/>
                                <a:cs typeface="Cambria Math" charset="0"/>
                              </a:rPr>
                              <m:t>𝒆</m:t>
                            </m:r>
                          </m:sub>
                        </m:sSub>
                      </m:e>
                    </m:acc>
                  </m:oMath>
                </a14:m>
                <a:r>
                  <a:rPr lang="fr-FR" baseline="-25000"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b="1" i="1" smtClean="0">
                                <a:latin typeface="Cambria Math" panose="02040503050406030204" pitchFamily="18" charset="0"/>
                                <a:ea typeface="Cambria Math" charset="0"/>
                                <a:cs typeface="Cambria Math" charset="0"/>
                              </a:rPr>
                              <m:t>𝒗</m:t>
                            </m:r>
                          </m:e>
                          <m:sub>
                            <m:r>
                              <a:rPr lang="fr-FR" i="1">
                                <a:latin typeface="Cambria Math" panose="02040503050406030204" pitchFamily="18" charset="0"/>
                                <a:ea typeface="Cambria Math" charset="0"/>
                                <a:cs typeface="Cambria Math" charset="0"/>
                              </a:rPr>
                              <m:t>𝒆</m:t>
                            </m:r>
                          </m:sub>
                        </m:sSub>
                      </m:e>
                    </m:acc>
                  </m:oMath>
                </a14:m>
                <a:endParaRPr lang="fr-FR" baseline="-25000" dirty="0"/>
              </a:p>
            </p:txBody>
          </p:sp>
        </mc:Choice>
        <mc:Fallback xmlns="">
          <p:sp>
            <p:nvSpPr>
              <p:cNvPr id="64" name="Rectangle 63">
                <a:extLst>
                  <a:ext uri="{FF2B5EF4-FFF2-40B4-BE49-F238E27FC236}">
                    <a16:creationId xmlns:a16="http://schemas.microsoft.com/office/drawing/2014/main" id="{C88B5BD6-B363-6142-9757-A88FC3116061}"/>
                  </a:ext>
                </a:extLst>
              </p:cNvPr>
              <p:cNvSpPr>
                <a:spLocks noRot="1" noChangeAspect="1" noMove="1" noResize="1" noEditPoints="1" noAdjustHandles="1" noChangeArrowheads="1" noChangeShapeType="1" noTextEdit="1"/>
              </p:cNvSpPr>
              <p:nvPr/>
            </p:nvSpPr>
            <p:spPr>
              <a:xfrm>
                <a:off x="2760397" y="3950229"/>
                <a:ext cx="452579" cy="765787"/>
              </a:xfrm>
              <a:prstGeom prst="rect">
                <a:avLst/>
              </a:prstGeom>
              <a:blipFill>
                <a:blip r:embed="rId4"/>
                <a:stretch>
                  <a:fillRect r="-16216"/>
                </a:stretch>
              </a:blipFill>
            </p:spPr>
            <p:txBody>
              <a:bodyPr/>
              <a:lstStyle/>
              <a:p>
                <a:r>
                  <a:rPr lang="fr-FR">
                    <a:noFill/>
                  </a:rPr>
                  <a:t> </a:t>
                </a:r>
              </a:p>
            </p:txBody>
          </p:sp>
        </mc:Fallback>
      </mc:AlternateContent>
      <p:grpSp>
        <p:nvGrpSpPr>
          <p:cNvPr id="128" name="Groupe 127">
            <a:extLst>
              <a:ext uri="{FF2B5EF4-FFF2-40B4-BE49-F238E27FC236}">
                <a16:creationId xmlns:a16="http://schemas.microsoft.com/office/drawing/2014/main" id="{2CB5CA2A-3148-B04B-9B8C-6E04579FD63F}"/>
              </a:ext>
            </a:extLst>
          </p:cNvPr>
          <p:cNvGrpSpPr/>
          <p:nvPr/>
        </p:nvGrpSpPr>
        <p:grpSpPr>
          <a:xfrm>
            <a:off x="1267749" y="3995936"/>
            <a:ext cx="649083" cy="4665256"/>
            <a:chOff x="1411765" y="3992858"/>
            <a:chExt cx="649083" cy="4665256"/>
          </a:xfrm>
        </p:grpSpPr>
        <p:sp>
          <p:nvSpPr>
            <p:cNvPr id="10" name="Line 45">
              <a:extLst>
                <a:ext uri="{FF2B5EF4-FFF2-40B4-BE49-F238E27FC236}">
                  <a16:creationId xmlns:a16="http://schemas.microsoft.com/office/drawing/2014/main" id="{67F92B64-88C1-024B-982E-8034CA46C290}"/>
                </a:ext>
              </a:extLst>
            </p:cNvPr>
            <p:cNvSpPr>
              <a:spLocks noChangeShapeType="1"/>
            </p:cNvSpPr>
            <p:nvPr/>
          </p:nvSpPr>
          <p:spPr bwMode="auto">
            <a:xfrm>
              <a:off x="1411765" y="4172177"/>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 name="Line 45">
              <a:extLst>
                <a:ext uri="{FF2B5EF4-FFF2-40B4-BE49-F238E27FC236}">
                  <a16:creationId xmlns:a16="http://schemas.microsoft.com/office/drawing/2014/main" id="{F5747131-FDAE-994E-8AB2-BAE67CD71DE6}"/>
                </a:ext>
              </a:extLst>
            </p:cNvPr>
            <p:cNvSpPr>
              <a:spLocks noChangeShapeType="1"/>
            </p:cNvSpPr>
            <p:nvPr/>
          </p:nvSpPr>
          <p:spPr bwMode="auto">
            <a:xfrm>
              <a:off x="1416726" y="4351495"/>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6" name="Line 45">
              <a:extLst>
                <a:ext uri="{FF2B5EF4-FFF2-40B4-BE49-F238E27FC236}">
                  <a16:creationId xmlns:a16="http://schemas.microsoft.com/office/drawing/2014/main" id="{7BB5102E-6E2E-4746-B896-BF9CA6EAA770}"/>
                </a:ext>
              </a:extLst>
            </p:cNvPr>
            <p:cNvSpPr>
              <a:spLocks noChangeShapeType="1"/>
            </p:cNvSpPr>
            <p:nvPr/>
          </p:nvSpPr>
          <p:spPr bwMode="auto">
            <a:xfrm>
              <a:off x="1422420" y="4530814"/>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 name="Line 45">
              <a:extLst>
                <a:ext uri="{FF2B5EF4-FFF2-40B4-BE49-F238E27FC236}">
                  <a16:creationId xmlns:a16="http://schemas.microsoft.com/office/drawing/2014/main" id="{55725567-6EA8-A54F-BD74-669EF2F09BE5}"/>
                </a:ext>
              </a:extLst>
            </p:cNvPr>
            <p:cNvSpPr>
              <a:spLocks noChangeShapeType="1"/>
            </p:cNvSpPr>
            <p:nvPr/>
          </p:nvSpPr>
          <p:spPr bwMode="auto">
            <a:xfrm>
              <a:off x="1411765" y="4710133"/>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8" name="Line 45">
              <a:extLst>
                <a:ext uri="{FF2B5EF4-FFF2-40B4-BE49-F238E27FC236}">
                  <a16:creationId xmlns:a16="http://schemas.microsoft.com/office/drawing/2014/main" id="{106C6519-455B-FF4A-AE10-175CB01671B9}"/>
                </a:ext>
              </a:extLst>
            </p:cNvPr>
            <p:cNvSpPr>
              <a:spLocks noChangeShapeType="1"/>
            </p:cNvSpPr>
            <p:nvPr/>
          </p:nvSpPr>
          <p:spPr bwMode="auto">
            <a:xfrm>
              <a:off x="1428123" y="4889451"/>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 name="Line 45">
              <a:extLst>
                <a:ext uri="{FF2B5EF4-FFF2-40B4-BE49-F238E27FC236}">
                  <a16:creationId xmlns:a16="http://schemas.microsoft.com/office/drawing/2014/main" id="{5F57D79F-0BAB-5840-9266-38C34E989C79}"/>
                </a:ext>
              </a:extLst>
            </p:cNvPr>
            <p:cNvSpPr>
              <a:spLocks noChangeShapeType="1"/>
            </p:cNvSpPr>
            <p:nvPr/>
          </p:nvSpPr>
          <p:spPr bwMode="auto">
            <a:xfrm>
              <a:off x="1411765" y="5068770"/>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20" name="Line 45">
              <a:extLst>
                <a:ext uri="{FF2B5EF4-FFF2-40B4-BE49-F238E27FC236}">
                  <a16:creationId xmlns:a16="http://schemas.microsoft.com/office/drawing/2014/main" id="{E2F847D4-1842-4046-926F-9BE78A43E5B2}"/>
                </a:ext>
              </a:extLst>
            </p:cNvPr>
            <p:cNvSpPr>
              <a:spLocks noChangeShapeType="1"/>
            </p:cNvSpPr>
            <p:nvPr/>
          </p:nvSpPr>
          <p:spPr bwMode="auto">
            <a:xfrm>
              <a:off x="1428113" y="5248088"/>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21" name="Line 45">
              <a:extLst>
                <a:ext uri="{FF2B5EF4-FFF2-40B4-BE49-F238E27FC236}">
                  <a16:creationId xmlns:a16="http://schemas.microsoft.com/office/drawing/2014/main" id="{5ABE8324-9754-D141-834F-ACE32478435E}"/>
                </a:ext>
              </a:extLst>
            </p:cNvPr>
            <p:cNvSpPr>
              <a:spLocks noChangeShapeType="1"/>
            </p:cNvSpPr>
            <p:nvPr/>
          </p:nvSpPr>
          <p:spPr bwMode="auto">
            <a:xfrm>
              <a:off x="1422420" y="5427407"/>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23" name="Forme libre 22">
              <a:extLst>
                <a:ext uri="{FF2B5EF4-FFF2-40B4-BE49-F238E27FC236}">
                  <a16:creationId xmlns:a16="http://schemas.microsoft.com/office/drawing/2014/main" id="{5B0BBA49-D559-2149-A5CC-6EC07D6C2B37}"/>
                </a:ext>
              </a:extLst>
            </p:cNvPr>
            <p:cNvSpPr/>
            <p:nvPr/>
          </p:nvSpPr>
          <p:spPr bwMode="auto">
            <a:xfrm>
              <a:off x="1422420" y="3992858"/>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26" name="Forme libre 25">
              <a:extLst>
                <a:ext uri="{FF2B5EF4-FFF2-40B4-BE49-F238E27FC236}">
                  <a16:creationId xmlns:a16="http://schemas.microsoft.com/office/drawing/2014/main" id="{3CECDF4F-74AE-F042-AC96-ED576F081DEC}"/>
                </a:ext>
              </a:extLst>
            </p:cNvPr>
            <p:cNvSpPr/>
            <p:nvPr/>
          </p:nvSpPr>
          <p:spPr bwMode="auto">
            <a:xfrm flipV="1">
              <a:off x="1423309" y="6323998"/>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27" name="Line 45">
              <a:extLst>
                <a:ext uri="{FF2B5EF4-FFF2-40B4-BE49-F238E27FC236}">
                  <a16:creationId xmlns:a16="http://schemas.microsoft.com/office/drawing/2014/main" id="{DE857DEB-A7A3-6549-8C3A-4180AEC12ED7}"/>
                </a:ext>
              </a:extLst>
            </p:cNvPr>
            <p:cNvSpPr>
              <a:spLocks noChangeShapeType="1"/>
            </p:cNvSpPr>
            <p:nvPr/>
          </p:nvSpPr>
          <p:spPr bwMode="auto">
            <a:xfrm>
              <a:off x="1416726" y="5606726"/>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28" name="Line 45">
              <a:extLst>
                <a:ext uri="{FF2B5EF4-FFF2-40B4-BE49-F238E27FC236}">
                  <a16:creationId xmlns:a16="http://schemas.microsoft.com/office/drawing/2014/main" id="{C80E27E5-01C6-E745-A5D2-0CD403067B69}"/>
                </a:ext>
              </a:extLst>
            </p:cNvPr>
            <p:cNvSpPr>
              <a:spLocks noChangeShapeType="1"/>
            </p:cNvSpPr>
            <p:nvPr/>
          </p:nvSpPr>
          <p:spPr bwMode="auto">
            <a:xfrm>
              <a:off x="1416727" y="5786044"/>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29" name="Line 45">
              <a:extLst>
                <a:ext uri="{FF2B5EF4-FFF2-40B4-BE49-F238E27FC236}">
                  <a16:creationId xmlns:a16="http://schemas.microsoft.com/office/drawing/2014/main" id="{80B3AAF2-8C14-364B-B3DD-12C56263C9AC}"/>
                </a:ext>
              </a:extLst>
            </p:cNvPr>
            <p:cNvSpPr>
              <a:spLocks noChangeShapeType="1"/>
            </p:cNvSpPr>
            <p:nvPr/>
          </p:nvSpPr>
          <p:spPr bwMode="auto">
            <a:xfrm>
              <a:off x="1416727" y="5965363"/>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30" name="Line 45">
              <a:extLst>
                <a:ext uri="{FF2B5EF4-FFF2-40B4-BE49-F238E27FC236}">
                  <a16:creationId xmlns:a16="http://schemas.microsoft.com/office/drawing/2014/main" id="{A7B4AB94-F9E0-C442-832D-2A94397571A6}"/>
                </a:ext>
              </a:extLst>
            </p:cNvPr>
            <p:cNvSpPr>
              <a:spLocks noChangeShapeType="1"/>
            </p:cNvSpPr>
            <p:nvPr/>
          </p:nvSpPr>
          <p:spPr bwMode="auto">
            <a:xfrm>
              <a:off x="1422441" y="6144681"/>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31" name="Line 45">
              <a:extLst>
                <a:ext uri="{FF2B5EF4-FFF2-40B4-BE49-F238E27FC236}">
                  <a16:creationId xmlns:a16="http://schemas.microsoft.com/office/drawing/2014/main" id="{43205B03-D2FC-154A-8B07-F0570F933F72}"/>
                </a:ext>
              </a:extLst>
            </p:cNvPr>
            <p:cNvSpPr>
              <a:spLocks noChangeShapeType="1"/>
            </p:cNvSpPr>
            <p:nvPr/>
          </p:nvSpPr>
          <p:spPr bwMode="auto">
            <a:xfrm>
              <a:off x="1416726" y="6323998"/>
              <a:ext cx="64412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86" name="Line 45">
              <a:extLst>
                <a:ext uri="{FF2B5EF4-FFF2-40B4-BE49-F238E27FC236}">
                  <a16:creationId xmlns:a16="http://schemas.microsoft.com/office/drawing/2014/main" id="{73F16B25-E032-5640-956D-F863F0DF9F10}"/>
                </a:ext>
              </a:extLst>
            </p:cNvPr>
            <p:cNvSpPr>
              <a:spLocks noChangeShapeType="1"/>
            </p:cNvSpPr>
            <p:nvPr/>
          </p:nvSpPr>
          <p:spPr bwMode="auto">
            <a:xfrm>
              <a:off x="1412776" y="8488720"/>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87" name="Line 45">
              <a:extLst>
                <a:ext uri="{FF2B5EF4-FFF2-40B4-BE49-F238E27FC236}">
                  <a16:creationId xmlns:a16="http://schemas.microsoft.com/office/drawing/2014/main" id="{7D56B20C-AA97-D940-A2FB-63E83D734A1A}"/>
                </a:ext>
              </a:extLst>
            </p:cNvPr>
            <p:cNvSpPr>
              <a:spLocks noChangeShapeType="1"/>
            </p:cNvSpPr>
            <p:nvPr/>
          </p:nvSpPr>
          <p:spPr bwMode="auto">
            <a:xfrm>
              <a:off x="1417737" y="8309402"/>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88" name="Line 45">
              <a:extLst>
                <a:ext uri="{FF2B5EF4-FFF2-40B4-BE49-F238E27FC236}">
                  <a16:creationId xmlns:a16="http://schemas.microsoft.com/office/drawing/2014/main" id="{69262863-11BA-F744-A0E5-941C822AF766}"/>
                </a:ext>
              </a:extLst>
            </p:cNvPr>
            <p:cNvSpPr>
              <a:spLocks noChangeShapeType="1"/>
            </p:cNvSpPr>
            <p:nvPr/>
          </p:nvSpPr>
          <p:spPr bwMode="auto">
            <a:xfrm>
              <a:off x="1423431" y="8130083"/>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89" name="Line 45">
              <a:extLst>
                <a:ext uri="{FF2B5EF4-FFF2-40B4-BE49-F238E27FC236}">
                  <a16:creationId xmlns:a16="http://schemas.microsoft.com/office/drawing/2014/main" id="{D284ECD3-619D-CB46-8C41-54C643B4DE3F}"/>
                </a:ext>
              </a:extLst>
            </p:cNvPr>
            <p:cNvSpPr>
              <a:spLocks noChangeShapeType="1"/>
            </p:cNvSpPr>
            <p:nvPr/>
          </p:nvSpPr>
          <p:spPr bwMode="auto">
            <a:xfrm>
              <a:off x="1412776" y="7950764"/>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90" name="Line 45">
              <a:extLst>
                <a:ext uri="{FF2B5EF4-FFF2-40B4-BE49-F238E27FC236}">
                  <a16:creationId xmlns:a16="http://schemas.microsoft.com/office/drawing/2014/main" id="{7D42414E-AEDA-7643-A34E-CB502A96229E}"/>
                </a:ext>
              </a:extLst>
            </p:cNvPr>
            <p:cNvSpPr>
              <a:spLocks noChangeShapeType="1"/>
            </p:cNvSpPr>
            <p:nvPr/>
          </p:nvSpPr>
          <p:spPr bwMode="auto">
            <a:xfrm>
              <a:off x="1429134" y="7771446"/>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91" name="Line 45">
              <a:extLst>
                <a:ext uri="{FF2B5EF4-FFF2-40B4-BE49-F238E27FC236}">
                  <a16:creationId xmlns:a16="http://schemas.microsoft.com/office/drawing/2014/main" id="{64822A0F-ED88-6245-A324-AA69F9988FDF}"/>
                </a:ext>
              </a:extLst>
            </p:cNvPr>
            <p:cNvSpPr>
              <a:spLocks noChangeShapeType="1"/>
            </p:cNvSpPr>
            <p:nvPr/>
          </p:nvSpPr>
          <p:spPr bwMode="auto">
            <a:xfrm>
              <a:off x="1412776" y="7592127"/>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92" name="Line 45">
              <a:extLst>
                <a:ext uri="{FF2B5EF4-FFF2-40B4-BE49-F238E27FC236}">
                  <a16:creationId xmlns:a16="http://schemas.microsoft.com/office/drawing/2014/main" id="{5F462E6C-B7D2-D64E-B94E-0CEB6FD6E616}"/>
                </a:ext>
              </a:extLst>
            </p:cNvPr>
            <p:cNvSpPr>
              <a:spLocks noChangeShapeType="1"/>
            </p:cNvSpPr>
            <p:nvPr/>
          </p:nvSpPr>
          <p:spPr bwMode="auto">
            <a:xfrm>
              <a:off x="1429124" y="7412809"/>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93" name="Line 45">
              <a:extLst>
                <a:ext uri="{FF2B5EF4-FFF2-40B4-BE49-F238E27FC236}">
                  <a16:creationId xmlns:a16="http://schemas.microsoft.com/office/drawing/2014/main" id="{72D5C445-B23C-9D4E-AD8D-11ED5DE2CF3D}"/>
                </a:ext>
              </a:extLst>
            </p:cNvPr>
            <p:cNvSpPr>
              <a:spLocks noChangeShapeType="1"/>
            </p:cNvSpPr>
            <p:nvPr/>
          </p:nvSpPr>
          <p:spPr bwMode="auto">
            <a:xfrm>
              <a:off x="1423431" y="7233490"/>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94" name="Line 45">
              <a:extLst>
                <a:ext uri="{FF2B5EF4-FFF2-40B4-BE49-F238E27FC236}">
                  <a16:creationId xmlns:a16="http://schemas.microsoft.com/office/drawing/2014/main" id="{C25B9811-3DC2-3B4E-B5B8-CF3731FA5523}"/>
                </a:ext>
              </a:extLst>
            </p:cNvPr>
            <p:cNvSpPr>
              <a:spLocks noChangeShapeType="1"/>
            </p:cNvSpPr>
            <p:nvPr/>
          </p:nvSpPr>
          <p:spPr bwMode="auto">
            <a:xfrm>
              <a:off x="1417737" y="7054171"/>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95" name="Line 45">
              <a:extLst>
                <a:ext uri="{FF2B5EF4-FFF2-40B4-BE49-F238E27FC236}">
                  <a16:creationId xmlns:a16="http://schemas.microsoft.com/office/drawing/2014/main" id="{9A827B4D-F4A0-5C4A-898B-52ADA38F9A32}"/>
                </a:ext>
              </a:extLst>
            </p:cNvPr>
            <p:cNvSpPr>
              <a:spLocks noChangeShapeType="1"/>
            </p:cNvSpPr>
            <p:nvPr/>
          </p:nvSpPr>
          <p:spPr bwMode="auto">
            <a:xfrm>
              <a:off x="1417738" y="6874853"/>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96" name="Line 45">
              <a:extLst>
                <a:ext uri="{FF2B5EF4-FFF2-40B4-BE49-F238E27FC236}">
                  <a16:creationId xmlns:a16="http://schemas.microsoft.com/office/drawing/2014/main" id="{E5BCE569-8103-6443-87F1-8CE612509C76}"/>
                </a:ext>
              </a:extLst>
            </p:cNvPr>
            <p:cNvSpPr>
              <a:spLocks noChangeShapeType="1"/>
            </p:cNvSpPr>
            <p:nvPr/>
          </p:nvSpPr>
          <p:spPr bwMode="auto">
            <a:xfrm>
              <a:off x="1417738" y="6695534"/>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97" name="Line 45">
              <a:extLst>
                <a:ext uri="{FF2B5EF4-FFF2-40B4-BE49-F238E27FC236}">
                  <a16:creationId xmlns:a16="http://schemas.microsoft.com/office/drawing/2014/main" id="{F01F5410-1884-0D4B-AF5E-12C0E13FC5F4}"/>
                </a:ext>
              </a:extLst>
            </p:cNvPr>
            <p:cNvSpPr>
              <a:spLocks noChangeShapeType="1"/>
            </p:cNvSpPr>
            <p:nvPr/>
          </p:nvSpPr>
          <p:spPr bwMode="auto">
            <a:xfrm>
              <a:off x="1423452" y="6516216"/>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sp>
        <p:nvSpPr>
          <p:cNvPr id="9" name="Line 44">
            <a:extLst>
              <a:ext uri="{FF2B5EF4-FFF2-40B4-BE49-F238E27FC236}">
                <a16:creationId xmlns:a16="http://schemas.microsoft.com/office/drawing/2014/main" id="{58BFDD1E-7845-5640-B2EB-0E2D9BC522DB}"/>
              </a:ext>
            </a:extLst>
          </p:cNvPr>
          <p:cNvSpPr>
            <a:spLocks noChangeShapeType="1"/>
          </p:cNvSpPr>
          <p:nvPr/>
        </p:nvSpPr>
        <p:spPr bwMode="auto">
          <a:xfrm flipH="1" flipV="1">
            <a:off x="1279293" y="3674666"/>
            <a:ext cx="0" cy="514580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nvGrpSpPr>
          <p:cNvPr id="190" name="Groupe 189">
            <a:extLst>
              <a:ext uri="{FF2B5EF4-FFF2-40B4-BE49-F238E27FC236}">
                <a16:creationId xmlns:a16="http://schemas.microsoft.com/office/drawing/2014/main" id="{945CA0A6-20A1-D147-A6E1-0E82AE47DEBF}"/>
              </a:ext>
            </a:extLst>
          </p:cNvPr>
          <p:cNvGrpSpPr/>
          <p:nvPr/>
        </p:nvGrpSpPr>
        <p:grpSpPr>
          <a:xfrm>
            <a:off x="620688" y="3995936"/>
            <a:ext cx="649083" cy="4665256"/>
            <a:chOff x="764704" y="3995936"/>
            <a:chExt cx="649083" cy="4665256"/>
          </a:xfrm>
        </p:grpSpPr>
        <p:sp>
          <p:nvSpPr>
            <p:cNvPr id="100" name="Line 45">
              <a:extLst>
                <a:ext uri="{FF2B5EF4-FFF2-40B4-BE49-F238E27FC236}">
                  <a16:creationId xmlns:a16="http://schemas.microsoft.com/office/drawing/2014/main" id="{962D186E-82A9-7049-B798-20ED8C6A8189}"/>
                </a:ext>
              </a:extLst>
            </p:cNvPr>
            <p:cNvSpPr>
              <a:spLocks noChangeShapeType="1"/>
            </p:cNvSpPr>
            <p:nvPr/>
          </p:nvSpPr>
          <p:spPr bwMode="auto">
            <a:xfrm flipH="1">
              <a:off x="1098263" y="4175255"/>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1" name="Line 45">
              <a:extLst>
                <a:ext uri="{FF2B5EF4-FFF2-40B4-BE49-F238E27FC236}">
                  <a16:creationId xmlns:a16="http://schemas.microsoft.com/office/drawing/2014/main" id="{8B34AC0F-3F9B-DA49-AD26-E3EF38B65CA5}"/>
                </a:ext>
              </a:extLst>
            </p:cNvPr>
            <p:cNvSpPr>
              <a:spLocks noChangeShapeType="1"/>
            </p:cNvSpPr>
            <p:nvPr/>
          </p:nvSpPr>
          <p:spPr bwMode="auto">
            <a:xfrm flipH="1">
              <a:off x="1003152" y="4354573"/>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2" name="Line 45">
              <a:extLst>
                <a:ext uri="{FF2B5EF4-FFF2-40B4-BE49-F238E27FC236}">
                  <a16:creationId xmlns:a16="http://schemas.microsoft.com/office/drawing/2014/main" id="{E13E6523-65E3-FB4A-ACB0-2DFC8247E077}"/>
                </a:ext>
              </a:extLst>
            </p:cNvPr>
            <p:cNvSpPr>
              <a:spLocks noChangeShapeType="1"/>
            </p:cNvSpPr>
            <p:nvPr/>
          </p:nvSpPr>
          <p:spPr bwMode="auto">
            <a:xfrm flipH="1">
              <a:off x="958025" y="4533892"/>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3" name="Line 45">
              <a:extLst>
                <a:ext uri="{FF2B5EF4-FFF2-40B4-BE49-F238E27FC236}">
                  <a16:creationId xmlns:a16="http://schemas.microsoft.com/office/drawing/2014/main" id="{3035EA57-B6B6-1D46-8D4E-209B13F5ED96}"/>
                </a:ext>
              </a:extLst>
            </p:cNvPr>
            <p:cNvSpPr>
              <a:spLocks noChangeShapeType="1"/>
            </p:cNvSpPr>
            <p:nvPr/>
          </p:nvSpPr>
          <p:spPr bwMode="auto">
            <a:xfrm flipH="1">
              <a:off x="917963" y="4713211"/>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04" name="Line 45">
              <a:extLst>
                <a:ext uri="{FF2B5EF4-FFF2-40B4-BE49-F238E27FC236}">
                  <a16:creationId xmlns:a16="http://schemas.microsoft.com/office/drawing/2014/main" id="{FB811778-9D1E-1342-9A98-0BD6B8386D1E}"/>
                </a:ext>
              </a:extLst>
            </p:cNvPr>
            <p:cNvSpPr>
              <a:spLocks noChangeShapeType="1"/>
            </p:cNvSpPr>
            <p:nvPr/>
          </p:nvSpPr>
          <p:spPr bwMode="auto">
            <a:xfrm flipH="1">
              <a:off x="901605" y="4892529"/>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05" name="Line 45">
              <a:extLst>
                <a:ext uri="{FF2B5EF4-FFF2-40B4-BE49-F238E27FC236}">
                  <a16:creationId xmlns:a16="http://schemas.microsoft.com/office/drawing/2014/main" id="{ADF9E603-BF4E-3A42-83D2-8C76A5A430DE}"/>
                </a:ext>
              </a:extLst>
            </p:cNvPr>
            <p:cNvSpPr>
              <a:spLocks noChangeShapeType="1"/>
            </p:cNvSpPr>
            <p:nvPr/>
          </p:nvSpPr>
          <p:spPr bwMode="auto">
            <a:xfrm flipH="1">
              <a:off x="872691" y="5071848"/>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6" name="Line 45">
              <a:extLst>
                <a:ext uri="{FF2B5EF4-FFF2-40B4-BE49-F238E27FC236}">
                  <a16:creationId xmlns:a16="http://schemas.microsoft.com/office/drawing/2014/main" id="{C7CD05FD-2AAC-374E-A9F6-D4DB7693145A}"/>
                </a:ext>
              </a:extLst>
            </p:cNvPr>
            <p:cNvSpPr>
              <a:spLocks noChangeShapeType="1"/>
            </p:cNvSpPr>
            <p:nvPr/>
          </p:nvSpPr>
          <p:spPr bwMode="auto">
            <a:xfrm flipH="1">
              <a:off x="856540" y="5251166"/>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7" name="Line 45">
              <a:extLst>
                <a:ext uri="{FF2B5EF4-FFF2-40B4-BE49-F238E27FC236}">
                  <a16:creationId xmlns:a16="http://schemas.microsoft.com/office/drawing/2014/main" id="{20BE9F13-1EAF-DD44-9203-8D51ECB1CAF0}"/>
                </a:ext>
              </a:extLst>
            </p:cNvPr>
            <p:cNvSpPr>
              <a:spLocks noChangeShapeType="1"/>
            </p:cNvSpPr>
            <p:nvPr/>
          </p:nvSpPr>
          <p:spPr bwMode="auto">
            <a:xfrm flipH="1">
              <a:off x="839696" y="5430485"/>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08" name="Forme libre 107">
              <a:extLst>
                <a:ext uri="{FF2B5EF4-FFF2-40B4-BE49-F238E27FC236}">
                  <a16:creationId xmlns:a16="http://schemas.microsoft.com/office/drawing/2014/main" id="{C78484EE-35A7-1844-A6CF-340A81A42956}"/>
                </a:ext>
              </a:extLst>
            </p:cNvPr>
            <p:cNvSpPr/>
            <p:nvPr/>
          </p:nvSpPr>
          <p:spPr bwMode="auto">
            <a:xfrm flipH="1">
              <a:off x="772176" y="3995936"/>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09" name="Forme libre 108">
              <a:extLst>
                <a:ext uri="{FF2B5EF4-FFF2-40B4-BE49-F238E27FC236}">
                  <a16:creationId xmlns:a16="http://schemas.microsoft.com/office/drawing/2014/main" id="{460D64ED-CC42-274C-B68C-637E7B428F8A}"/>
                </a:ext>
              </a:extLst>
            </p:cNvPr>
            <p:cNvSpPr/>
            <p:nvPr/>
          </p:nvSpPr>
          <p:spPr bwMode="auto">
            <a:xfrm flipH="1" flipV="1">
              <a:off x="771287" y="6327076"/>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10" name="Line 45">
              <a:extLst>
                <a:ext uri="{FF2B5EF4-FFF2-40B4-BE49-F238E27FC236}">
                  <a16:creationId xmlns:a16="http://schemas.microsoft.com/office/drawing/2014/main" id="{60081F1B-B228-7146-92C7-913DE7DDECC3}"/>
                </a:ext>
              </a:extLst>
            </p:cNvPr>
            <p:cNvSpPr>
              <a:spLocks noChangeShapeType="1"/>
            </p:cNvSpPr>
            <p:nvPr/>
          </p:nvSpPr>
          <p:spPr bwMode="auto">
            <a:xfrm flipH="1">
              <a:off x="822787" y="5609804"/>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1" name="Line 45">
              <a:extLst>
                <a:ext uri="{FF2B5EF4-FFF2-40B4-BE49-F238E27FC236}">
                  <a16:creationId xmlns:a16="http://schemas.microsoft.com/office/drawing/2014/main" id="{44F3C5D1-F7A4-E74A-A8B4-E50DD82ACD6D}"/>
                </a:ext>
              </a:extLst>
            </p:cNvPr>
            <p:cNvSpPr>
              <a:spLocks noChangeShapeType="1"/>
            </p:cNvSpPr>
            <p:nvPr/>
          </p:nvSpPr>
          <p:spPr bwMode="auto">
            <a:xfrm flipH="1">
              <a:off x="800314" y="5789122"/>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2" name="Line 45">
              <a:extLst>
                <a:ext uri="{FF2B5EF4-FFF2-40B4-BE49-F238E27FC236}">
                  <a16:creationId xmlns:a16="http://schemas.microsoft.com/office/drawing/2014/main" id="{D2349126-08E5-7B41-9100-E689A6B26A92}"/>
                </a:ext>
              </a:extLst>
            </p:cNvPr>
            <p:cNvSpPr>
              <a:spLocks noChangeShapeType="1"/>
            </p:cNvSpPr>
            <p:nvPr/>
          </p:nvSpPr>
          <p:spPr bwMode="auto">
            <a:xfrm flipH="1">
              <a:off x="777706" y="5968441"/>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13" name="Line 45">
              <a:extLst>
                <a:ext uri="{FF2B5EF4-FFF2-40B4-BE49-F238E27FC236}">
                  <a16:creationId xmlns:a16="http://schemas.microsoft.com/office/drawing/2014/main" id="{CD79B6E3-0879-4E4C-8AE1-F5C387A9F8E7}"/>
                </a:ext>
              </a:extLst>
            </p:cNvPr>
            <p:cNvSpPr>
              <a:spLocks noChangeShapeType="1"/>
            </p:cNvSpPr>
            <p:nvPr/>
          </p:nvSpPr>
          <p:spPr bwMode="auto">
            <a:xfrm flipH="1">
              <a:off x="766483" y="6147759"/>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4" name="Line 45">
              <a:extLst>
                <a:ext uri="{FF2B5EF4-FFF2-40B4-BE49-F238E27FC236}">
                  <a16:creationId xmlns:a16="http://schemas.microsoft.com/office/drawing/2014/main" id="{37AF6F2E-CA79-8041-ADD9-CEA30042B3BA}"/>
                </a:ext>
              </a:extLst>
            </p:cNvPr>
            <p:cNvSpPr>
              <a:spLocks noChangeShapeType="1"/>
            </p:cNvSpPr>
            <p:nvPr/>
          </p:nvSpPr>
          <p:spPr bwMode="auto">
            <a:xfrm flipH="1">
              <a:off x="764704" y="6327076"/>
              <a:ext cx="64412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5" name="Line 45">
              <a:extLst>
                <a:ext uri="{FF2B5EF4-FFF2-40B4-BE49-F238E27FC236}">
                  <a16:creationId xmlns:a16="http://schemas.microsoft.com/office/drawing/2014/main" id="{873A57E5-6591-D044-AFD8-81E9713B4DAB}"/>
                </a:ext>
              </a:extLst>
            </p:cNvPr>
            <p:cNvSpPr>
              <a:spLocks noChangeShapeType="1"/>
            </p:cNvSpPr>
            <p:nvPr/>
          </p:nvSpPr>
          <p:spPr bwMode="auto">
            <a:xfrm flipH="1">
              <a:off x="1097252" y="8491798"/>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6" name="Line 45">
              <a:extLst>
                <a:ext uri="{FF2B5EF4-FFF2-40B4-BE49-F238E27FC236}">
                  <a16:creationId xmlns:a16="http://schemas.microsoft.com/office/drawing/2014/main" id="{96179711-D6F1-8341-B730-9C4BDB523121}"/>
                </a:ext>
              </a:extLst>
            </p:cNvPr>
            <p:cNvSpPr>
              <a:spLocks noChangeShapeType="1"/>
            </p:cNvSpPr>
            <p:nvPr/>
          </p:nvSpPr>
          <p:spPr bwMode="auto">
            <a:xfrm flipH="1">
              <a:off x="1002141" y="8312480"/>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7" name="Line 45">
              <a:extLst>
                <a:ext uri="{FF2B5EF4-FFF2-40B4-BE49-F238E27FC236}">
                  <a16:creationId xmlns:a16="http://schemas.microsoft.com/office/drawing/2014/main" id="{1C8A4680-04FA-2A45-9AD7-1C118F6D3DB8}"/>
                </a:ext>
              </a:extLst>
            </p:cNvPr>
            <p:cNvSpPr>
              <a:spLocks noChangeShapeType="1"/>
            </p:cNvSpPr>
            <p:nvPr/>
          </p:nvSpPr>
          <p:spPr bwMode="auto">
            <a:xfrm flipH="1">
              <a:off x="957014" y="8133161"/>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18" name="Line 45">
              <a:extLst>
                <a:ext uri="{FF2B5EF4-FFF2-40B4-BE49-F238E27FC236}">
                  <a16:creationId xmlns:a16="http://schemas.microsoft.com/office/drawing/2014/main" id="{A167019E-AC04-8F42-80D2-2DB7A08B1457}"/>
                </a:ext>
              </a:extLst>
            </p:cNvPr>
            <p:cNvSpPr>
              <a:spLocks noChangeShapeType="1"/>
            </p:cNvSpPr>
            <p:nvPr/>
          </p:nvSpPr>
          <p:spPr bwMode="auto">
            <a:xfrm flipH="1">
              <a:off x="916952" y="7953842"/>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19" name="Line 45">
              <a:extLst>
                <a:ext uri="{FF2B5EF4-FFF2-40B4-BE49-F238E27FC236}">
                  <a16:creationId xmlns:a16="http://schemas.microsoft.com/office/drawing/2014/main" id="{AE93A904-FFD6-944E-8C50-C2A78629E1FB}"/>
                </a:ext>
              </a:extLst>
            </p:cNvPr>
            <p:cNvSpPr>
              <a:spLocks noChangeShapeType="1"/>
            </p:cNvSpPr>
            <p:nvPr/>
          </p:nvSpPr>
          <p:spPr bwMode="auto">
            <a:xfrm flipH="1">
              <a:off x="900594" y="7774524"/>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20" name="Line 45">
              <a:extLst>
                <a:ext uri="{FF2B5EF4-FFF2-40B4-BE49-F238E27FC236}">
                  <a16:creationId xmlns:a16="http://schemas.microsoft.com/office/drawing/2014/main" id="{4F9490BB-43F3-A04C-992F-5592AB46802E}"/>
                </a:ext>
              </a:extLst>
            </p:cNvPr>
            <p:cNvSpPr>
              <a:spLocks noChangeShapeType="1"/>
            </p:cNvSpPr>
            <p:nvPr/>
          </p:nvSpPr>
          <p:spPr bwMode="auto">
            <a:xfrm flipH="1">
              <a:off x="871680" y="7595205"/>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21" name="Line 45">
              <a:extLst>
                <a:ext uri="{FF2B5EF4-FFF2-40B4-BE49-F238E27FC236}">
                  <a16:creationId xmlns:a16="http://schemas.microsoft.com/office/drawing/2014/main" id="{9882791E-EB60-594C-B7BB-C8D1E1ACE415}"/>
                </a:ext>
              </a:extLst>
            </p:cNvPr>
            <p:cNvSpPr>
              <a:spLocks noChangeShapeType="1"/>
            </p:cNvSpPr>
            <p:nvPr/>
          </p:nvSpPr>
          <p:spPr bwMode="auto">
            <a:xfrm flipH="1">
              <a:off x="855529" y="7415887"/>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22" name="Line 45">
              <a:extLst>
                <a:ext uri="{FF2B5EF4-FFF2-40B4-BE49-F238E27FC236}">
                  <a16:creationId xmlns:a16="http://schemas.microsoft.com/office/drawing/2014/main" id="{B09A038A-2D7A-5D4C-8471-949273ADE66B}"/>
                </a:ext>
              </a:extLst>
            </p:cNvPr>
            <p:cNvSpPr>
              <a:spLocks noChangeShapeType="1"/>
            </p:cNvSpPr>
            <p:nvPr/>
          </p:nvSpPr>
          <p:spPr bwMode="auto">
            <a:xfrm flipH="1">
              <a:off x="838685" y="7236568"/>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23" name="Line 45">
              <a:extLst>
                <a:ext uri="{FF2B5EF4-FFF2-40B4-BE49-F238E27FC236}">
                  <a16:creationId xmlns:a16="http://schemas.microsoft.com/office/drawing/2014/main" id="{BE7837AA-3451-9F41-BCD9-91EEA50E423E}"/>
                </a:ext>
              </a:extLst>
            </p:cNvPr>
            <p:cNvSpPr>
              <a:spLocks noChangeShapeType="1"/>
            </p:cNvSpPr>
            <p:nvPr/>
          </p:nvSpPr>
          <p:spPr bwMode="auto">
            <a:xfrm flipH="1">
              <a:off x="821776" y="7057249"/>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24" name="Line 45">
              <a:extLst>
                <a:ext uri="{FF2B5EF4-FFF2-40B4-BE49-F238E27FC236}">
                  <a16:creationId xmlns:a16="http://schemas.microsoft.com/office/drawing/2014/main" id="{13CE825F-09B2-0341-A6BC-CAC844C13A23}"/>
                </a:ext>
              </a:extLst>
            </p:cNvPr>
            <p:cNvSpPr>
              <a:spLocks noChangeShapeType="1"/>
            </p:cNvSpPr>
            <p:nvPr/>
          </p:nvSpPr>
          <p:spPr bwMode="auto">
            <a:xfrm flipH="1">
              <a:off x="799303" y="6877931"/>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25" name="Line 45">
              <a:extLst>
                <a:ext uri="{FF2B5EF4-FFF2-40B4-BE49-F238E27FC236}">
                  <a16:creationId xmlns:a16="http://schemas.microsoft.com/office/drawing/2014/main" id="{C3522C9B-2340-9745-9FEE-54997BB62B2C}"/>
                </a:ext>
              </a:extLst>
            </p:cNvPr>
            <p:cNvSpPr>
              <a:spLocks noChangeShapeType="1"/>
            </p:cNvSpPr>
            <p:nvPr/>
          </p:nvSpPr>
          <p:spPr bwMode="auto">
            <a:xfrm flipH="1">
              <a:off x="776695" y="6698612"/>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26" name="Line 45">
              <a:extLst>
                <a:ext uri="{FF2B5EF4-FFF2-40B4-BE49-F238E27FC236}">
                  <a16:creationId xmlns:a16="http://schemas.microsoft.com/office/drawing/2014/main" id="{9DD883FC-A3E2-F741-9BDF-56EF06A0E7FD}"/>
                </a:ext>
              </a:extLst>
            </p:cNvPr>
            <p:cNvSpPr>
              <a:spLocks noChangeShapeType="1"/>
            </p:cNvSpPr>
            <p:nvPr/>
          </p:nvSpPr>
          <p:spPr bwMode="auto">
            <a:xfrm flipH="1">
              <a:off x="765472" y="6519294"/>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sp>
        <p:nvSpPr>
          <p:cNvPr id="130" name="Text Box 47">
            <a:extLst>
              <a:ext uri="{FF2B5EF4-FFF2-40B4-BE49-F238E27FC236}">
                <a16:creationId xmlns:a16="http://schemas.microsoft.com/office/drawing/2014/main" id="{40090CFC-7357-0945-9FDE-B674CD01CBB5}"/>
              </a:ext>
            </a:extLst>
          </p:cNvPr>
          <p:cNvSpPr txBox="1">
            <a:spLocks noChangeArrowheads="1"/>
          </p:cNvSpPr>
          <p:nvPr/>
        </p:nvSpPr>
        <p:spPr bwMode="auto">
          <a:xfrm>
            <a:off x="3213986" y="3331096"/>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Energie</a:t>
            </a:r>
          </a:p>
        </p:txBody>
      </p:sp>
      <p:sp>
        <p:nvSpPr>
          <p:cNvPr id="131" name="Ellipse 130">
            <a:extLst>
              <a:ext uri="{FF2B5EF4-FFF2-40B4-BE49-F238E27FC236}">
                <a16:creationId xmlns:a16="http://schemas.microsoft.com/office/drawing/2014/main" id="{1F78B81A-18A6-B347-9466-509D0A2D3B03}"/>
              </a:ext>
            </a:extLst>
          </p:cNvPr>
          <p:cNvSpPr/>
          <p:nvPr/>
        </p:nvSpPr>
        <p:spPr bwMode="auto">
          <a:xfrm>
            <a:off x="3160601" y="4274112"/>
            <a:ext cx="144000" cy="1440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grpSp>
        <p:nvGrpSpPr>
          <p:cNvPr id="133" name="Groupe 132">
            <a:extLst>
              <a:ext uri="{FF2B5EF4-FFF2-40B4-BE49-F238E27FC236}">
                <a16:creationId xmlns:a16="http://schemas.microsoft.com/office/drawing/2014/main" id="{6A73DEAA-75CA-8546-BF5A-BFCEF907110E}"/>
              </a:ext>
            </a:extLst>
          </p:cNvPr>
          <p:cNvGrpSpPr/>
          <p:nvPr/>
        </p:nvGrpSpPr>
        <p:grpSpPr>
          <a:xfrm>
            <a:off x="3644013" y="4002832"/>
            <a:ext cx="649083" cy="4665256"/>
            <a:chOff x="1411765" y="3992858"/>
            <a:chExt cx="649083" cy="4665256"/>
          </a:xfrm>
        </p:grpSpPr>
        <p:sp>
          <p:nvSpPr>
            <p:cNvPr id="134" name="Line 45">
              <a:extLst>
                <a:ext uri="{FF2B5EF4-FFF2-40B4-BE49-F238E27FC236}">
                  <a16:creationId xmlns:a16="http://schemas.microsoft.com/office/drawing/2014/main" id="{2976B46D-FFBE-644A-B32F-97A2DA52CEDA}"/>
                </a:ext>
              </a:extLst>
            </p:cNvPr>
            <p:cNvSpPr>
              <a:spLocks noChangeShapeType="1"/>
            </p:cNvSpPr>
            <p:nvPr/>
          </p:nvSpPr>
          <p:spPr bwMode="auto">
            <a:xfrm>
              <a:off x="1411765" y="4172177"/>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35" name="Line 45">
              <a:extLst>
                <a:ext uri="{FF2B5EF4-FFF2-40B4-BE49-F238E27FC236}">
                  <a16:creationId xmlns:a16="http://schemas.microsoft.com/office/drawing/2014/main" id="{B73C6CA5-B0C4-C247-8168-95E5B7442EA8}"/>
                </a:ext>
              </a:extLst>
            </p:cNvPr>
            <p:cNvSpPr>
              <a:spLocks noChangeShapeType="1"/>
            </p:cNvSpPr>
            <p:nvPr/>
          </p:nvSpPr>
          <p:spPr bwMode="auto">
            <a:xfrm>
              <a:off x="1416726" y="4351495"/>
              <a:ext cx="405674" cy="0"/>
            </a:xfrm>
            <a:prstGeom prst="line">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36" name="Line 45">
              <a:extLst>
                <a:ext uri="{FF2B5EF4-FFF2-40B4-BE49-F238E27FC236}">
                  <a16:creationId xmlns:a16="http://schemas.microsoft.com/office/drawing/2014/main" id="{FF1F1F63-2766-6648-95BE-8BD072B74644}"/>
                </a:ext>
              </a:extLst>
            </p:cNvPr>
            <p:cNvSpPr>
              <a:spLocks noChangeShapeType="1"/>
            </p:cNvSpPr>
            <p:nvPr/>
          </p:nvSpPr>
          <p:spPr bwMode="auto">
            <a:xfrm>
              <a:off x="1422420" y="4530814"/>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37" name="Line 45">
              <a:extLst>
                <a:ext uri="{FF2B5EF4-FFF2-40B4-BE49-F238E27FC236}">
                  <a16:creationId xmlns:a16="http://schemas.microsoft.com/office/drawing/2014/main" id="{A9BE9754-2B55-8742-8AC3-C4B6CCF4AA3C}"/>
                </a:ext>
              </a:extLst>
            </p:cNvPr>
            <p:cNvSpPr>
              <a:spLocks noChangeShapeType="1"/>
            </p:cNvSpPr>
            <p:nvPr/>
          </p:nvSpPr>
          <p:spPr bwMode="auto">
            <a:xfrm>
              <a:off x="1411765" y="4710133"/>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38" name="Line 45">
              <a:extLst>
                <a:ext uri="{FF2B5EF4-FFF2-40B4-BE49-F238E27FC236}">
                  <a16:creationId xmlns:a16="http://schemas.microsoft.com/office/drawing/2014/main" id="{20C7F32B-ADE3-A941-9EE2-B667FFE88512}"/>
                </a:ext>
              </a:extLst>
            </p:cNvPr>
            <p:cNvSpPr>
              <a:spLocks noChangeShapeType="1"/>
            </p:cNvSpPr>
            <p:nvPr/>
          </p:nvSpPr>
          <p:spPr bwMode="auto">
            <a:xfrm>
              <a:off x="1428123" y="4889451"/>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39" name="Line 45">
              <a:extLst>
                <a:ext uri="{FF2B5EF4-FFF2-40B4-BE49-F238E27FC236}">
                  <a16:creationId xmlns:a16="http://schemas.microsoft.com/office/drawing/2014/main" id="{A68838ED-3FBF-A642-A02F-70C000488FFA}"/>
                </a:ext>
              </a:extLst>
            </p:cNvPr>
            <p:cNvSpPr>
              <a:spLocks noChangeShapeType="1"/>
            </p:cNvSpPr>
            <p:nvPr/>
          </p:nvSpPr>
          <p:spPr bwMode="auto">
            <a:xfrm>
              <a:off x="1411765" y="5068770"/>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0" name="Line 45">
              <a:extLst>
                <a:ext uri="{FF2B5EF4-FFF2-40B4-BE49-F238E27FC236}">
                  <a16:creationId xmlns:a16="http://schemas.microsoft.com/office/drawing/2014/main" id="{60BFCEC2-2CB4-6045-B535-B9F47C9164A6}"/>
                </a:ext>
              </a:extLst>
            </p:cNvPr>
            <p:cNvSpPr>
              <a:spLocks noChangeShapeType="1"/>
            </p:cNvSpPr>
            <p:nvPr/>
          </p:nvSpPr>
          <p:spPr bwMode="auto">
            <a:xfrm>
              <a:off x="1428113" y="5248088"/>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1" name="Line 45">
              <a:extLst>
                <a:ext uri="{FF2B5EF4-FFF2-40B4-BE49-F238E27FC236}">
                  <a16:creationId xmlns:a16="http://schemas.microsoft.com/office/drawing/2014/main" id="{450FFBA6-098C-AA42-830C-60D05E716F8C}"/>
                </a:ext>
              </a:extLst>
            </p:cNvPr>
            <p:cNvSpPr>
              <a:spLocks noChangeShapeType="1"/>
            </p:cNvSpPr>
            <p:nvPr/>
          </p:nvSpPr>
          <p:spPr bwMode="auto">
            <a:xfrm>
              <a:off x="1422420" y="5427407"/>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2" name="Forme libre 141">
              <a:extLst>
                <a:ext uri="{FF2B5EF4-FFF2-40B4-BE49-F238E27FC236}">
                  <a16:creationId xmlns:a16="http://schemas.microsoft.com/office/drawing/2014/main" id="{6BD77E47-35E3-804D-87FD-6DF2A284C553}"/>
                </a:ext>
              </a:extLst>
            </p:cNvPr>
            <p:cNvSpPr/>
            <p:nvPr/>
          </p:nvSpPr>
          <p:spPr bwMode="auto">
            <a:xfrm>
              <a:off x="1422420" y="3992858"/>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43" name="Forme libre 142">
              <a:extLst>
                <a:ext uri="{FF2B5EF4-FFF2-40B4-BE49-F238E27FC236}">
                  <a16:creationId xmlns:a16="http://schemas.microsoft.com/office/drawing/2014/main" id="{F25CCE72-2E86-154D-9ED5-D27D194F17AF}"/>
                </a:ext>
              </a:extLst>
            </p:cNvPr>
            <p:cNvSpPr/>
            <p:nvPr/>
          </p:nvSpPr>
          <p:spPr bwMode="auto">
            <a:xfrm flipV="1">
              <a:off x="1423309" y="6323998"/>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44" name="Line 45">
              <a:extLst>
                <a:ext uri="{FF2B5EF4-FFF2-40B4-BE49-F238E27FC236}">
                  <a16:creationId xmlns:a16="http://schemas.microsoft.com/office/drawing/2014/main" id="{5C7F10F7-153B-A64D-B2DF-EB213EE9014D}"/>
                </a:ext>
              </a:extLst>
            </p:cNvPr>
            <p:cNvSpPr>
              <a:spLocks noChangeShapeType="1"/>
            </p:cNvSpPr>
            <p:nvPr/>
          </p:nvSpPr>
          <p:spPr bwMode="auto">
            <a:xfrm>
              <a:off x="1416726" y="5606726"/>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5" name="Line 45">
              <a:extLst>
                <a:ext uri="{FF2B5EF4-FFF2-40B4-BE49-F238E27FC236}">
                  <a16:creationId xmlns:a16="http://schemas.microsoft.com/office/drawing/2014/main" id="{051F2CE5-44DB-034B-8A8B-1807F1C91F2E}"/>
                </a:ext>
              </a:extLst>
            </p:cNvPr>
            <p:cNvSpPr>
              <a:spLocks noChangeShapeType="1"/>
            </p:cNvSpPr>
            <p:nvPr/>
          </p:nvSpPr>
          <p:spPr bwMode="auto">
            <a:xfrm>
              <a:off x="1416727" y="5786044"/>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6" name="Line 45">
              <a:extLst>
                <a:ext uri="{FF2B5EF4-FFF2-40B4-BE49-F238E27FC236}">
                  <a16:creationId xmlns:a16="http://schemas.microsoft.com/office/drawing/2014/main" id="{F6E79D55-CDB8-7041-921F-E2D8F29D0909}"/>
                </a:ext>
              </a:extLst>
            </p:cNvPr>
            <p:cNvSpPr>
              <a:spLocks noChangeShapeType="1"/>
            </p:cNvSpPr>
            <p:nvPr/>
          </p:nvSpPr>
          <p:spPr bwMode="auto">
            <a:xfrm>
              <a:off x="1416727" y="5965363"/>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47" name="Line 45">
              <a:extLst>
                <a:ext uri="{FF2B5EF4-FFF2-40B4-BE49-F238E27FC236}">
                  <a16:creationId xmlns:a16="http://schemas.microsoft.com/office/drawing/2014/main" id="{2067249F-75F0-2443-986A-ACFA587023E1}"/>
                </a:ext>
              </a:extLst>
            </p:cNvPr>
            <p:cNvSpPr>
              <a:spLocks noChangeShapeType="1"/>
            </p:cNvSpPr>
            <p:nvPr/>
          </p:nvSpPr>
          <p:spPr bwMode="auto">
            <a:xfrm>
              <a:off x="1422441" y="6144681"/>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8" name="Line 45">
              <a:extLst>
                <a:ext uri="{FF2B5EF4-FFF2-40B4-BE49-F238E27FC236}">
                  <a16:creationId xmlns:a16="http://schemas.microsoft.com/office/drawing/2014/main" id="{5CD32778-CD34-6446-ADFD-9128D596D61A}"/>
                </a:ext>
              </a:extLst>
            </p:cNvPr>
            <p:cNvSpPr>
              <a:spLocks noChangeShapeType="1"/>
            </p:cNvSpPr>
            <p:nvPr/>
          </p:nvSpPr>
          <p:spPr bwMode="auto">
            <a:xfrm>
              <a:off x="1416726" y="6323998"/>
              <a:ext cx="64412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49" name="Line 45">
              <a:extLst>
                <a:ext uri="{FF2B5EF4-FFF2-40B4-BE49-F238E27FC236}">
                  <a16:creationId xmlns:a16="http://schemas.microsoft.com/office/drawing/2014/main" id="{C66D1844-517C-634B-BD6D-5D375730F7C8}"/>
                </a:ext>
              </a:extLst>
            </p:cNvPr>
            <p:cNvSpPr>
              <a:spLocks noChangeShapeType="1"/>
            </p:cNvSpPr>
            <p:nvPr/>
          </p:nvSpPr>
          <p:spPr bwMode="auto">
            <a:xfrm>
              <a:off x="1412776" y="8488720"/>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0" name="Line 45">
              <a:extLst>
                <a:ext uri="{FF2B5EF4-FFF2-40B4-BE49-F238E27FC236}">
                  <a16:creationId xmlns:a16="http://schemas.microsoft.com/office/drawing/2014/main" id="{EC621F54-3832-9D4B-A91E-456536C0C6C3}"/>
                </a:ext>
              </a:extLst>
            </p:cNvPr>
            <p:cNvSpPr>
              <a:spLocks noChangeShapeType="1"/>
            </p:cNvSpPr>
            <p:nvPr/>
          </p:nvSpPr>
          <p:spPr bwMode="auto">
            <a:xfrm>
              <a:off x="1417737" y="8309402"/>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1" name="Line 45">
              <a:extLst>
                <a:ext uri="{FF2B5EF4-FFF2-40B4-BE49-F238E27FC236}">
                  <a16:creationId xmlns:a16="http://schemas.microsoft.com/office/drawing/2014/main" id="{2083ED5F-1D0C-E948-A0A6-BB8B8559C27E}"/>
                </a:ext>
              </a:extLst>
            </p:cNvPr>
            <p:cNvSpPr>
              <a:spLocks noChangeShapeType="1"/>
            </p:cNvSpPr>
            <p:nvPr/>
          </p:nvSpPr>
          <p:spPr bwMode="auto">
            <a:xfrm>
              <a:off x="1423431" y="8130083"/>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2" name="Line 45">
              <a:extLst>
                <a:ext uri="{FF2B5EF4-FFF2-40B4-BE49-F238E27FC236}">
                  <a16:creationId xmlns:a16="http://schemas.microsoft.com/office/drawing/2014/main" id="{039440E4-7328-8546-88B5-CCBFB5388CFE}"/>
                </a:ext>
              </a:extLst>
            </p:cNvPr>
            <p:cNvSpPr>
              <a:spLocks noChangeShapeType="1"/>
            </p:cNvSpPr>
            <p:nvPr/>
          </p:nvSpPr>
          <p:spPr bwMode="auto">
            <a:xfrm>
              <a:off x="1412776" y="7950764"/>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53" name="Line 45">
              <a:extLst>
                <a:ext uri="{FF2B5EF4-FFF2-40B4-BE49-F238E27FC236}">
                  <a16:creationId xmlns:a16="http://schemas.microsoft.com/office/drawing/2014/main" id="{05C83E9B-23B6-714C-A9F4-09C8A6D11324}"/>
                </a:ext>
              </a:extLst>
            </p:cNvPr>
            <p:cNvSpPr>
              <a:spLocks noChangeShapeType="1"/>
            </p:cNvSpPr>
            <p:nvPr/>
          </p:nvSpPr>
          <p:spPr bwMode="auto">
            <a:xfrm>
              <a:off x="1429134" y="7771446"/>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54" name="Line 45">
              <a:extLst>
                <a:ext uri="{FF2B5EF4-FFF2-40B4-BE49-F238E27FC236}">
                  <a16:creationId xmlns:a16="http://schemas.microsoft.com/office/drawing/2014/main" id="{1B743CD0-AD7C-3B40-B54C-C41E5627ED9C}"/>
                </a:ext>
              </a:extLst>
            </p:cNvPr>
            <p:cNvSpPr>
              <a:spLocks noChangeShapeType="1"/>
            </p:cNvSpPr>
            <p:nvPr/>
          </p:nvSpPr>
          <p:spPr bwMode="auto">
            <a:xfrm>
              <a:off x="1412776" y="7592127"/>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5" name="Line 45">
              <a:extLst>
                <a:ext uri="{FF2B5EF4-FFF2-40B4-BE49-F238E27FC236}">
                  <a16:creationId xmlns:a16="http://schemas.microsoft.com/office/drawing/2014/main" id="{8668F4CD-CA97-E842-BB46-D2B7FAF2CC64}"/>
                </a:ext>
              </a:extLst>
            </p:cNvPr>
            <p:cNvSpPr>
              <a:spLocks noChangeShapeType="1"/>
            </p:cNvSpPr>
            <p:nvPr/>
          </p:nvSpPr>
          <p:spPr bwMode="auto">
            <a:xfrm>
              <a:off x="1429124" y="7412809"/>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6" name="Line 45">
              <a:extLst>
                <a:ext uri="{FF2B5EF4-FFF2-40B4-BE49-F238E27FC236}">
                  <a16:creationId xmlns:a16="http://schemas.microsoft.com/office/drawing/2014/main" id="{8001ACE2-9005-7F4E-BE53-A7D4521C5BEB}"/>
                </a:ext>
              </a:extLst>
            </p:cNvPr>
            <p:cNvSpPr>
              <a:spLocks noChangeShapeType="1"/>
            </p:cNvSpPr>
            <p:nvPr/>
          </p:nvSpPr>
          <p:spPr bwMode="auto">
            <a:xfrm>
              <a:off x="1423431" y="7233490"/>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7" name="Line 45">
              <a:extLst>
                <a:ext uri="{FF2B5EF4-FFF2-40B4-BE49-F238E27FC236}">
                  <a16:creationId xmlns:a16="http://schemas.microsoft.com/office/drawing/2014/main" id="{10F1125B-AEAC-1C46-AB18-A4F52D4D96FD}"/>
                </a:ext>
              </a:extLst>
            </p:cNvPr>
            <p:cNvSpPr>
              <a:spLocks noChangeShapeType="1"/>
            </p:cNvSpPr>
            <p:nvPr/>
          </p:nvSpPr>
          <p:spPr bwMode="auto">
            <a:xfrm>
              <a:off x="1417737" y="7054171"/>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8" name="Line 45">
              <a:extLst>
                <a:ext uri="{FF2B5EF4-FFF2-40B4-BE49-F238E27FC236}">
                  <a16:creationId xmlns:a16="http://schemas.microsoft.com/office/drawing/2014/main" id="{4DF1ACDC-969F-3B4A-8C3F-8FB4393C8DA6}"/>
                </a:ext>
              </a:extLst>
            </p:cNvPr>
            <p:cNvSpPr>
              <a:spLocks noChangeShapeType="1"/>
            </p:cNvSpPr>
            <p:nvPr/>
          </p:nvSpPr>
          <p:spPr bwMode="auto">
            <a:xfrm>
              <a:off x="1417738" y="6874853"/>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59" name="Line 45">
              <a:extLst>
                <a:ext uri="{FF2B5EF4-FFF2-40B4-BE49-F238E27FC236}">
                  <a16:creationId xmlns:a16="http://schemas.microsoft.com/office/drawing/2014/main" id="{46C1A30A-3C24-854F-8A74-D9170499D82D}"/>
                </a:ext>
              </a:extLst>
            </p:cNvPr>
            <p:cNvSpPr>
              <a:spLocks noChangeShapeType="1"/>
            </p:cNvSpPr>
            <p:nvPr/>
          </p:nvSpPr>
          <p:spPr bwMode="auto">
            <a:xfrm>
              <a:off x="1417738" y="6695534"/>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60" name="Line 45">
              <a:extLst>
                <a:ext uri="{FF2B5EF4-FFF2-40B4-BE49-F238E27FC236}">
                  <a16:creationId xmlns:a16="http://schemas.microsoft.com/office/drawing/2014/main" id="{66479018-DC67-5D4F-A964-57CE46A4FBE4}"/>
                </a:ext>
              </a:extLst>
            </p:cNvPr>
            <p:cNvSpPr>
              <a:spLocks noChangeShapeType="1"/>
            </p:cNvSpPr>
            <p:nvPr/>
          </p:nvSpPr>
          <p:spPr bwMode="auto">
            <a:xfrm>
              <a:off x="1423452" y="6516216"/>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sp>
        <p:nvSpPr>
          <p:cNvPr id="162" name="Line 44">
            <a:extLst>
              <a:ext uri="{FF2B5EF4-FFF2-40B4-BE49-F238E27FC236}">
                <a16:creationId xmlns:a16="http://schemas.microsoft.com/office/drawing/2014/main" id="{6A928547-A6CE-CA45-B49B-BD11415CFF8A}"/>
              </a:ext>
            </a:extLst>
          </p:cNvPr>
          <p:cNvSpPr>
            <a:spLocks noChangeShapeType="1"/>
          </p:cNvSpPr>
          <p:nvPr/>
        </p:nvSpPr>
        <p:spPr bwMode="auto">
          <a:xfrm flipH="1" flipV="1">
            <a:off x="3655557" y="3707904"/>
            <a:ext cx="0" cy="5145806"/>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nvGrpSpPr>
          <p:cNvPr id="191" name="Groupe 190">
            <a:extLst>
              <a:ext uri="{FF2B5EF4-FFF2-40B4-BE49-F238E27FC236}">
                <a16:creationId xmlns:a16="http://schemas.microsoft.com/office/drawing/2014/main" id="{AE4AC35B-5108-0E42-8D63-BC859283C351}"/>
              </a:ext>
            </a:extLst>
          </p:cNvPr>
          <p:cNvGrpSpPr/>
          <p:nvPr/>
        </p:nvGrpSpPr>
        <p:grpSpPr>
          <a:xfrm>
            <a:off x="2996952" y="4002832"/>
            <a:ext cx="649083" cy="4665256"/>
            <a:chOff x="3625391" y="3940696"/>
            <a:chExt cx="649083" cy="4665256"/>
          </a:xfrm>
        </p:grpSpPr>
        <p:sp>
          <p:nvSpPr>
            <p:cNvPr id="163" name="Line 45">
              <a:extLst>
                <a:ext uri="{FF2B5EF4-FFF2-40B4-BE49-F238E27FC236}">
                  <a16:creationId xmlns:a16="http://schemas.microsoft.com/office/drawing/2014/main" id="{9CB325AE-6A38-F843-BA0F-D6AB2C5D37B5}"/>
                </a:ext>
              </a:extLst>
            </p:cNvPr>
            <p:cNvSpPr>
              <a:spLocks noChangeShapeType="1"/>
            </p:cNvSpPr>
            <p:nvPr/>
          </p:nvSpPr>
          <p:spPr bwMode="auto">
            <a:xfrm flipH="1">
              <a:off x="3958950" y="4120015"/>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65" name="Line 45">
              <a:extLst>
                <a:ext uri="{FF2B5EF4-FFF2-40B4-BE49-F238E27FC236}">
                  <a16:creationId xmlns:a16="http://schemas.microsoft.com/office/drawing/2014/main" id="{1DF851E2-FA7D-CE43-8B65-22FC601E7E1E}"/>
                </a:ext>
              </a:extLst>
            </p:cNvPr>
            <p:cNvSpPr>
              <a:spLocks noChangeShapeType="1"/>
            </p:cNvSpPr>
            <p:nvPr/>
          </p:nvSpPr>
          <p:spPr bwMode="auto">
            <a:xfrm flipH="1">
              <a:off x="3818712" y="4478652"/>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66" name="Line 45">
              <a:extLst>
                <a:ext uri="{FF2B5EF4-FFF2-40B4-BE49-F238E27FC236}">
                  <a16:creationId xmlns:a16="http://schemas.microsoft.com/office/drawing/2014/main" id="{C02FEE80-B4D3-0C4C-A2FC-91CD54FA505E}"/>
                </a:ext>
              </a:extLst>
            </p:cNvPr>
            <p:cNvSpPr>
              <a:spLocks noChangeShapeType="1"/>
            </p:cNvSpPr>
            <p:nvPr/>
          </p:nvSpPr>
          <p:spPr bwMode="auto">
            <a:xfrm flipH="1">
              <a:off x="3778650" y="4657971"/>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67" name="Line 45">
              <a:extLst>
                <a:ext uri="{FF2B5EF4-FFF2-40B4-BE49-F238E27FC236}">
                  <a16:creationId xmlns:a16="http://schemas.microsoft.com/office/drawing/2014/main" id="{B600D8DC-453B-3D45-B22A-E18C7A9BEBED}"/>
                </a:ext>
              </a:extLst>
            </p:cNvPr>
            <p:cNvSpPr>
              <a:spLocks noChangeShapeType="1"/>
            </p:cNvSpPr>
            <p:nvPr/>
          </p:nvSpPr>
          <p:spPr bwMode="auto">
            <a:xfrm flipH="1">
              <a:off x="3762292" y="4837289"/>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68" name="Line 45">
              <a:extLst>
                <a:ext uri="{FF2B5EF4-FFF2-40B4-BE49-F238E27FC236}">
                  <a16:creationId xmlns:a16="http://schemas.microsoft.com/office/drawing/2014/main" id="{EBDD2983-D21F-B641-80C5-BD5F0C76A636}"/>
                </a:ext>
              </a:extLst>
            </p:cNvPr>
            <p:cNvSpPr>
              <a:spLocks noChangeShapeType="1"/>
            </p:cNvSpPr>
            <p:nvPr/>
          </p:nvSpPr>
          <p:spPr bwMode="auto">
            <a:xfrm flipH="1">
              <a:off x="3733378" y="5016608"/>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69" name="Line 45">
              <a:extLst>
                <a:ext uri="{FF2B5EF4-FFF2-40B4-BE49-F238E27FC236}">
                  <a16:creationId xmlns:a16="http://schemas.microsoft.com/office/drawing/2014/main" id="{D4C20F46-E289-3542-B6F0-ADC1B3615025}"/>
                </a:ext>
              </a:extLst>
            </p:cNvPr>
            <p:cNvSpPr>
              <a:spLocks noChangeShapeType="1"/>
            </p:cNvSpPr>
            <p:nvPr/>
          </p:nvSpPr>
          <p:spPr bwMode="auto">
            <a:xfrm flipH="1">
              <a:off x="3717227" y="5195926"/>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0" name="Line 45">
              <a:extLst>
                <a:ext uri="{FF2B5EF4-FFF2-40B4-BE49-F238E27FC236}">
                  <a16:creationId xmlns:a16="http://schemas.microsoft.com/office/drawing/2014/main" id="{BD731AF5-8524-9F46-8DCC-0D69D953D542}"/>
                </a:ext>
              </a:extLst>
            </p:cNvPr>
            <p:cNvSpPr>
              <a:spLocks noChangeShapeType="1"/>
            </p:cNvSpPr>
            <p:nvPr/>
          </p:nvSpPr>
          <p:spPr bwMode="auto">
            <a:xfrm flipH="1">
              <a:off x="3700383" y="5375245"/>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1" name="Forme libre 170">
              <a:extLst>
                <a:ext uri="{FF2B5EF4-FFF2-40B4-BE49-F238E27FC236}">
                  <a16:creationId xmlns:a16="http://schemas.microsoft.com/office/drawing/2014/main" id="{A5BCB245-45AF-784C-A5ED-1D63D560C27E}"/>
                </a:ext>
              </a:extLst>
            </p:cNvPr>
            <p:cNvSpPr/>
            <p:nvPr/>
          </p:nvSpPr>
          <p:spPr bwMode="auto">
            <a:xfrm flipH="1">
              <a:off x="3632863" y="3940696"/>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72" name="Forme libre 171">
              <a:extLst>
                <a:ext uri="{FF2B5EF4-FFF2-40B4-BE49-F238E27FC236}">
                  <a16:creationId xmlns:a16="http://schemas.microsoft.com/office/drawing/2014/main" id="{81CDC1C2-8122-1C4C-B140-E3DDCF4B8E46}"/>
                </a:ext>
              </a:extLst>
            </p:cNvPr>
            <p:cNvSpPr/>
            <p:nvPr/>
          </p:nvSpPr>
          <p:spPr bwMode="auto">
            <a:xfrm flipH="1" flipV="1">
              <a:off x="3631974" y="6271836"/>
              <a:ext cx="630956" cy="2334116"/>
            </a:xfrm>
            <a:custGeom>
              <a:avLst/>
              <a:gdLst>
                <a:gd name="connsiteX0" fmla="*/ 0 w 990600"/>
                <a:gd name="connsiteY0" fmla="*/ 0 h 2830286"/>
                <a:gd name="connsiteX1" fmla="*/ 359228 w 990600"/>
                <a:gd name="connsiteY1" fmla="*/ 108857 h 2830286"/>
                <a:gd name="connsiteX2" fmla="*/ 674914 w 990600"/>
                <a:gd name="connsiteY2" fmla="*/ 609600 h 2830286"/>
                <a:gd name="connsiteX3" fmla="*/ 870857 w 990600"/>
                <a:gd name="connsiteY3" fmla="*/ 1807029 h 2830286"/>
                <a:gd name="connsiteX4" fmla="*/ 990600 w 990600"/>
                <a:gd name="connsiteY4" fmla="*/ 2830286 h 2830286"/>
                <a:gd name="connsiteX5" fmla="*/ 990600 w 990600"/>
                <a:gd name="connsiteY5" fmla="*/ 2830286 h 2830286"/>
                <a:gd name="connsiteX0" fmla="*/ 0 w 1007852"/>
                <a:gd name="connsiteY0" fmla="*/ 0 h 3248667"/>
                <a:gd name="connsiteX1" fmla="*/ 359228 w 1007852"/>
                <a:gd name="connsiteY1" fmla="*/ 108857 h 3248667"/>
                <a:gd name="connsiteX2" fmla="*/ 674914 w 1007852"/>
                <a:gd name="connsiteY2" fmla="*/ 609600 h 3248667"/>
                <a:gd name="connsiteX3" fmla="*/ 870857 w 1007852"/>
                <a:gd name="connsiteY3" fmla="*/ 1807029 h 3248667"/>
                <a:gd name="connsiteX4" fmla="*/ 990600 w 1007852"/>
                <a:gd name="connsiteY4" fmla="*/ 2830286 h 3248667"/>
                <a:gd name="connsiteX5" fmla="*/ 1007852 w 1007852"/>
                <a:gd name="connsiteY5" fmla="*/ 3248667 h 3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852" h="3248667">
                  <a:moveTo>
                    <a:pt x="0" y="0"/>
                  </a:moveTo>
                  <a:cubicBezTo>
                    <a:pt x="123371" y="3628"/>
                    <a:pt x="246742" y="7257"/>
                    <a:pt x="359228" y="108857"/>
                  </a:cubicBezTo>
                  <a:cubicBezTo>
                    <a:pt x="471714" y="210457"/>
                    <a:pt x="589643" y="326571"/>
                    <a:pt x="674914" y="609600"/>
                  </a:cubicBezTo>
                  <a:cubicBezTo>
                    <a:pt x="760186" y="892629"/>
                    <a:pt x="818243" y="1436915"/>
                    <a:pt x="870857" y="1807029"/>
                  </a:cubicBezTo>
                  <a:cubicBezTo>
                    <a:pt x="923471" y="2177143"/>
                    <a:pt x="967768" y="2590013"/>
                    <a:pt x="990600" y="2830286"/>
                  </a:cubicBezTo>
                  <a:cubicBezTo>
                    <a:pt x="1013432" y="3070559"/>
                    <a:pt x="1002101" y="3109207"/>
                    <a:pt x="1007852" y="3248667"/>
                  </a:cubicBezTo>
                </a:path>
              </a:pathLst>
            </a:cu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
          <p:nvSpPr>
            <p:cNvPr id="173" name="Line 45">
              <a:extLst>
                <a:ext uri="{FF2B5EF4-FFF2-40B4-BE49-F238E27FC236}">
                  <a16:creationId xmlns:a16="http://schemas.microsoft.com/office/drawing/2014/main" id="{C8129A14-3CBA-2E45-B98B-8E3CE1ABBBF5}"/>
                </a:ext>
              </a:extLst>
            </p:cNvPr>
            <p:cNvSpPr>
              <a:spLocks noChangeShapeType="1"/>
            </p:cNvSpPr>
            <p:nvPr/>
          </p:nvSpPr>
          <p:spPr bwMode="auto">
            <a:xfrm flipH="1">
              <a:off x="3683474" y="5554564"/>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4" name="Line 45">
              <a:extLst>
                <a:ext uri="{FF2B5EF4-FFF2-40B4-BE49-F238E27FC236}">
                  <a16:creationId xmlns:a16="http://schemas.microsoft.com/office/drawing/2014/main" id="{EC3A3528-06E1-EC4E-8B3F-92C2D35F72E2}"/>
                </a:ext>
              </a:extLst>
            </p:cNvPr>
            <p:cNvSpPr>
              <a:spLocks noChangeShapeType="1"/>
            </p:cNvSpPr>
            <p:nvPr/>
          </p:nvSpPr>
          <p:spPr bwMode="auto">
            <a:xfrm flipH="1">
              <a:off x="3661001" y="5733882"/>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5" name="Line 45">
              <a:extLst>
                <a:ext uri="{FF2B5EF4-FFF2-40B4-BE49-F238E27FC236}">
                  <a16:creationId xmlns:a16="http://schemas.microsoft.com/office/drawing/2014/main" id="{90F09D98-6946-B344-BA4F-3B2852C97E0A}"/>
                </a:ext>
              </a:extLst>
            </p:cNvPr>
            <p:cNvSpPr>
              <a:spLocks noChangeShapeType="1"/>
            </p:cNvSpPr>
            <p:nvPr/>
          </p:nvSpPr>
          <p:spPr bwMode="auto">
            <a:xfrm flipH="1">
              <a:off x="3638393" y="5913201"/>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76" name="Line 45">
              <a:extLst>
                <a:ext uri="{FF2B5EF4-FFF2-40B4-BE49-F238E27FC236}">
                  <a16:creationId xmlns:a16="http://schemas.microsoft.com/office/drawing/2014/main" id="{5021BE97-DDC1-3A4A-9F91-FAAC215C7AFF}"/>
                </a:ext>
              </a:extLst>
            </p:cNvPr>
            <p:cNvSpPr>
              <a:spLocks noChangeShapeType="1"/>
            </p:cNvSpPr>
            <p:nvPr/>
          </p:nvSpPr>
          <p:spPr bwMode="auto">
            <a:xfrm flipH="1">
              <a:off x="3627170" y="6092519"/>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7" name="Line 45">
              <a:extLst>
                <a:ext uri="{FF2B5EF4-FFF2-40B4-BE49-F238E27FC236}">
                  <a16:creationId xmlns:a16="http://schemas.microsoft.com/office/drawing/2014/main" id="{EB8B4DC3-6E4B-F84E-9A53-517D6D0B1E10}"/>
                </a:ext>
              </a:extLst>
            </p:cNvPr>
            <p:cNvSpPr>
              <a:spLocks noChangeShapeType="1"/>
            </p:cNvSpPr>
            <p:nvPr/>
          </p:nvSpPr>
          <p:spPr bwMode="auto">
            <a:xfrm flipH="1">
              <a:off x="3625391" y="6271836"/>
              <a:ext cx="64412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8" name="Line 45">
              <a:extLst>
                <a:ext uri="{FF2B5EF4-FFF2-40B4-BE49-F238E27FC236}">
                  <a16:creationId xmlns:a16="http://schemas.microsoft.com/office/drawing/2014/main" id="{701EC5A5-BAAF-6945-8C94-D6BFDB5E4406}"/>
                </a:ext>
              </a:extLst>
            </p:cNvPr>
            <p:cNvSpPr>
              <a:spLocks noChangeShapeType="1"/>
            </p:cNvSpPr>
            <p:nvPr/>
          </p:nvSpPr>
          <p:spPr bwMode="auto">
            <a:xfrm flipH="1">
              <a:off x="3957939" y="8436558"/>
              <a:ext cx="3155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79" name="Line 45">
              <a:extLst>
                <a:ext uri="{FF2B5EF4-FFF2-40B4-BE49-F238E27FC236}">
                  <a16:creationId xmlns:a16="http://schemas.microsoft.com/office/drawing/2014/main" id="{94BDCA92-3880-0543-A587-742AFE17081C}"/>
                </a:ext>
              </a:extLst>
            </p:cNvPr>
            <p:cNvSpPr>
              <a:spLocks noChangeShapeType="1"/>
            </p:cNvSpPr>
            <p:nvPr/>
          </p:nvSpPr>
          <p:spPr bwMode="auto">
            <a:xfrm flipH="1">
              <a:off x="3862828" y="8257240"/>
              <a:ext cx="40567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0" name="Line 45">
              <a:extLst>
                <a:ext uri="{FF2B5EF4-FFF2-40B4-BE49-F238E27FC236}">
                  <a16:creationId xmlns:a16="http://schemas.microsoft.com/office/drawing/2014/main" id="{E6F99D67-795A-B649-9E76-CCB547CB4BE1}"/>
                </a:ext>
              </a:extLst>
            </p:cNvPr>
            <p:cNvSpPr>
              <a:spLocks noChangeShapeType="1"/>
            </p:cNvSpPr>
            <p:nvPr/>
          </p:nvSpPr>
          <p:spPr bwMode="auto">
            <a:xfrm flipH="1">
              <a:off x="3817701" y="8077921"/>
              <a:ext cx="445107"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1" name="Line 45">
              <a:extLst>
                <a:ext uri="{FF2B5EF4-FFF2-40B4-BE49-F238E27FC236}">
                  <a16:creationId xmlns:a16="http://schemas.microsoft.com/office/drawing/2014/main" id="{4AEB3BFF-005D-0A4E-9F9D-9E887200EE46}"/>
                </a:ext>
              </a:extLst>
            </p:cNvPr>
            <p:cNvSpPr>
              <a:spLocks noChangeShapeType="1"/>
            </p:cNvSpPr>
            <p:nvPr/>
          </p:nvSpPr>
          <p:spPr bwMode="auto">
            <a:xfrm flipH="1">
              <a:off x="3777639" y="7898602"/>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82" name="Line 45">
              <a:extLst>
                <a:ext uri="{FF2B5EF4-FFF2-40B4-BE49-F238E27FC236}">
                  <a16:creationId xmlns:a16="http://schemas.microsoft.com/office/drawing/2014/main" id="{DF7E2E76-F1B0-D245-92E0-E85B1B7A8C30}"/>
                </a:ext>
              </a:extLst>
            </p:cNvPr>
            <p:cNvSpPr>
              <a:spLocks noChangeShapeType="1"/>
            </p:cNvSpPr>
            <p:nvPr/>
          </p:nvSpPr>
          <p:spPr bwMode="auto">
            <a:xfrm flipH="1">
              <a:off x="3761281" y="7719284"/>
              <a:ext cx="495824"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83" name="Line 45">
              <a:extLst>
                <a:ext uri="{FF2B5EF4-FFF2-40B4-BE49-F238E27FC236}">
                  <a16:creationId xmlns:a16="http://schemas.microsoft.com/office/drawing/2014/main" id="{FC3F6EF2-C25A-DA41-BA9D-112029F30DF9}"/>
                </a:ext>
              </a:extLst>
            </p:cNvPr>
            <p:cNvSpPr>
              <a:spLocks noChangeShapeType="1"/>
            </p:cNvSpPr>
            <p:nvPr/>
          </p:nvSpPr>
          <p:spPr bwMode="auto">
            <a:xfrm flipH="1">
              <a:off x="3732367" y="7539965"/>
              <a:ext cx="54109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4" name="Line 45">
              <a:extLst>
                <a:ext uri="{FF2B5EF4-FFF2-40B4-BE49-F238E27FC236}">
                  <a16:creationId xmlns:a16="http://schemas.microsoft.com/office/drawing/2014/main" id="{E7F793AF-A459-E048-A011-B3AC215AB71F}"/>
                </a:ext>
              </a:extLst>
            </p:cNvPr>
            <p:cNvSpPr>
              <a:spLocks noChangeShapeType="1"/>
            </p:cNvSpPr>
            <p:nvPr/>
          </p:nvSpPr>
          <p:spPr bwMode="auto">
            <a:xfrm flipH="1">
              <a:off x="3716216" y="7360647"/>
              <a:ext cx="54089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5" name="Line 45">
              <a:extLst>
                <a:ext uri="{FF2B5EF4-FFF2-40B4-BE49-F238E27FC236}">
                  <a16:creationId xmlns:a16="http://schemas.microsoft.com/office/drawing/2014/main" id="{6C82AF20-5F9C-3848-9708-5655C9DE0899}"/>
                </a:ext>
              </a:extLst>
            </p:cNvPr>
            <p:cNvSpPr>
              <a:spLocks noChangeShapeType="1"/>
            </p:cNvSpPr>
            <p:nvPr/>
          </p:nvSpPr>
          <p:spPr bwMode="auto">
            <a:xfrm flipH="1">
              <a:off x="3699372" y="7181328"/>
              <a:ext cx="56343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6" name="Line 45">
              <a:extLst>
                <a:ext uri="{FF2B5EF4-FFF2-40B4-BE49-F238E27FC236}">
                  <a16:creationId xmlns:a16="http://schemas.microsoft.com/office/drawing/2014/main" id="{5AAD4FC6-4880-CB47-912B-2D0028E977AE}"/>
                </a:ext>
              </a:extLst>
            </p:cNvPr>
            <p:cNvSpPr>
              <a:spLocks noChangeShapeType="1"/>
            </p:cNvSpPr>
            <p:nvPr/>
          </p:nvSpPr>
          <p:spPr bwMode="auto">
            <a:xfrm flipH="1">
              <a:off x="3682463" y="7002009"/>
              <a:ext cx="58603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7" name="Line 45">
              <a:extLst>
                <a:ext uri="{FF2B5EF4-FFF2-40B4-BE49-F238E27FC236}">
                  <a16:creationId xmlns:a16="http://schemas.microsoft.com/office/drawing/2014/main" id="{F732C4A0-9E0F-C94F-A45B-8D0AE213D6D4}"/>
                </a:ext>
              </a:extLst>
            </p:cNvPr>
            <p:cNvSpPr>
              <a:spLocks noChangeShapeType="1"/>
            </p:cNvSpPr>
            <p:nvPr/>
          </p:nvSpPr>
          <p:spPr bwMode="auto">
            <a:xfrm flipH="1">
              <a:off x="3659990" y="6822691"/>
              <a:ext cx="608511"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88" name="Line 45">
              <a:extLst>
                <a:ext uri="{FF2B5EF4-FFF2-40B4-BE49-F238E27FC236}">
                  <a16:creationId xmlns:a16="http://schemas.microsoft.com/office/drawing/2014/main" id="{BB238362-2ED7-2B43-9634-4C36A073D146}"/>
                </a:ext>
              </a:extLst>
            </p:cNvPr>
            <p:cNvSpPr>
              <a:spLocks noChangeShapeType="1"/>
            </p:cNvSpPr>
            <p:nvPr/>
          </p:nvSpPr>
          <p:spPr bwMode="auto">
            <a:xfrm flipH="1">
              <a:off x="3637382" y="6643372"/>
              <a:ext cx="631119"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b="0" dirty="0"/>
            </a:p>
          </p:txBody>
        </p:sp>
        <p:sp>
          <p:nvSpPr>
            <p:cNvPr id="189" name="Line 45">
              <a:extLst>
                <a:ext uri="{FF2B5EF4-FFF2-40B4-BE49-F238E27FC236}">
                  <a16:creationId xmlns:a16="http://schemas.microsoft.com/office/drawing/2014/main" id="{8D3D7EFB-5CA2-9D4C-AB87-2827EA77DA87}"/>
                </a:ext>
              </a:extLst>
            </p:cNvPr>
            <p:cNvSpPr>
              <a:spLocks noChangeShapeType="1"/>
            </p:cNvSpPr>
            <p:nvPr/>
          </p:nvSpPr>
          <p:spPr bwMode="auto">
            <a:xfrm flipH="1">
              <a:off x="3626159" y="6464054"/>
              <a:ext cx="636628"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grpSp>
      <p:sp>
        <p:nvSpPr>
          <p:cNvPr id="192" name="Line 45">
            <a:extLst>
              <a:ext uri="{FF2B5EF4-FFF2-40B4-BE49-F238E27FC236}">
                <a16:creationId xmlns:a16="http://schemas.microsoft.com/office/drawing/2014/main" id="{2C704E4A-EFEB-184F-BEEC-508B2DEC63BB}"/>
              </a:ext>
            </a:extLst>
          </p:cNvPr>
          <p:cNvSpPr>
            <a:spLocks noChangeShapeType="1"/>
          </p:cNvSpPr>
          <p:nvPr/>
        </p:nvSpPr>
        <p:spPr bwMode="auto">
          <a:xfrm>
            <a:off x="1207293" y="8669577"/>
            <a:ext cx="144000" cy="0"/>
          </a:xfrm>
          <a:prstGeom prst="line">
            <a:avLst/>
          </a:prstGeom>
          <a:noFill/>
          <a:ln w="12700">
            <a:solidFill>
              <a:schemeClr val="tx1"/>
            </a:solidFill>
            <a:round/>
            <a:headEnd type="triangle"/>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93" name="Line 45">
            <a:extLst>
              <a:ext uri="{FF2B5EF4-FFF2-40B4-BE49-F238E27FC236}">
                <a16:creationId xmlns:a16="http://schemas.microsoft.com/office/drawing/2014/main" id="{E496F087-E82E-E74F-B340-C4A2C67F6446}"/>
              </a:ext>
            </a:extLst>
          </p:cNvPr>
          <p:cNvSpPr>
            <a:spLocks noChangeShapeType="1"/>
          </p:cNvSpPr>
          <p:nvPr/>
        </p:nvSpPr>
        <p:spPr bwMode="auto">
          <a:xfrm>
            <a:off x="3582668" y="8694430"/>
            <a:ext cx="144000" cy="0"/>
          </a:xfrm>
          <a:prstGeom prst="line">
            <a:avLst/>
          </a:prstGeom>
          <a:noFill/>
          <a:ln w="12700">
            <a:solidFill>
              <a:schemeClr val="tx1"/>
            </a:solidFill>
            <a:round/>
            <a:headEnd type="triangle"/>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196" name="Text Box 47">
            <a:extLst>
              <a:ext uri="{FF2B5EF4-FFF2-40B4-BE49-F238E27FC236}">
                <a16:creationId xmlns:a16="http://schemas.microsoft.com/office/drawing/2014/main" id="{E29011D8-B8B1-A743-AC14-0A73BFD0D484}"/>
              </a:ext>
            </a:extLst>
          </p:cNvPr>
          <p:cNvSpPr txBox="1">
            <a:spLocks noChangeArrowheads="1"/>
          </p:cNvSpPr>
          <p:nvPr/>
        </p:nvSpPr>
        <p:spPr bwMode="auto">
          <a:xfrm>
            <a:off x="883214" y="8765692"/>
            <a:ext cx="838200"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pPr>
            <a:r>
              <a:rPr lang="fr-FR" dirty="0" err="1"/>
              <a:t>t</a:t>
            </a:r>
            <a:endParaRPr lang="fr-FR" dirty="0"/>
          </a:p>
        </p:txBody>
      </p:sp>
      <p:sp>
        <p:nvSpPr>
          <p:cNvPr id="197" name="Text Box 47">
            <a:extLst>
              <a:ext uri="{FF2B5EF4-FFF2-40B4-BE49-F238E27FC236}">
                <a16:creationId xmlns:a16="http://schemas.microsoft.com/office/drawing/2014/main" id="{7B3BB7EA-D6AA-C94B-9600-5BC8FFB8F9C3}"/>
              </a:ext>
            </a:extLst>
          </p:cNvPr>
          <p:cNvSpPr txBox="1">
            <a:spLocks noChangeArrowheads="1"/>
          </p:cNvSpPr>
          <p:nvPr/>
        </p:nvSpPr>
        <p:spPr bwMode="auto">
          <a:xfrm>
            <a:off x="3238872" y="8854170"/>
            <a:ext cx="838200"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ctr" eaLnBrk="1" hangingPunct="1">
              <a:spcBef>
                <a:spcPct val="50000"/>
              </a:spcBef>
            </a:pPr>
            <a:r>
              <a:rPr lang="fr-FR" dirty="0" err="1"/>
              <a:t>t+dt</a:t>
            </a:r>
            <a:endParaRPr lang="fr-FR" dirty="0"/>
          </a:p>
        </p:txBody>
      </p:sp>
      <p:sp>
        <p:nvSpPr>
          <p:cNvPr id="198" name="Line 45">
            <a:extLst>
              <a:ext uri="{FF2B5EF4-FFF2-40B4-BE49-F238E27FC236}">
                <a16:creationId xmlns:a16="http://schemas.microsoft.com/office/drawing/2014/main" id="{2025E881-FDB8-2541-BA49-4D506E534253}"/>
              </a:ext>
            </a:extLst>
          </p:cNvPr>
          <p:cNvSpPr>
            <a:spLocks noChangeShapeType="1"/>
          </p:cNvSpPr>
          <p:nvPr/>
        </p:nvSpPr>
        <p:spPr bwMode="auto">
          <a:xfrm>
            <a:off x="3582668" y="3995936"/>
            <a:ext cx="144000" cy="0"/>
          </a:xfrm>
          <a:prstGeom prst="line">
            <a:avLst/>
          </a:prstGeom>
          <a:noFill/>
          <a:ln w="12700">
            <a:solidFill>
              <a:schemeClr val="tx1"/>
            </a:solidFill>
            <a:round/>
            <a:headEnd type="triangle"/>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mc:AlternateContent xmlns:mc="http://schemas.openxmlformats.org/markup-compatibility/2006" xmlns:a14="http://schemas.microsoft.com/office/drawing/2010/main">
        <mc:Choice Requires="a14">
          <p:sp>
            <p:nvSpPr>
              <p:cNvPr id="201" name="Text Box 47">
                <a:extLst>
                  <a:ext uri="{FF2B5EF4-FFF2-40B4-BE49-F238E27FC236}">
                    <a16:creationId xmlns:a16="http://schemas.microsoft.com/office/drawing/2014/main" id="{1FBD81C8-45AC-B446-80D1-E62D1634D792}"/>
                  </a:ext>
                </a:extLst>
              </p:cNvPr>
              <p:cNvSpPr txBox="1">
                <a:spLocks noChangeArrowheads="1"/>
              </p:cNvSpPr>
              <p:nvPr/>
            </p:nvSpPr>
            <p:spPr bwMode="auto">
              <a:xfrm rot="16200000">
                <a:off x="557691" y="5949163"/>
                <a:ext cx="1656184" cy="34201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Espace des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panose="02040503050406030204" pitchFamily="18" charset="0"/>
                            <a:ea typeface="Cambria Math" charset="0"/>
                            <a:cs typeface="Cambria Math" charset="0"/>
                          </a:rPr>
                          <m:t>𝒌</m:t>
                        </m:r>
                      </m:e>
                    </m:acc>
                  </m:oMath>
                </a14:m>
                <a:endParaRPr lang="fr-FR" dirty="0"/>
              </a:p>
            </p:txBody>
          </p:sp>
        </mc:Choice>
        <mc:Fallback xmlns="">
          <p:sp>
            <p:nvSpPr>
              <p:cNvPr id="201" name="Text Box 47">
                <a:extLst>
                  <a:ext uri="{FF2B5EF4-FFF2-40B4-BE49-F238E27FC236}">
                    <a16:creationId xmlns:a16="http://schemas.microsoft.com/office/drawing/2014/main" id="{1FBD81C8-45AC-B446-80D1-E62D1634D792}"/>
                  </a:ext>
                </a:extLst>
              </p:cNvPr>
              <p:cNvSpPr txBox="1">
                <a:spLocks noRot="1" noChangeAspect="1" noMove="1" noResize="1" noEditPoints="1" noAdjustHandles="1" noChangeArrowheads="1" noChangeShapeType="1" noTextEdit="1"/>
              </p:cNvSpPr>
              <p:nvPr/>
            </p:nvSpPr>
            <p:spPr bwMode="auto">
              <a:xfrm rot="16200000">
                <a:off x="557691" y="5949163"/>
                <a:ext cx="1656184" cy="342018"/>
              </a:xfrm>
              <a:prstGeom prst="rect">
                <a:avLst/>
              </a:prstGeom>
              <a:blipFill>
                <a:blip r:embed="rId5"/>
                <a:stretch>
                  <a:fillRect r="-18519" b="-76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grpSp>
        <p:nvGrpSpPr>
          <p:cNvPr id="203" name="Groupe 202">
            <a:extLst>
              <a:ext uri="{FF2B5EF4-FFF2-40B4-BE49-F238E27FC236}">
                <a16:creationId xmlns:a16="http://schemas.microsoft.com/office/drawing/2014/main" id="{D61D5549-2945-F441-966B-99BF963073BC}"/>
              </a:ext>
            </a:extLst>
          </p:cNvPr>
          <p:cNvGrpSpPr/>
          <p:nvPr/>
        </p:nvGrpSpPr>
        <p:grpSpPr>
          <a:xfrm>
            <a:off x="1279293" y="2411848"/>
            <a:ext cx="2520000" cy="792000"/>
            <a:chOff x="-2321107" y="2667035"/>
            <a:chExt cx="2520000" cy="792000"/>
          </a:xfrm>
        </p:grpSpPr>
        <p:sp>
          <p:nvSpPr>
            <p:cNvPr id="52" name="Line 45">
              <a:extLst>
                <a:ext uri="{FF2B5EF4-FFF2-40B4-BE49-F238E27FC236}">
                  <a16:creationId xmlns:a16="http://schemas.microsoft.com/office/drawing/2014/main" id="{6E0D5AFD-975F-9643-8D99-0B5D4E9D5F9E}"/>
                </a:ext>
              </a:extLst>
            </p:cNvPr>
            <p:cNvSpPr>
              <a:spLocks noChangeShapeType="1"/>
            </p:cNvSpPr>
            <p:nvPr/>
          </p:nvSpPr>
          <p:spPr bwMode="auto">
            <a:xfrm flipH="1" flipV="1">
              <a:off x="-1904555" y="3348363"/>
              <a:ext cx="43210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p:sp>
          <p:nvSpPr>
            <p:cNvPr id="55" name="Line 45">
              <a:extLst>
                <a:ext uri="{FF2B5EF4-FFF2-40B4-BE49-F238E27FC236}">
                  <a16:creationId xmlns:a16="http://schemas.microsoft.com/office/drawing/2014/main" id="{E7A0D86B-05E2-7247-9121-C5684F62B629}"/>
                </a:ext>
              </a:extLst>
            </p:cNvPr>
            <p:cNvSpPr>
              <a:spLocks noChangeShapeType="1"/>
            </p:cNvSpPr>
            <p:nvPr/>
          </p:nvSpPr>
          <p:spPr bwMode="auto">
            <a:xfrm flipV="1">
              <a:off x="-923848" y="3350542"/>
              <a:ext cx="432106"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square" lIns="90000" tIns="46800" rIns="90000" bIns="46800" anchor="ctr">
              <a:spAutoFit/>
            </a:bodyPr>
            <a:lstStyle/>
            <a:p>
              <a:endParaRPr lang="fr-FR"/>
            </a:p>
          </p:txBody>
        </p:sp>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46431D34-4A73-844D-959E-C14570915D24}"/>
                    </a:ext>
                  </a:extLst>
                </p:cNvPr>
                <p:cNvSpPr/>
                <p:nvPr/>
              </p:nvSpPr>
              <p:spPr>
                <a:xfrm>
                  <a:off x="-1904555" y="3022435"/>
                  <a:ext cx="637739" cy="3354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oMath>
                    </m:oMathPara>
                  </a14:m>
                  <a:endParaRPr lang="fr-FR" dirty="0"/>
                </a:p>
              </p:txBody>
            </p:sp>
          </mc:Choice>
          <mc:Fallback xmlns="">
            <p:sp>
              <p:nvSpPr>
                <p:cNvPr id="56" name="Rectangle 55">
                  <a:extLst>
                    <a:ext uri="{FF2B5EF4-FFF2-40B4-BE49-F238E27FC236}">
                      <a16:creationId xmlns:a16="http://schemas.microsoft.com/office/drawing/2014/main" id="{46431D34-4A73-844D-959E-C14570915D24}"/>
                    </a:ext>
                  </a:extLst>
                </p:cNvPr>
                <p:cNvSpPr>
                  <a:spLocks noRot="1" noChangeAspect="1" noMove="1" noResize="1" noEditPoints="1" noAdjustHandles="1" noChangeArrowheads="1" noChangeShapeType="1" noTextEdit="1"/>
                </p:cNvSpPr>
                <p:nvPr/>
              </p:nvSpPr>
              <p:spPr>
                <a:xfrm>
                  <a:off x="-1904555" y="3022435"/>
                  <a:ext cx="637739" cy="335413"/>
                </a:xfrm>
                <a:prstGeom prst="rect">
                  <a:avLst/>
                </a:prstGeom>
                <a:blipFill>
                  <a:blip r:embed="rId6"/>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9B58D45D-9AEA-C34B-8AD0-1BB62EA5B666}"/>
                    </a:ext>
                  </a:extLst>
                </p:cNvPr>
                <p:cNvSpPr/>
                <p:nvPr/>
              </p:nvSpPr>
              <p:spPr>
                <a:xfrm>
                  <a:off x="-886311" y="3023910"/>
                  <a:ext cx="378630" cy="33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𝑭</m:t>
                            </m:r>
                          </m:e>
                        </m:acc>
                      </m:oMath>
                    </m:oMathPara>
                  </a14:m>
                  <a:endParaRPr lang="fr-FR" dirty="0"/>
                </a:p>
              </p:txBody>
            </p:sp>
          </mc:Choice>
          <mc:Fallback xmlns="">
            <p:sp>
              <p:nvSpPr>
                <p:cNvPr id="61" name="Rectangle 60">
                  <a:extLst>
                    <a:ext uri="{FF2B5EF4-FFF2-40B4-BE49-F238E27FC236}">
                      <a16:creationId xmlns:a16="http://schemas.microsoft.com/office/drawing/2014/main" id="{9B58D45D-9AEA-C34B-8AD0-1BB62EA5B666}"/>
                    </a:ext>
                  </a:extLst>
                </p:cNvPr>
                <p:cNvSpPr>
                  <a:spLocks noRot="1" noChangeAspect="1" noMove="1" noResize="1" noEditPoints="1" noAdjustHandles="1" noChangeArrowheads="1" noChangeShapeType="1" noTextEdit="1"/>
                </p:cNvSpPr>
                <p:nvPr/>
              </p:nvSpPr>
              <p:spPr>
                <a:xfrm>
                  <a:off x="-886311" y="3023910"/>
                  <a:ext cx="378630" cy="333938"/>
                </a:xfrm>
                <a:prstGeom prst="rect">
                  <a:avLst/>
                </a:prstGeom>
                <a:blipFill>
                  <a:blip r:embed="rId7"/>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9" name="Text Box 47">
                  <a:extLst>
                    <a:ext uri="{FF2B5EF4-FFF2-40B4-BE49-F238E27FC236}">
                      <a16:creationId xmlns:a16="http://schemas.microsoft.com/office/drawing/2014/main" id="{F9984A1A-733B-D749-8CF2-428D6FE8712D}"/>
                    </a:ext>
                  </a:extLst>
                </p:cNvPr>
                <p:cNvSpPr txBox="1">
                  <a:spLocks noChangeArrowheads="1"/>
                </p:cNvSpPr>
                <p:nvPr/>
              </p:nvSpPr>
              <p:spPr bwMode="auto">
                <a:xfrm>
                  <a:off x="-2259667" y="2682839"/>
                  <a:ext cx="2448307" cy="337594"/>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Espace réel : </a:t>
                  </a:r>
                  <a14:m>
                    <m:oMath xmlns:m="http://schemas.openxmlformats.org/officeDocument/2006/math">
                      <m:acc>
                        <m:accPr>
                          <m:chr m:val="⃗"/>
                          <m:ctrlPr>
                            <a:rPr lang="fr-FR" i="1">
                              <a:latin typeface="Cambria Math" panose="02040503050406030204" pitchFamily="18" charset="0"/>
                            </a:rPr>
                          </m:ctrlPr>
                        </m:accPr>
                        <m:e>
                          <m:r>
                            <a:rPr lang="fr-FR" i="1">
                              <a:latin typeface="Cambria Math" panose="02040503050406030204" pitchFamily="18" charset="0"/>
                            </a:rPr>
                            <m:t>𝑭</m:t>
                          </m:r>
                        </m:e>
                      </m:acc>
                      <m:r>
                        <a:rPr lang="fr-FR" i="1">
                          <a:latin typeface="Cambria Math" charset="0"/>
                        </a:rPr>
                        <m:t>=−</m:t>
                      </m:r>
                      <m:r>
                        <a:rPr lang="fr-FR" i="1">
                          <a:latin typeface="Cambria Math" charset="0"/>
                        </a:rPr>
                        <m:t>𝒒</m:t>
                      </m:r>
                      <m:acc>
                        <m:accPr>
                          <m:chr m:val="⃗"/>
                          <m:ctrlPr>
                            <a:rPr lang="fr-FR" i="1">
                              <a:latin typeface="Cambria Math" panose="02040503050406030204" pitchFamily="18"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oMath>
                  </a14:m>
                  <a:endParaRPr lang="fr-FR" dirty="0"/>
                </a:p>
              </p:txBody>
            </p:sp>
          </mc:Choice>
          <mc:Fallback xmlns="">
            <p:sp>
              <p:nvSpPr>
                <p:cNvPr id="199" name="Text Box 47">
                  <a:extLst>
                    <a:ext uri="{FF2B5EF4-FFF2-40B4-BE49-F238E27FC236}">
                      <a16:creationId xmlns:a16="http://schemas.microsoft.com/office/drawing/2014/main" id="{F9984A1A-733B-D749-8CF2-428D6FE8712D}"/>
                    </a:ext>
                  </a:extLst>
                </p:cNvPr>
                <p:cNvSpPr txBox="1">
                  <a:spLocks noRot="1" noChangeAspect="1" noMove="1" noResize="1" noEditPoints="1" noAdjustHandles="1" noChangeArrowheads="1" noChangeShapeType="1" noTextEdit="1"/>
                </p:cNvSpPr>
                <p:nvPr/>
              </p:nvSpPr>
              <p:spPr bwMode="auto">
                <a:xfrm>
                  <a:off x="-2259667" y="2682839"/>
                  <a:ext cx="2448307" cy="337594"/>
                </a:xfrm>
                <a:prstGeom prst="rect">
                  <a:avLst/>
                </a:prstGeom>
                <a:blipFill>
                  <a:blip r:embed="rId8"/>
                  <a:stretch>
                    <a:fillRect l="-1036" b="-1785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sp>
          <p:nvSpPr>
            <p:cNvPr id="202" name="Rectangle 201">
              <a:extLst>
                <a:ext uri="{FF2B5EF4-FFF2-40B4-BE49-F238E27FC236}">
                  <a16:creationId xmlns:a16="http://schemas.microsoft.com/office/drawing/2014/main" id="{C5F5C688-8A2A-1E43-9C49-ABFC23768A7F}"/>
                </a:ext>
              </a:extLst>
            </p:cNvPr>
            <p:cNvSpPr/>
            <p:nvPr/>
          </p:nvSpPr>
          <p:spPr bwMode="auto">
            <a:xfrm>
              <a:off x="-2321107" y="2667035"/>
              <a:ext cx="2520000" cy="792000"/>
            </a:xfrm>
            <a:prstGeom prst="rect">
              <a:avLst/>
            </a:pr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grpSp>
      <p:sp>
        <p:nvSpPr>
          <p:cNvPr id="204" name="Rectangle 3">
            <a:extLst>
              <a:ext uri="{FF2B5EF4-FFF2-40B4-BE49-F238E27FC236}">
                <a16:creationId xmlns:a16="http://schemas.microsoft.com/office/drawing/2014/main" id="{3BA09652-207B-F343-ABE9-2932399E2126}"/>
              </a:ext>
            </a:extLst>
          </p:cNvPr>
          <p:cNvSpPr>
            <a:spLocks noGrp="1" noChangeArrowheads="1"/>
          </p:cNvSpPr>
          <p:nvPr>
            <p:ph type="title"/>
          </p:nvPr>
        </p:nvSpPr>
        <p:spPr>
          <a:xfrm>
            <a:off x="342900" y="366713"/>
            <a:ext cx="6172200" cy="547687"/>
          </a:xfrm>
        </p:spPr>
        <p:txBody>
          <a:bodyPr/>
          <a:lstStyle/>
          <a:p>
            <a:pPr eaLnBrk="1" hangingPunct="1"/>
            <a:r>
              <a:rPr lang="fr-FR" sz="1400" dirty="0">
                <a:solidFill>
                  <a:schemeClr val="tx1"/>
                </a:solidFill>
                <a:latin typeface="Comic Sans MS" charset="0"/>
                <a:ea typeface="ＭＳ Ｐゴシック" charset="0"/>
                <a:cs typeface="ＭＳ Ｐゴシック" charset="0"/>
              </a:rPr>
              <a:t>Schéma explicatif du trou </a:t>
            </a:r>
            <a:br>
              <a:rPr lang="fr-FR" sz="1400" dirty="0">
                <a:solidFill>
                  <a:schemeClr val="tx1"/>
                </a:solidFill>
                <a:latin typeface="Comic Sans MS" charset="0"/>
                <a:ea typeface="ＭＳ Ｐゴシック" charset="0"/>
                <a:cs typeface="ＭＳ Ｐゴシック" charset="0"/>
              </a:rPr>
            </a:br>
            <a:r>
              <a:rPr lang="fr-FR" sz="1400" dirty="0">
                <a:solidFill>
                  <a:schemeClr val="tx1"/>
                </a:solidFill>
                <a:latin typeface="Comic Sans MS" charset="0"/>
                <a:ea typeface="ＭＳ Ｐゴシック" charset="0"/>
                <a:cs typeface="ＭＳ Ｐゴシック" charset="0"/>
              </a:rPr>
              <a:t>et comportement en présence d’un champ électrique.</a:t>
            </a:r>
            <a:endParaRPr lang="en-GB" sz="1400" dirty="0">
              <a:solidFill>
                <a:schemeClr val="tx1"/>
              </a:solidFill>
              <a:latin typeface="Comic Sans MS"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161" name="Text Box 47">
                <a:extLst>
                  <a:ext uri="{FF2B5EF4-FFF2-40B4-BE49-F238E27FC236}">
                    <a16:creationId xmlns:a16="http://schemas.microsoft.com/office/drawing/2014/main" id="{00AE2D2B-0FB3-E644-87E1-8B0B7AEF3923}"/>
                  </a:ext>
                </a:extLst>
              </p:cNvPr>
              <p:cNvSpPr txBox="1">
                <a:spLocks noChangeArrowheads="1"/>
              </p:cNvSpPr>
              <p:nvPr/>
            </p:nvSpPr>
            <p:spPr bwMode="auto">
              <a:xfrm rot="16200000">
                <a:off x="2987941" y="5949163"/>
                <a:ext cx="1656184" cy="34201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Espace des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panose="02040503050406030204" pitchFamily="18" charset="0"/>
                            <a:ea typeface="Cambria Math" charset="0"/>
                            <a:cs typeface="Cambria Math" charset="0"/>
                          </a:rPr>
                          <m:t>𝒌</m:t>
                        </m:r>
                      </m:e>
                    </m:acc>
                  </m:oMath>
                </a14:m>
                <a:endParaRPr lang="fr-FR" dirty="0"/>
              </a:p>
            </p:txBody>
          </p:sp>
        </mc:Choice>
        <mc:Fallback xmlns="">
          <p:sp>
            <p:nvSpPr>
              <p:cNvPr id="161" name="Text Box 47">
                <a:extLst>
                  <a:ext uri="{FF2B5EF4-FFF2-40B4-BE49-F238E27FC236}">
                    <a16:creationId xmlns:a16="http://schemas.microsoft.com/office/drawing/2014/main" id="{00AE2D2B-0FB3-E644-87E1-8B0B7AEF3923}"/>
                  </a:ext>
                </a:extLst>
              </p:cNvPr>
              <p:cNvSpPr txBox="1">
                <a:spLocks noRot="1" noChangeAspect="1" noMove="1" noResize="1" noEditPoints="1" noAdjustHandles="1" noChangeArrowheads="1" noChangeShapeType="1" noTextEdit="1"/>
              </p:cNvSpPr>
              <p:nvPr/>
            </p:nvSpPr>
            <p:spPr bwMode="auto">
              <a:xfrm rot="16200000">
                <a:off x="2987941" y="5949163"/>
                <a:ext cx="1656184" cy="342018"/>
              </a:xfrm>
              <a:prstGeom prst="rect">
                <a:avLst/>
              </a:prstGeom>
              <a:blipFill>
                <a:blip r:embed="rId9"/>
                <a:stretch>
                  <a:fillRect r="-17857" b="-76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3069584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ECF6CE7-0DA4-1645-A2CC-643A28EF66C0}" type="slidenum">
              <a:rPr lang="fr-FR" b="0">
                <a:latin typeface="Arial" charset="0"/>
              </a:rPr>
              <a:pPr eaLnBrk="1" hangingPunct="1"/>
              <a:t>17</a:t>
            </a:fld>
            <a:endParaRPr lang="fr-FR" b="0">
              <a:latin typeface="Arial" charset="0"/>
            </a:endParaRPr>
          </a:p>
        </p:txBody>
      </p:sp>
      <p:sp>
        <p:nvSpPr>
          <p:cNvPr id="18434" name="Rectangle 3"/>
          <p:cNvSpPr>
            <a:spLocks noGrp="1" noChangeArrowheads="1"/>
          </p:cNvSpPr>
          <p:nvPr>
            <p:ph type="title"/>
          </p:nvPr>
        </p:nvSpPr>
        <p:spPr/>
        <p:txBody>
          <a:bodyPr/>
          <a:lstStyle/>
          <a:p>
            <a:pPr eaLnBrk="1" hangingPunct="1"/>
            <a:r>
              <a:rPr lang="fr-FR" sz="1400" dirty="0">
                <a:solidFill>
                  <a:schemeClr val="tx1"/>
                </a:solidFill>
                <a:latin typeface="Comic Sans MS" charset="0"/>
                <a:ea typeface="ＭＳ Ｐゴシック" charset="0"/>
                <a:cs typeface="ＭＳ Ｐゴシック" charset="0"/>
              </a:rPr>
              <a:t>Bande interdite des principaux semi-conducteurs</a:t>
            </a:r>
            <a:endParaRPr lang="en-GB" sz="1400" dirty="0">
              <a:solidFill>
                <a:schemeClr val="tx1"/>
              </a:solidFill>
              <a:latin typeface="Comic Sans MS" charset="0"/>
              <a:ea typeface="ＭＳ Ｐゴシック" charset="0"/>
              <a:cs typeface="ＭＳ Ｐゴシック" charset="0"/>
            </a:endParaRPr>
          </a:p>
        </p:txBody>
      </p:sp>
      <p:graphicFrame>
        <p:nvGraphicFramePr>
          <p:cNvPr id="115981" name="Group 269"/>
          <p:cNvGraphicFramePr>
            <a:graphicFrameLocks noGrp="1"/>
          </p:cNvGraphicFramePr>
          <p:nvPr/>
        </p:nvGraphicFramePr>
        <p:xfrm>
          <a:off x="990600" y="1219200"/>
          <a:ext cx="4876800" cy="6309130"/>
        </p:xfrm>
        <a:graphic>
          <a:graphicData uri="http://schemas.openxmlformats.org/drawingml/2006/table">
            <a:tbl>
              <a:tblPr/>
              <a:tblGrid>
                <a:gridCol w="644525">
                  <a:extLst>
                    <a:ext uri="{9D8B030D-6E8A-4147-A177-3AD203B41FA5}">
                      <a16:colId xmlns:a16="http://schemas.microsoft.com/office/drawing/2014/main" val="20000"/>
                    </a:ext>
                  </a:extLst>
                </a:gridCol>
                <a:gridCol w="2116138">
                  <a:extLst>
                    <a:ext uri="{9D8B030D-6E8A-4147-A177-3AD203B41FA5}">
                      <a16:colId xmlns:a16="http://schemas.microsoft.com/office/drawing/2014/main" val="20001"/>
                    </a:ext>
                  </a:extLst>
                </a:gridCol>
                <a:gridCol w="2116137">
                  <a:extLst>
                    <a:ext uri="{9D8B030D-6E8A-4147-A177-3AD203B41FA5}">
                      <a16:colId xmlns:a16="http://schemas.microsoft.com/office/drawing/2014/main" val="20002"/>
                    </a:ext>
                  </a:extLst>
                </a:gridCol>
              </a:tblGrid>
              <a:tr h="274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Type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Semi-conducteur</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E</a:t>
                      </a:r>
                      <a:r>
                        <a:rPr kumimoji="0" lang="fr-FR" sz="1200" b="1" i="0" u="none" strike="noStrike" cap="none" normalizeH="0" baseline="-25000">
                          <a:ln>
                            <a:noFill/>
                          </a:ln>
                          <a:solidFill>
                            <a:schemeClr val="tx1"/>
                          </a:solidFill>
                          <a:effectLst/>
                          <a:latin typeface="Comic Sans MS" charset="0"/>
                          <a:ea typeface="ＭＳ Ｐゴシック" charset="0"/>
                          <a:cs typeface="ＭＳ Ｐゴシック" charset="0"/>
                        </a:rPr>
                        <a:t>G</a:t>
                      </a: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 (eV à 300K)</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9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IV</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C (diamant)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5.47</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Ge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0.67</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Si</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1.11</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SiC</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2.86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92">
                <a:tc rowSpan="1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III-V</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AlN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6.2</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AlP</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2.45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AlAs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2.16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AlSb</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GaN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3.4</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GaP</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2.26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GaAs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1.43</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GaSb</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0.7</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InN</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0.7 (?)</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InP</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1.35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InAs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0.36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InSb</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0.17</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292">
                <a:tc row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a:ln>
                            <a:noFill/>
                          </a:ln>
                          <a:solidFill>
                            <a:schemeClr val="tx1"/>
                          </a:solidFill>
                          <a:effectLst/>
                          <a:latin typeface="Comic Sans MS" charset="0"/>
                          <a:ea typeface="ＭＳ Ｐゴシック" charset="0"/>
                          <a:cs typeface="ＭＳ Ｐゴシック" charset="0"/>
                        </a:rPr>
                        <a:t>II-VI</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ZnS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3.6</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ZnSe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2.7</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ZnTe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2.25</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CdS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2.42</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CdSe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1.73</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74292">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CdTe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200" b="1" i="0" u="none" strike="noStrike" cap="none" normalizeH="0" baseline="0">
                          <a:ln>
                            <a:noFill/>
                          </a:ln>
                          <a:solidFill>
                            <a:schemeClr val="tx1"/>
                          </a:solidFill>
                          <a:effectLst/>
                          <a:latin typeface="Comic Sans MS" charset="0"/>
                          <a:ea typeface="ＭＳ Ｐゴシック" charset="0"/>
                          <a:cs typeface="ＭＳ Ｐゴシック" charset="0"/>
                        </a:rPr>
                        <a:t>1.49</a:t>
                      </a: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1A56510-CEFF-2447-A61F-3929A8E1807E}" type="slidenum">
              <a:rPr lang="fr-FR" b="0">
                <a:latin typeface="Arial" charset="0"/>
              </a:rPr>
              <a:pPr eaLnBrk="1" hangingPunct="1"/>
              <a:t>18</a:t>
            </a:fld>
            <a:endParaRPr lang="fr-FR" b="0">
              <a:latin typeface="Arial" charset="0"/>
            </a:endParaRPr>
          </a:p>
        </p:txBody>
      </p:sp>
      <mc:AlternateContent xmlns:mc="http://schemas.openxmlformats.org/markup-compatibility/2006" xmlns:a14="http://schemas.microsoft.com/office/drawing/2010/main">
        <mc:Choice Requires="a14">
          <p:sp>
            <p:nvSpPr>
              <p:cNvPr id="19470" name="Rectangle 58"/>
              <p:cNvSpPr>
                <a:spLocks noChangeArrowheads="1"/>
              </p:cNvSpPr>
              <p:nvPr/>
            </p:nvSpPr>
            <p:spPr bwMode="auto">
              <a:xfrm>
                <a:off x="381000" y="381000"/>
                <a:ext cx="5867400" cy="3100273"/>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p>
                <a:pPr>
                  <a:spcBef>
                    <a:spcPct val="50000"/>
                  </a:spcBef>
                </a:pPr>
                <a:r>
                  <a:rPr lang="fr-FR" dirty="0"/>
                  <a:t>I.6 Densités d’électrons et de trous</a:t>
                </a:r>
              </a:p>
              <a:p>
                <a:pPr>
                  <a:spcBef>
                    <a:spcPct val="50000"/>
                  </a:spcBef>
                </a:pPr>
                <a:r>
                  <a:rPr lang="fr-FR" dirty="0"/>
                  <a:t>I.6.1. Densité d’états en fonction de l’énergie</a:t>
                </a:r>
              </a:p>
              <a:p>
                <a:pPr marL="0" indent="0" algn="just" eaLnBrk="1" hangingPunct="1">
                  <a:spcBef>
                    <a:spcPct val="50000"/>
                  </a:spcBef>
                </a:pPr>
                <a:r>
                  <a:rPr lang="fr-FR" dirty="0"/>
                  <a:t>Comme on ne connaît pas la relation E(k) de façon analytique, le calcul de la densité d’états en fonction de l’énergie est problématique. </a:t>
                </a:r>
              </a:p>
              <a:p>
                <a:pPr marL="285750" indent="-285750" algn="just" eaLnBrk="1" hangingPunct="1">
                  <a:spcBef>
                    <a:spcPct val="50000"/>
                  </a:spcBef>
                  <a:buFont typeface="Arial" charset="0"/>
                  <a:buChar char="•"/>
                </a:pPr>
                <a:r>
                  <a:rPr lang="fr-FR" dirty="0"/>
                  <a:t>Au voisinage des extrema de bande, on fera l’approximation suivante : </a:t>
                </a:r>
                <a14:m>
                  <m:oMath xmlns:m="http://schemas.openxmlformats.org/officeDocument/2006/math">
                    <m:r>
                      <a:rPr lang="fr-FR" i="1">
                        <a:latin typeface="Cambria Math" charset="0"/>
                      </a:rPr>
                      <m:t>𝑬</m:t>
                    </m:r>
                    <m:d>
                      <m:dPr>
                        <m:ctrlPr>
                          <a:rPr lang="fr-FR" i="1">
                            <a:latin typeface="Cambria Math" panose="02040503050406030204" pitchFamily="18"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e>
                    </m:d>
                    <m:r>
                      <a:rPr lang="fr-FR" i="1">
                        <a:latin typeface="Cambria Math"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𝑬</m:t>
                        </m:r>
                      </m:e>
                      <m:sub>
                        <m:r>
                          <a:rPr lang="fr-FR" b="1" i="1" smtClean="0">
                            <a:latin typeface="Cambria Math" panose="02040503050406030204" pitchFamily="18" charset="0"/>
                          </a:rPr>
                          <m:t>𝒆𝒙𝒕</m:t>
                        </m:r>
                      </m:sub>
                    </m:sSub>
                    <m:r>
                      <a:rPr lang="fr-FR" b="1" i="1" smtClean="0">
                        <a:latin typeface="Cambria Math" panose="02040503050406030204" pitchFamily="18" charset="0"/>
                      </a:rPr>
                      <m:t>+</m:t>
                    </m:r>
                    <m:f>
                      <m:fPr>
                        <m:ctrlPr>
                          <a:rPr lang="fr-FR" i="1">
                            <a:latin typeface="Cambria Math" panose="02040503050406030204" pitchFamily="18" charset="0"/>
                            <a:ea typeface="Cambria Math" charset="0"/>
                            <a:cs typeface="Cambria Math" charset="0"/>
                          </a:rPr>
                        </m:ctrlPr>
                      </m:fPr>
                      <m:num>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ℏ</m:t>
                            </m:r>
                          </m:e>
                          <m:sup>
                            <m:r>
                              <a:rPr lang="fr-FR" i="1">
                                <a:latin typeface="Cambria Math" charset="0"/>
                                <a:ea typeface="Cambria Math" charset="0"/>
                                <a:cs typeface="Cambria Math" charset="0"/>
                              </a:rPr>
                              <m:t>𝟐</m:t>
                            </m:r>
                          </m:sup>
                        </m:sSup>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𝒌</m:t>
                            </m:r>
                          </m:e>
                          <m:sup>
                            <m:r>
                              <a:rPr lang="fr-FR" i="1">
                                <a:latin typeface="Cambria Math" charset="0"/>
                                <a:ea typeface="Cambria Math" charset="0"/>
                                <a:cs typeface="Cambria Math" charset="0"/>
                              </a:rPr>
                              <m:t>𝟐</m:t>
                            </m:r>
                          </m:sup>
                        </m:sSup>
                      </m:num>
                      <m:den>
                        <m:r>
                          <a:rPr lang="fr-FR" i="1">
                            <a:latin typeface="Cambria Math" charset="0"/>
                            <a:ea typeface="Cambria Math" charset="0"/>
                            <a:cs typeface="Cambria Math" charset="0"/>
                          </a:rPr>
                          <m:t>𝟐</m:t>
                        </m:r>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𝒎</m:t>
                            </m:r>
                          </m:e>
                          <m:sup>
                            <m:r>
                              <a:rPr lang="fr-FR" i="1">
                                <a:latin typeface="Cambria Math" charset="0"/>
                                <a:ea typeface="Cambria Math" charset="0"/>
                                <a:cs typeface="Cambria Math" charset="0"/>
                              </a:rPr>
                              <m:t>∗</m:t>
                            </m:r>
                          </m:sup>
                        </m:sSup>
                      </m:den>
                    </m:f>
                  </m:oMath>
                </a14:m>
                <a:r>
                  <a:rPr lang="fr-FR" dirty="0"/>
                  <a:t>, m* étant la masse effective.</a:t>
                </a:r>
              </a:p>
              <a:p>
                <a:pPr marL="285750" indent="-285750" algn="just" eaLnBrk="1" hangingPunct="1">
                  <a:spcBef>
                    <a:spcPct val="50000"/>
                  </a:spcBef>
                  <a:buFont typeface="Arial" charset="0"/>
                  <a:buChar char="•"/>
                </a:pPr>
                <a:r>
                  <a:rPr lang="fr-FR" dirty="0"/>
                  <a:t>On peut alors montrer que pour un cristal à 3 dimensions:  </a:t>
                </a:r>
                <a14:m>
                  <m:oMath xmlns:m="http://schemas.openxmlformats.org/officeDocument/2006/math">
                    <m:r>
                      <a:rPr lang="fr-FR" i="1">
                        <a:latin typeface="Cambria Math" charset="0"/>
                        <a:ea typeface="Cambria Math" charset="0"/>
                        <a:cs typeface="Cambria Math" charset="0"/>
                      </a:rPr>
                      <m:t>𝒏</m:t>
                    </m:r>
                    <m:d>
                      <m:dPr>
                        <m:ctrlPr>
                          <a:rPr lang="fr-FR" i="1">
                            <a:latin typeface="Cambria Math" panose="02040503050406030204" pitchFamily="18" charset="0"/>
                            <a:ea typeface="Cambria Math" charset="0"/>
                            <a:cs typeface="Cambria Math" charset="0"/>
                          </a:rPr>
                        </m:ctrlPr>
                      </m:dPr>
                      <m:e>
                        <m:r>
                          <a:rPr lang="fr-FR" i="1">
                            <a:latin typeface="Cambria Math" charset="0"/>
                            <a:ea typeface="Cambria Math" charset="0"/>
                            <a:cs typeface="Cambria Math" charset="0"/>
                          </a:rPr>
                          <m:t>𝑬</m:t>
                        </m:r>
                      </m:e>
                    </m:d>
                    <m:r>
                      <a:rPr lang="fr-FR" i="1">
                        <a:latin typeface="Cambria Math" charset="0"/>
                        <a:ea typeface="Cambria Math" charset="0"/>
                        <a:cs typeface="Cambria Math" charset="0"/>
                      </a:rPr>
                      <m:t>=</m:t>
                    </m:r>
                    <m:f>
                      <m:fPr>
                        <m:ctrlPr>
                          <a:rPr lang="mr-IN" i="1">
                            <a:latin typeface="Cambria Math" panose="02040503050406030204" pitchFamily="18" charset="0"/>
                            <a:ea typeface="Cambria Math" charset="0"/>
                            <a:cs typeface="Cambria Math" charset="0"/>
                          </a:rPr>
                        </m:ctrlPr>
                      </m:fPr>
                      <m:num>
                        <m:r>
                          <a:rPr lang="mr-IN" i="1">
                            <a:latin typeface="Cambria Math" charset="0"/>
                            <a:ea typeface="Cambria Math" charset="0"/>
                            <a:cs typeface="Cambria Math" charset="0"/>
                          </a:rPr>
                          <m:t>𝛀</m:t>
                        </m:r>
                      </m:num>
                      <m:den>
                        <m:sSup>
                          <m:sSupPr>
                            <m:ctrlPr>
                              <a:rPr lang="fr-FR" i="1">
                                <a:latin typeface="Cambria Math" panose="02040503050406030204" pitchFamily="18" charset="0"/>
                                <a:ea typeface="Cambria Math" charset="0"/>
                                <a:cs typeface="Cambria Math" charset="0"/>
                              </a:rPr>
                            </m:ctrlPr>
                          </m:sSupPr>
                          <m:e>
                            <m:d>
                              <m:dPr>
                                <m:ctrlPr>
                                  <a:rPr lang="fr-FR" i="1">
                                    <a:latin typeface="Cambria Math" panose="02040503050406030204" pitchFamily="18" charset="0"/>
                                    <a:ea typeface="Cambria Math" charset="0"/>
                                    <a:cs typeface="Cambria Math" charset="0"/>
                                  </a:rPr>
                                </m:ctrlPr>
                              </m:dPr>
                              <m:e>
                                <m:r>
                                  <a:rPr lang="fr-FR" i="1">
                                    <a:latin typeface="Cambria Math" charset="0"/>
                                    <a:ea typeface="Cambria Math" charset="0"/>
                                    <a:cs typeface="Cambria Math" charset="0"/>
                                  </a:rPr>
                                  <m:t>𝟐</m:t>
                                </m:r>
                                <m:r>
                                  <a:rPr lang="fr-FR" i="1">
                                    <a:latin typeface="Cambria Math" charset="0"/>
                                    <a:ea typeface="Cambria Math" charset="0"/>
                                    <a:cs typeface="Cambria Math" charset="0"/>
                                  </a:rPr>
                                  <m:t>𝝅</m:t>
                                </m:r>
                              </m:e>
                            </m:d>
                          </m:e>
                          <m:sup>
                            <m:r>
                              <a:rPr lang="fr-FR" i="1">
                                <a:latin typeface="Cambria Math" charset="0"/>
                                <a:ea typeface="Cambria Math" charset="0"/>
                                <a:cs typeface="Cambria Math" charset="0"/>
                              </a:rPr>
                              <m:t>𝟐</m:t>
                            </m:r>
                          </m:sup>
                        </m:sSup>
                      </m:den>
                    </m:f>
                    <m:sSup>
                      <m:sSupPr>
                        <m:ctrlPr>
                          <a:rPr lang="fr-FR" i="1">
                            <a:latin typeface="Cambria Math" panose="02040503050406030204" pitchFamily="18" charset="0"/>
                            <a:ea typeface="Cambria Math" charset="0"/>
                            <a:cs typeface="Cambria Math" charset="0"/>
                          </a:rPr>
                        </m:ctrlPr>
                      </m:sSupPr>
                      <m:e>
                        <m:d>
                          <m:dPr>
                            <m:ctrlPr>
                              <a:rPr lang="fr-FR" i="1">
                                <a:latin typeface="Cambria Math" panose="02040503050406030204" pitchFamily="18" charset="0"/>
                                <a:ea typeface="Cambria Math" charset="0"/>
                                <a:cs typeface="Cambria Math" charset="0"/>
                              </a:rPr>
                            </m:ctrlPr>
                          </m:dPr>
                          <m:e>
                            <m:f>
                              <m:fPr>
                                <m:ctrlPr>
                                  <a:rPr lang="mr-IN" i="1">
                                    <a:latin typeface="Cambria Math" panose="02040503050406030204" pitchFamily="18" charset="0"/>
                                  </a:rPr>
                                </m:ctrlPr>
                              </m:fPr>
                              <m:num>
                                <m:sSup>
                                  <m:sSupPr>
                                    <m:ctrlPr>
                                      <a:rPr lang="fr-FR" i="1">
                                        <a:latin typeface="Cambria Math" panose="02040503050406030204" pitchFamily="18" charset="0"/>
                                      </a:rPr>
                                    </m:ctrlPr>
                                  </m:sSupPr>
                                  <m:e>
                                    <m:r>
                                      <a:rPr lang="fr-FR" i="1">
                                        <a:latin typeface="Cambria Math" charset="0"/>
                                      </a:rPr>
                                      <m:t>𝟐</m:t>
                                    </m:r>
                                    <m:r>
                                      <a:rPr lang="fr-FR" i="1">
                                        <a:latin typeface="Cambria Math" charset="0"/>
                                      </a:rPr>
                                      <m:t>𝒎</m:t>
                                    </m:r>
                                  </m:e>
                                  <m:sup>
                                    <m:r>
                                      <a:rPr lang="fr-FR" i="1">
                                        <a:latin typeface="Cambria Math" charset="0"/>
                                      </a:rPr>
                                      <m:t>∗</m:t>
                                    </m:r>
                                  </m:sup>
                                </m:sSup>
                              </m:num>
                              <m:den>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ℏ</m:t>
                                    </m:r>
                                  </m:e>
                                  <m:sup>
                                    <m:r>
                                      <a:rPr lang="fr-FR" i="1">
                                        <a:latin typeface="Cambria Math" charset="0"/>
                                        <a:ea typeface="Cambria Math" charset="0"/>
                                        <a:cs typeface="Cambria Math" charset="0"/>
                                      </a:rPr>
                                      <m:t>𝟐</m:t>
                                    </m:r>
                                  </m:sup>
                                </m:sSup>
                              </m:den>
                            </m:f>
                          </m:e>
                        </m:d>
                      </m:e>
                      <m:sup>
                        <m:f>
                          <m:fPr>
                            <m:type m:val="lin"/>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𝟑</m:t>
                            </m:r>
                          </m:num>
                          <m:den>
                            <m:r>
                              <a:rPr lang="fr-FR" i="1">
                                <a:latin typeface="Cambria Math" charset="0"/>
                                <a:ea typeface="Cambria Math" charset="0"/>
                                <a:cs typeface="Cambria Math" charset="0"/>
                              </a:rPr>
                              <m:t>𝟐</m:t>
                            </m:r>
                          </m:den>
                        </m:f>
                      </m:sup>
                    </m:sSup>
                    <m:rad>
                      <m:radPr>
                        <m:degHide m:val="on"/>
                        <m:ctrlPr>
                          <a:rPr lang="mr-IN" i="1">
                            <a:latin typeface="Cambria Math" panose="02040503050406030204" pitchFamily="18" charset="0"/>
                            <a:ea typeface="Cambria Math" charset="0"/>
                            <a:cs typeface="Cambria Math" charset="0"/>
                          </a:rPr>
                        </m:ctrlPr>
                      </m:radPr>
                      <m:deg/>
                      <m:e>
                        <m:d>
                          <m:dPr>
                            <m:ctrlPr>
                              <a:rPr lang="fr-FR" i="1">
                                <a:latin typeface="Cambria Math" panose="02040503050406030204" pitchFamily="18" charset="0"/>
                                <a:ea typeface="Cambria Math" charset="0"/>
                                <a:cs typeface="Cambria Math" charset="0"/>
                              </a:rPr>
                            </m:ctrlPr>
                          </m:dPr>
                          <m:e>
                            <m:r>
                              <a:rPr lang="fr-FR" i="1">
                                <a:latin typeface="Cambria Math" charset="0"/>
                                <a:ea typeface="Cambria Math" charset="0"/>
                                <a:cs typeface="Cambria Math" charset="0"/>
                              </a:rPr>
                              <m:t>𝑬</m:t>
                            </m:r>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charset="0"/>
                                    <a:ea typeface="Cambria Math" charset="0"/>
                                    <a:cs typeface="Cambria Math" charset="0"/>
                                  </a:rPr>
                                  <m:t>𝒆𝒙𝒕</m:t>
                                </m:r>
                              </m:sub>
                            </m:sSub>
                          </m:e>
                        </m:d>
                      </m:e>
                    </m:rad>
                  </m:oMath>
                </a14:m>
                <a:endParaRPr lang="fr-FR" dirty="0"/>
              </a:p>
              <a:p>
                <a:pPr>
                  <a:spcBef>
                    <a:spcPct val="50000"/>
                  </a:spcBef>
                </a:pPr>
                <a:endParaRPr lang="fr-FR" dirty="0">
                  <a:solidFill>
                    <a:srgbClr val="004080"/>
                  </a:solidFill>
                </a:endParaRPr>
              </a:p>
            </p:txBody>
          </p:sp>
        </mc:Choice>
        <mc:Fallback xmlns="">
          <p:sp>
            <p:nvSpPr>
              <p:cNvPr id="19470" name="Rectangle 58"/>
              <p:cNvSpPr>
                <a:spLocks noRot="1" noChangeAspect="1" noMove="1" noResize="1" noEditPoints="1" noAdjustHandles="1" noChangeArrowheads="1" noChangeShapeType="1" noTextEdit="1"/>
              </p:cNvSpPr>
              <p:nvPr/>
            </p:nvSpPr>
            <p:spPr bwMode="auto">
              <a:xfrm>
                <a:off x="381000" y="381000"/>
                <a:ext cx="5867400" cy="3100273"/>
              </a:xfrm>
              <a:prstGeom prst="rect">
                <a:avLst/>
              </a:prstGeom>
              <a:blipFill>
                <a:blip r:embed="rId3"/>
                <a:stretch>
                  <a:fillRect l="-216" r="-21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grpSp>
        <p:nvGrpSpPr>
          <p:cNvPr id="4" name="Groupe 3">
            <a:extLst>
              <a:ext uri="{FF2B5EF4-FFF2-40B4-BE49-F238E27FC236}">
                <a16:creationId xmlns:a16="http://schemas.microsoft.com/office/drawing/2014/main" id="{675E83DA-0222-A847-ABD3-FB549C9A2DE5}"/>
              </a:ext>
            </a:extLst>
          </p:cNvPr>
          <p:cNvGrpSpPr/>
          <p:nvPr/>
        </p:nvGrpSpPr>
        <p:grpSpPr>
          <a:xfrm>
            <a:off x="800100" y="4139952"/>
            <a:ext cx="5029200" cy="2286000"/>
            <a:chOff x="800100" y="4139952"/>
            <a:chExt cx="5029200" cy="2286000"/>
          </a:xfrm>
        </p:grpSpPr>
        <p:sp>
          <p:nvSpPr>
            <p:cNvPr id="44" name="Line 19"/>
            <p:cNvSpPr>
              <a:spLocks noChangeShapeType="1"/>
            </p:cNvSpPr>
            <p:nvPr/>
          </p:nvSpPr>
          <p:spPr bwMode="auto">
            <a:xfrm flipV="1">
              <a:off x="2019300" y="4444752"/>
              <a:ext cx="0" cy="1981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45" name="Line 20"/>
            <p:cNvSpPr>
              <a:spLocks noChangeShapeType="1"/>
            </p:cNvSpPr>
            <p:nvPr/>
          </p:nvSpPr>
          <p:spPr bwMode="auto">
            <a:xfrm>
              <a:off x="1790700" y="6273552"/>
              <a:ext cx="18288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46" name="Freeform 21"/>
            <p:cNvSpPr>
              <a:spLocks/>
            </p:cNvSpPr>
            <p:nvPr/>
          </p:nvSpPr>
          <p:spPr bwMode="auto">
            <a:xfrm>
              <a:off x="2019300" y="4597152"/>
              <a:ext cx="838200" cy="685800"/>
            </a:xfrm>
            <a:custGeom>
              <a:avLst/>
              <a:gdLst>
                <a:gd name="T0" fmla="*/ 0 w 528"/>
                <a:gd name="T1" fmla="*/ 432 h 432"/>
                <a:gd name="T2" fmla="*/ 336 w 528"/>
                <a:gd name="T3" fmla="*/ 336 h 432"/>
                <a:gd name="T4" fmla="*/ 528 w 528"/>
                <a:gd name="T5" fmla="*/ 0 h 432"/>
                <a:gd name="T6" fmla="*/ 0 60000 65536"/>
                <a:gd name="T7" fmla="*/ 0 60000 65536"/>
                <a:gd name="T8" fmla="*/ 0 60000 65536"/>
                <a:gd name="T9" fmla="*/ 0 w 528"/>
                <a:gd name="T10" fmla="*/ 0 h 432"/>
                <a:gd name="T11" fmla="*/ 528 w 528"/>
                <a:gd name="T12" fmla="*/ 432 h 432"/>
                <a:gd name="connsiteX0" fmla="*/ 0 w 10000"/>
                <a:gd name="connsiteY0" fmla="*/ 10000 h 10000"/>
                <a:gd name="connsiteX1" fmla="*/ 4676 w 10000"/>
                <a:gd name="connsiteY1" fmla="*/ 8413 h 10000"/>
                <a:gd name="connsiteX2" fmla="*/ 10000 w 10000"/>
                <a:gd name="connsiteY2" fmla="*/ 0 h 10000"/>
                <a:gd name="connsiteX0" fmla="*/ 0 w 10000"/>
                <a:gd name="connsiteY0" fmla="*/ 10000 h 10000"/>
                <a:gd name="connsiteX1" fmla="*/ 4676 w 10000"/>
                <a:gd name="connsiteY1" fmla="*/ 8413 h 10000"/>
                <a:gd name="connsiteX2" fmla="*/ 7597 w 10000"/>
                <a:gd name="connsiteY2" fmla="*/ 4078 h 10000"/>
                <a:gd name="connsiteX3" fmla="*/ 10000 w 10000"/>
                <a:gd name="connsiteY3" fmla="*/ 0 h 10000"/>
                <a:gd name="connsiteX0" fmla="*/ 0 w 10000"/>
                <a:gd name="connsiteY0" fmla="*/ 10000 h 10000"/>
                <a:gd name="connsiteX1" fmla="*/ 4676 w 10000"/>
                <a:gd name="connsiteY1" fmla="*/ 8413 h 10000"/>
                <a:gd name="connsiteX2" fmla="*/ 7987 w 10000"/>
                <a:gd name="connsiteY2" fmla="*/ 4237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cubicBezTo>
                    <a:pt x="2348" y="9722"/>
                    <a:pt x="3009" y="10079"/>
                    <a:pt x="4676" y="8413"/>
                  </a:cubicBezTo>
                  <a:cubicBezTo>
                    <a:pt x="5942" y="7426"/>
                    <a:pt x="7100" y="5639"/>
                    <a:pt x="7987" y="4237"/>
                  </a:cubicBezTo>
                  <a:cubicBezTo>
                    <a:pt x="8874" y="2835"/>
                    <a:pt x="9600" y="680"/>
                    <a:pt x="10000"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49" name="Freeform 23"/>
            <p:cNvSpPr>
              <a:spLocks/>
            </p:cNvSpPr>
            <p:nvPr/>
          </p:nvSpPr>
          <p:spPr bwMode="auto">
            <a:xfrm flipV="1">
              <a:off x="2019300" y="5663952"/>
              <a:ext cx="685800" cy="457200"/>
            </a:xfrm>
            <a:custGeom>
              <a:avLst/>
              <a:gdLst>
                <a:gd name="T0" fmla="*/ 0 w 528"/>
                <a:gd name="T1" fmla="*/ 2 h 432"/>
                <a:gd name="T2" fmla="*/ 25 w 528"/>
                <a:gd name="T3" fmla="*/ 2 h 432"/>
                <a:gd name="T4" fmla="*/ 38 w 528"/>
                <a:gd name="T5" fmla="*/ 0 h 432"/>
                <a:gd name="T6" fmla="*/ 0 60000 65536"/>
                <a:gd name="T7" fmla="*/ 0 60000 65536"/>
                <a:gd name="T8" fmla="*/ 0 60000 65536"/>
                <a:gd name="T9" fmla="*/ 0 w 528"/>
                <a:gd name="T10" fmla="*/ 0 h 432"/>
                <a:gd name="T11" fmla="*/ 528 w 528"/>
                <a:gd name="T12" fmla="*/ 432 h 432"/>
                <a:gd name="connsiteX0" fmla="*/ 0 w 10000"/>
                <a:gd name="connsiteY0" fmla="*/ 10000 h 10000"/>
                <a:gd name="connsiteX1" fmla="*/ 5253 w 10000"/>
                <a:gd name="connsiteY1" fmla="*/ 8254 h 10000"/>
                <a:gd name="connsiteX2" fmla="*/ 10000 w 10000"/>
                <a:gd name="connsiteY2" fmla="*/ 0 h 10000"/>
                <a:gd name="connsiteX0" fmla="*/ 0 w 10000"/>
                <a:gd name="connsiteY0" fmla="*/ 10000 h 10000"/>
                <a:gd name="connsiteX1" fmla="*/ 5253 w 10000"/>
                <a:gd name="connsiteY1" fmla="*/ 8254 h 10000"/>
                <a:gd name="connsiteX2" fmla="*/ 7698 w 10000"/>
                <a:gd name="connsiteY2" fmla="*/ 3645 h 10000"/>
                <a:gd name="connsiteX3" fmla="*/ 10000 w 10000"/>
                <a:gd name="connsiteY3" fmla="*/ 0 h 10000"/>
                <a:gd name="connsiteX0" fmla="*/ 0 w 10000"/>
                <a:gd name="connsiteY0" fmla="*/ 10000 h 10000"/>
                <a:gd name="connsiteX1" fmla="*/ 5253 w 10000"/>
                <a:gd name="connsiteY1" fmla="*/ 8254 h 10000"/>
                <a:gd name="connsiteX2" fmla="*/ 8492 w 10000"/>
                <a:gd name="connsiteY2" fmla="*/ 3169 h 10000"/>
                <a:gd name="connsiteX3" fmla="*/ 10000 w 10000"/>
                <a:gd name="connsiteY3" fmla="*/ 0 h 10000"/>
                <a:gd name="connsiteX0" fmla="*/ 0 w 10000"/>
                <a:gd name="connsiteY0" fmla="*/ 10000 h 10000"/>
                <a:gd name="connsiteX1" fmla="*/ 5253 w 10000"/>
                <a:gd name="connsiteY1" fmla="*/ 8254 h 10000"/>
                <a:gd name="connsiteX2" fmla="*/ 8333 w 10000"/>
                <a:gd name="connsiteY2" fmla="*/ 4121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cubicBezTo>
                    <a:pt x="2348" y="9722"/>
                    <a:pt x="3586" y="9920"/>
                    <a:pt x="5253" y="8254"/>
                  </a:cubicBezTo>
                  <a:cubicBezTo>
                    <a:pt x="6536" y="7195"/>
                    <a:pt x="7542" y="5497"/>
                    <a:pt x="8333" y="4121"/>
                  </a:cubicBezTo>
                  <a:cubicBezTo>
                    <a:pt x="9124" y="2745"/>
                    <a:pt x="9616" y="607"/>
                    <a:pt x="10000"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50" name="Text Box 24"/>
            <p:cNvSpPr txBox="1">
              <a:spLocks noChangeArrowheads="1"/>
            </p:cNvSpPr>
            <p:nvPr/>
          </p:nvSpPr>
          <p:spPr bwMode="auto">
            <a:xfrm>
              <a:off x="3162300" y="4597152"/>
              <a:ext cx="2667000"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Densité d</a:t>
              </a:r>
              <a:r>
                <a:rPr lang="ja-JP" altLang="fr-FR"/>
                <a:t>’</a:t>
              </a:r>
              <a:r>
                <a:rPr lang="fr-FR" altLang="ja-JP" dirty="0"/>
                <a:t>états électroniques disponibles</a:t>
              </a:r>
              <a:endParaRPr lang="fr-FR" dirty="0"/>
            </a:p>
          </p:txBody>
        </p:sp>
        <p:cxnSp>
          <p:nvCxnSpPr>
            <p:cNvPr id="52" name="AutoShape 26"/>
            <p:cNvCxnSpPr>
              <a:cxnSpLocks noChangeShapeType="1"/>
            </p:cNvCxnSpPr>
            <p:nvPr/>
          </p:nvCxnSpPr>
          <p:spPr bwMode="auto">
            <a:xfrm flipH="1" flipV="1">
              <a:off x="2857500" y="4597152"/>
              <a:ext cx="304800" cy="169863"/>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Text Box 29"/>
            <p:cNvSpPr txBox="1">
              <a:spLocks noChangeArrowheads="1"/>
            </p:cNvSpPr>
            <p:nvPr/>
          </p:nvSpPr>
          <p:spPr bwMode="auto">
            <a:xfrm>
              <a:off x="1562100" y="4139952"/>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Energie</a:t>
              </a:r>
            </a:p>
          </p:txBody>
        </p:sp>
        <p:sp>
          <p:nvSpPr>
            <p:cNvPr id="43" name="Text Box 30"/>
            <p:cNvSpPr txBox="1">
              <a:spLocks noChangeArrowheads="1"/>
            </p:cNvSpPr>
            <p:nvPr/>
          </p:nvSpPr>
          <p:spPr bwMode="auto">
            <a:xfrm>
              <a:off x="3924300" y="6121152"/>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Densité d</a:t>
              </a:r>
              <a:r>
                <a:rPr lang="ja-JP" altLang="fr-FR"/>
                <a:t>’</a:t>
              </a:r>
              <a:r>
                <a:rPr lang="fr-FR" altLang="ja-JP"/>
                <a:t>états</a:t>
              </a:r>
              <a:endParaRPr lang="fr-FR"/>
            </a:p>
          </p:txBody>
        </p:sp>
        <p:grpSp>
          <p:nvGrpSpPr>
            <p:cNvPr id="38" name="Group 55"/>
            <p:cNvGrpSpPr>
              <a:grpSpLocks/>
            </p:cNvGrpSpPr>
            <p:nvPr/>
          </p:nvGrpSpPr>
          <p:grpSpPr bwMode="auto">
            <a:xfrm>
              <a:off x="800100" y="5222627"/>
              <a:ext cx="1143000" cy="517525"/>
              <a:chOff x="1104" y="1786"/>
              <a:chExt cx="720" cy="326"/>
            </a:xfrm>
          </p:grpSpPr>
          <p:sp>
            <p:nvSpPr>
              <p:cNvPr id="39" name="Line 34"/>
              <p:cNvSpPr>
                <a:spLocks noChangeShapeType="1"/>
              </p:cNvSpPr>
              <p:nvPr/>
            </p:nvSpPr>
            <p:spPr bwMode="auto">
              <a:xfrm>
                <a:off x="1728" y="1845"/>
                <a:ext cx="0" cy="192"/>
              </a:xfrm>
              <a:prstGeom prst="line">
                <a:avLst/>
              </a:prstGeom>
              <a:noFill/>
              <a:ln w="127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40" name="Text Box 35"/>
              <p:cNvSpPr txBox="1">
                <a:spLocks noChangeArrowheads="1"/>
              </p:cNvSpPr>
              <p:nvPr/>
            </p:nvSpPr>
            <p:spPr bwMode="auto">
              <a:xfrm>
                <a:off x="1104" y="1786"/>
                <a:ext cx="720"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Bande interdite</a:t>
                </a:r>
              </a:p>
            </p:txBody>
          </p:sp>
        </p:grpSp>
        <p:sp>
          <p:nvSpPr>
            <p:cNvPr id="18" name="Text Box 24">
              <a:extLst>
                <a:ext uri="{FF2B5EF4-FFF2-40B4-BE49-F238E27FC236}">
                  <a16:creationId xmlns:a16="http://schemas.microsoft.com/office/drawing/2014/main" id="{1006E514-D1D3-3241-9154-8DC4A3D35365}"/>
                </a:ext>
              </a:extLst>
            </p:cNvPr>
            <p:cNvSpPr txBox="1">
              <a:spLocks noChangeArrowheads="1"/>
            </p:cNvSpPr>
            <p:nvPr/>
          </p:nvSpPr>
          <p:spPr bwMode="auto">
            <a:xfrm>
              <a:off x="3140968" y="5508104"/>
              <a:ext cx="2667000" cy="52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Densité d</a:t>
              </a:r>
              <a:r>
                <a:rPr lang="ja-JP" altLang="fr-FR"/>
                <a:t>’</a:t>
              </a:r>
              <a:r>
                <a:rPr lang="fr-FR" altLang="ja-JP" dirty="0"/>
                <a:t>états de trous disponibles</a:t>
              </a:r>
              <a:endParaRPr lang="fr-FR" dirty="0"/>
            </a:p>
          </p:txBody>
        </p:sp>
        <p:cxnSp>
          <p:nvCxnSpPr>
            <p:cNvPr id="19" name="AutoShape 26">
              <a:extLst>
                <a:ext uri="{FF2B5EF4-FFF2-40B4-BE49-F238E27FC236}">
                  <a16:creationId xmlns:a16="http://schemas.microsoft.com/office/drawing/2014/main" id="{2EAB8079-4FD1-764B-BA17-59FC3FA3BADB}"/>
                </a:ext>
              </a:extLst>
            </p:cNvPr>
            <p:cNvCxnSpPr>
              <a:cxnSpLocks noChangeShapeType="1"/>
              <a:stCxn id="18" idx="1"/>
            </p:cNvCxnSpPr>
            <p:nvPr/>
          </p:nvCxnSpPr>
          <p:spPr bwMode="auto">
            <a:xfrm flipH="1">
              <a:off x="2705100" y="5770836"/>
              <a:ext cx="435868" cy="350316"/>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1A56510-CEFF-2447-A61F-3929A8E1807E}" type="slidenum">
              <a:rPr lang="fr-FR" b="0">
                <a:latin typeface="Arial" charset="0"/>
              </a:rPr>
              <a:pPr eaLnBrk="1" hangingPunct="1"/>
              <a:t>19</a:t>
            </a:fld>
            <a:endParaRPr lang="fr-FR" b="0">
              <a:latin typeface="Arial" charset="0"/>
            </a:endParaRPr>
          </a:p>
        </p:txBody>
      </p:sp>
      <mc:AlternateContent xmlns:mc="http://schemas.openxmlformats.org/markup-compatibility/2006" xmlns:a14="http://schemas.microsoft.com/office/drawing/2010/main">
        <mc:Choice Requires="a14">
          <p:sp>
            <p:nvSpPr>
              <p:cNvPr id="19461" name="Rectangle 16"/>
              <p:cNvSpPr>
                <a:spLocks noChangeArrowheads="1"/>
              </p:cNvSpPr>
              <p:nvPr/>
            </p:nvSpPr>
            <p:spPr bwMode="auto">
              <a:xfrm>
                <a:off x="404664" y="395536"/>
                <a:ext cx="5832648" cy="5524334"/>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p>
                <a:pPr>
                  <a:spcBef>
                    <a:spcPct val="50000"/>
                  </a:spcBef>
                </a:pPr>
                <a:r>
                  <a:rPr lang="fr-FR" dirty="0"/>
                  <a:t>I.6.2. Bosons et fermions</a:t>
                </a:r>
              </a:p>
              <a:p>
                <a:pPr marL="285750" indent="-285750">
                  <a:spcBef>
                    <a:spcPct val="50000"/>
                  </a:spcBef>
                  <a:buFont typeface="Arial" charset="0"/>
                  <a:buChar char="•"/>
                </a:pPr>
                <a:r>
                  <a:rPr lang="fr-FR" dirty="0"/>
                  <a:t>Les particules quantiques peuvent être de 2 types différents (selon l’évolution de la fonction d’onde lorsqu’on intervertit les particules dans un système à 2 particules). </a:t>
                </a:r>
              </a:p>
              <a:p>
                <a:pPr marL="285750" indent="-285750">
                  <a:spcBef>
                    <a:spcPct val="50000"/>
                  </a:spcBef>
                  <a:buFont typeface="Arial" charset="0"/>
                  <a:buChar char="•"/>
                </a:pPr>
                <a:r>
                  <a:rPr lang="fr-FR" dirty="0"/>
                  <a:t>Bosons pour lesquels cela ne change rien</a:t>
                </a:r>
              </a:p>
              <a:p>
                <a:pPr marL="285750" indent="-285750">
                  <a:spcBef>
                    <a:spcPct val="50000"/>
                  </a:spcBef>
                  <a:buFont typeface="Arial" charset="0"/>
                  <a:buChar char="•"/>
                </a:pPr>
                <a:r>
                  <a:rPr lang="fr-FR" dirty="0"/>
                  <a:t>Fermions pour lesquels la fonction d’onde change de signe. </a:t>
                </a:r>
              </a:p>
              <a:p>
                <a:pPr>
                  <a:spcBef>
                    <a:spcPct val="50000"/>
                  </a:spcBef>
                </a:pPr>
                <a:r>
                  <a:rPr lang="fr-FR" dirty="0"/>
                  <a:t>On peut alors montrer que les fermions ne peuvent pas occuper à plusieurs le même état quantique alors que les bosons le peuvent =&gt; </a:t>
                </a:r>
                <a:r>
                  <a:rPr lang="fr-FR" dirty="0">
                    <a:solidFill>
                      <a:srgbClr val="0000FF"/>
                    </a:solidFill>
                  </a:rPr>
                  <a:t>principe d’exclusion de Pauli</a:t>
                </a:r>
                <a:r>
                  <a:rPr lang="fr-FR" dirty="0"/>
                  <a:t>.</a:t>
                </a:r>
              </a:p>
              <a:p>
                <a:pPr marL="285750" indent="-285750">
                  <a:spcBef>
                    <a:spcPct val="50000"/>
                  </a:spcBef>
                  <a:buFont typeface="Arial" charset="0"/>
                  <a:buChar char="•"/>
                </a:pPr>
                <a:endParaRPr lang="fr-FR" dirty="0"/>
              </a:p>
              <a:p>
                <a:pPr>
                  <a:spcBef>
                    <a:spcPct val="50000"/>
                  </a:spcBef>
                </a:pPr>
                <a:r>
                  <a:rPr lang="fr-FR" dirty="0"/>
                  <a:t>I.6.3. Thermodynamique des fermions</a:t>
                </a:r>
              </a:p>
              <a:p>
                <a:pPr marL="285750" indent="-285750">
                  <a:spcBef>
                    <a:spcPct val="50000"/>
                  </a:spcBef>
                  <a:buFont typeface="Arial" charset="0"/>
                  <a:buChar char="•"/>
                </a:pPr>
                <a:r>
                  <a:rPr lang="fr-FR" dirty="0"/>
                  <a:t>En thermodynamique, bosons et fermions ne se comportent pas de façon identique.</a:t>
                </a:r>
              </a:p>
              <a:p>
                <a:pPr marL="285750" indent="-285750">
                  <a:spcBef>
                    <a:spcPct val="50000"/>
                  </a:spcBef>
                  <a:buFont typeface="Arial" charset="0"/>
                  <a:buChar char="•"/>
                </a:pPr>
                <a:r>
                  <a:rPr lang="fr-FR" dirty="0"/>
                  <a:t>Pour les fermions: la probabilité d’occuper un état quantique est donnée par le facteur de Fermi Dirac.</a:t>
                </a:r>
              </a:p>
              <a:p>
                <a:pPr>
                  <a:spcBef>
                    <a:spcPct val="50000"/>
                  </a:spcBef>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𝒇</m:t>
                      </m:r>
                      <m:d>
                        <m:dPr>
                          <m:ctrlPr>
                            <a:rPr lang="fr-FR" b="1" i="1" smtClean="0">
                              <a:latin typeface="Cambria Math" panose="02040503050406030204" pitchFamily="18" charset="0"/>
                            </a:rPr>
                          </m:ctrlPr>
                        </m:dPr>
                        <m:e>
                          <m:r>
                            <a:rPr lang="fr-FR" b="1" i="1" smtClean="0">
                              <a:latin typeface="Cambria Math" panose="02040503050406030204" pitchFamily="18" charset="0"/>
                            </a:rPr>
                            <m:t>𝑬</m:t>
                          </m:r>
                        </m:e>
                      </m:d>
                      <m:r>
                        <a:rPr lang="fr-FR" b="1" i="1" smtClean="0">
                          <a:latin typeface="Cambria Math" panose="02040503050406030204" pitchFamily="18" charset="0"/>
                        </a:rPr>
                        <m:t>=</m:t>
                      </m:r>
                      <m:f>
                        <m:fPr>
                          <m:ctrlPr>
                            <a:rPr lang="fr-FR" b="1" i="1" smtClean="0">
                              <a:latin typeface="Cambria Math" panose="02040503050406030204" pitchFamily="18" charset="0"/>
                            </a:rPr>
                          </m:ctrlPr>
                        </m:fPr>
                        <m:num>
                          <m:r>
                            <a:rPr lang="fr-FR" b="1" i="1" smtClean="0">
                              <a:latin typeface="Cambria Math" panose="02040503050406030204" pitchFamily="18" charset="0"/>
                            </a:rPr>
                            <m:t>𝟏</m:t>
                          </m:r>
                        </m:num>
                        <m:den>
                          <m:r>
                            <a:rPr lang="fr-FR" b="1" i="1" smtClean="0">
                              <a:latin typeface="Cambria Math" panose="02040503050406030204" pitchFamily="18" charset="0"/>
                            </a:rPr>
                            <m:t>𝟏</m:t>
                          </m:r>
                          <m:r>
                            <a:rPr lang="fr-FR" b="1" i="1" smtClean="0">
                              <a:latin typeface="Cambria Math" panose="02040503050406030204" pitchFamily="18" charset="0"/>
                            </a:rPr>
                            <m:t>+</m:t>
                          </m:r>
                          <m:r>
                            <a:rPr lang="fr-FR" b="1" i="1" smtClean="0">
                              <a:latin typeface="Cambria Math" panose="02040503050406030204" pitchFamily="18" charset="0"/>
                            </a:rPr>
                            <m:t>𝒆𝒙𝒑</m:t>
                          </m:r>
                          <m:d>
                            <m:dPr>
                              <m:ctrlPr>
                                <a:rPr lang="fr-FR" b="1" i="1" smtClean="0">
                                  <a:latin typeface="Cambria Math" panose="02040503050406030204" pitchFamily="18" charset="0"/>
                                </a:rPr>
                              </m:ctrlPr>
                            </m:dPr>
                            <m:e>
                              <m:f>
                                <m:fPr>
                                  <m:ctrlPr>
                                    <a:rPr lang="fr-FR" b="1" i="1" smtClean="0">
                                      <a:latin typeface="Cambria Math" panose="02040503050406030204" pitchFamily="18" charset="0"/>
                                    </a:rPr>
                                  </m:ctrlPr>
                                </m:fPr>
                                <m:num>
                                  <m:r>
                                    <a:rPr lang="fr-FR" i="1">
                                      <a:latin typeface="Cambria Math" panose="02040503050406030204" pitchFamily="18" charset="0"/>
                                    </a:rPr>
                                    <m:t>𝑬</m:t>
                                  </m:r>
                                  <m:r>
                                    <a:rPr lang="fr-FR" i="1">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𝑬</m:t>
                                      </m:r>
                                    </m:e>
                                    <m:sub>
                                      <m:r>
                                        <a:rPr lang="fr-FR" b="1" i="1" smtClean="0">
                                          <a:latin typeface="Cambria Math" panose="02040503050406030204" pitchFamily="18" charset="0"/>
                                        </a:rPr>
                                        <m:t>𝑭</m:t>
                                      </m:r>
                                    </m:sub>
                                  </m:sSub>
                                </m:num>
                                <m:den>
                                  <m:r>
                                    <a:rPr lang="fr-FR" b="1" i="1" smtClean="0">
                                      <a:latin typeface="Cambria Math" panose="02040503050406030204" pitchFamily="18" charset="0"/>
                                    </a:rPr>
                                    <m:t>𝒌𝑻</m:t>
                                  </m:r>
                                </m:den>
                              </m:f>
                            </m:e>
                          </m:d>
                        </m:den>
                      </m:f>
                    </m:oMath>
                  </m:oMathPara>
                </a14:m>
                <a:endParaRPr lang="fr-FR" dirty="0"/>
              </a:p>
              <a:p>
                <a:pPr marL="285750" indent="-285750">
                  <a:spcBef>
                    <a:spcPct val="50000"/>
                  </a:spcBef>
                  <a:buFont typeface="Arial" charset="0"/>
                  <a:buChar char="•"/>
                </a:pPr>
                <a:r>
                  <a:rPr lang="fr-FR" dirty="0"/>
                  <a:t>La combinaison de la densité d’états et du facteur de Fermi-Dirac donne la densité d’états occupés pour les électrons: </a:t>
                </a:r>
                <a:r>
                  <a:rPr lang="fr-FR" dirty="0" err="1"/>
                  <a:t>n</a:t>
                </a:r>
                <a:r>
                  <a:rPr lang="fr-FR" baseline="-25000" dirty="0" err="1"/>
                  <a:t>c</a:t>
                </a:r>
                <a:r>
                  <a:rPr lang="fr-FR" dirty="0"/>
                  <a:t>(E)f(E). Pour les trous, on a </a:t>
                </a:r>
                <a:r>
                  <a:rPr lang="fr-FR" dirty="0" err="1"/>
                  <a:t>n</a:t>
                </a:r>
                <a:r>
                  <a:rPr lang="fr-FR" baseline="-25000" dirty="0" err="1"/>
                  <a:t>v</a:t>
                </a:r>
                <a:r>
                  <a:rPr lang="fr-FR" dirty="0"/>
                  <a:t>(E)[1-f(E)].</a:t>
                </a:r>
              </a:p>
            </p:txBody>
          </p:sp>
        </mc:Choice>
        <mc:Fallback xmlns="">
          <p:sp>
            <p:nvSpPr>
              <p:cNvPr id="19461" name="Rectangle 16"/>
              <p:cNvSpPr>
                <a:spLocks noRot="1" noChangeAspect="1" noMove="1" noResize="1" noEditPoints="1" noAdjustHandles="1" noChangeArrowheads="1" noChangeShapeType="1" noTextEdit="1"/>
              </p:cNvSpPr>
              <p:nvPr/>
            </p:nvSpPr>
            <p:spPr bwMode="auto">
              <a:xfrm>
                <a:off x="404664" y="395536"/>
                <a:ext cx="5832648" cy="5524334"/>
              </a:xfrm>
              <a:prstGeom prst="rect">
                <a:avLst/>
              </a:prstGeom>
              <a:blipFill>
                <a:blip r:embed="rId3"/>
                <a:stretch>
                  <a:fillRect l="-217" r="-652" b="-22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grpSp>
        <p:nvGrpSpPr>
          <p:cNvPr id="19469" name="Group 57"/>
          <p:cNvGrpSpPr>
            <a:grpSpLocks/>
          </p:cNvGrpSpPr>
          <p:nvPr/>
        </p:nvGrpSpPr>
        <p:grpSpPr bwMode="auto">
          <a:xfrm>
            <a:off x="260648" y="6174432"/>
            <a:ext cx="2057400" cy="2286000"/>
            <a:chOff x="240" y="1104"/>
            <a:chExt cx="1296" cy="1440"/>
          </a:xfrm>
        </p:grpSpPr>
        <p:sp>
          <p:nvSpPr>
            <p:cNvPr id="19475" name="Line 44"/>
            <p:cNvSpPr>
              <a:spLocks noChangeShapeType="1"/>
            </p:cNvSpPr>
            <p:nvPr/>
          </p:nvSpPr>
          <p:spPr bwMode="auto">
            <a:xfrm flipV="1">
              <a:off x="528" y="1296"/>
              <a:ext cx="0" cy="1248"/>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476" name="Line 45"/>
            <p:cNvSpPr>
              <a:spLocks noChangeShapeType="1"/>
            </p:cNvSpPr>
            <p:nvPr/>
          </p:nvSpPr>
          <p:spPr bwMode="auto">
            <a:xfrm>
              <a:off x="384" y="2448"/>
              <a:ext cx="72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477" name="Freeform 46"/>
            <p:cNvSpPr>
              <a:spLocks/>
            </p:cNvSpPr>
            <p:nvPr/>
          </p:nvSpPr>
          <p:spPr bwMode="auto">
            <a:xfrm>
              <a:off x="510" y="1549"/>
              <a:ext cx="427" cy="899"/>
            </a:xfrm>
            <a:custGeom>
              <a:avLst/>
              <a:gdLst>
                <a:gd name="T0" fmla="*/ 18 w 427"/>
                <a:gd name="T1" fmla="*/ 0 h 899"/>
                <a:gd name="T2" fmla="*/ 58 w 427"/>
                <a:gd name="T3" fmla="*/ 360 h 899"/>
                <a:gd name="T4" fmla="*/ 368 w 427"/>
                <a:gd name="T5" fmla="*/ 460 h 899"/>
                <a:gd name="T6" fmla="*/ 412 w 427"/>
                <a:gd name="T7" fmla="*/ 899 h 899"/>
                <a:gd name="T8" fmla="*/ 0 60000 65536"/>
                <a:gd name="T9" fmla="*/ 0 60000 65536"/>
                <a:gd name="T10" fmla="*/ 0 60000 65536"/>
                <a:gd name="T11" fmla="*/ 0 60000 65536"/>
                <a:gd name="T12" fmla="*/ 0 w 427"/>
                <a:gd name="T13" fmla="*/ 0 h 899"/>
                <a:gd name="T14" fmla="*/ 427 w 427"/>
                <a:gd name="T15" fmla="*/ 899 h 899"/>
              </a:gdLst>
              <a:ahLst/>
              <a:cxnLst>
                <a:cxn ang="T8">
                  <a:pos x="T0" y="T1"/>
                </a:cxn>
                <a:cxn ang="T9">
                  <a:pos x="T2" y="T3"/>
                </a:cxn>
                <a:cxn ang="T10">
                  <a:pos x="T4" y="T5"/>
                </a:cxn>
                <a:cxn ang="T11">
                  <a:pos x="T6" y="T7"/>
                </a:cxn>
              </a:cxnLst>
              <a:rect l="T12" t="T13" r="T14" b="T15"/>
              <a:pathLst>
                <a:path w="427" h="899">
                  <a:moveTo>
                    <a:pt x="18" y="0"/>
                  </a:moveTo>
                  <a:cubicBezTo>
                    <a:pt x="25" y="60"/>
                    <a:pt x="0" y="283"/>
                    <a:pt x="58" y="360"/>
                  </a:cubicBezTo>
                  <a:cubicBezTo>
                    <a:pt x="116" y="437"/>
                    <a:pt x="309" y="370"/>
                    <a:pt x="368" y="460"/>
                  </a:cubicBezTo>
                  <a:cubicBezTo>
                    <a:pt x="427" y="550"/>
                    <a:pt x="403" y="808"/>
                    <a:pt x="412" y="899"/>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19478" name="Text Box 47"/>
            <p:cNvSpPr txBox="1">
              <a:spLocks noChangeArrowheads="1"/>
            </p:cNvSpPr>
            <p:nvPr/>
          </p:nvSpPr>
          <p:spPr bwMode="auto">
            <a:xfrm>
              <a:off x="240" y="1104"/>
              <a:ext cx="52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Energie</a:t>
              </a:r>
            </a:p>
          </p:txBody>
        </p:sp>
        <p:sp>
          <p:nvSpPr>
            <p:cNvPr id="19479" name="Text Box 48"/>
            <p:cNvSpPr txBox="1">
              <a:spLocks noChangeArrowheads="1"/>
            </p:cNvSpPr>
            <p:nvPr/>
          </p:nvSpPr>
          <p:spPr bwMode="auto">
            <a:xfrm>
              <a:off x="1152" y="2352"/>
              <a:ext cx="38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f(E)</a:t>
              </a:r>
            </a:p>
          </p:txBody>
        </p:sp>
      </p:grpSp>
      <p:grpSp>
        <p:nvGrpSpPr>
          <p:cNvPr id="5" name="Groupe 4">
            <a:extLst>
              <a:ext uri="{FF2B5EF4-FFF2-40B4-BE49-F238E27FC236}">
                <a16:creationId xmlns:a16="http://schemas.microsoft.com/office/drawing/2014/main" id="{257B844A-C93C-2A4A-B319-C03AAAC28F8E}"/>
              </a:ext>
            </a:extLst>
          </p:cNvPr>
          <p:cNvGrpSpPr/>
          <p:nvPr/>
        </p:nvGrpSpPr>
        <p:grpSpPr>
          <a:xfrm>
            <a:off x="1632248" y="6174432"/>
            <a:ext cx="5029200" cy="2286000"/>
            <a:chOff x="1632248" y="6174432"/>
            <a:chExt cx="5029200" cy="2286000"/>
          </a:xfrm>
        </p:grpSpPr>
        <p:sp>
          <p:nvSpPr>
            <p:cNvPr id="19487" name="Line 19"/>
            <p:cNvSpPr>
              <a:spLocks noChangeShapeType="1"/>
            </p:cNvSpPr>
            <p:nvPr/>
          </p:nvSpPr>
          <p:spPr bwMode="auto">
            <a:xfrm flipV="1">
              <a:off x="2851448" y="6479232"/>
              <a:ext cx="0" cy="1981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488" name="Line 20"/>
            <p:cNvSpPr>
              <a:spLocks noChangeShapeType="1"/>
            </p:cNvSpPr>
            <p:nvPr/>
          </p:nvSpPr>
          <p:spPr bwMode="auto">
            <a:xfrm>
              <a:off x="2622848" y="8308032"/>
              <a:ext cx="182880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489" name="Freeform 21"/>
            <p:cNvSpPr>
              <a:spLocks/>
            </p:cNvSpPr>
            <p:nvPr/>
          </p:nvSpPr>
          <p:spPr bwMode="auto">
            <a:xfrm>
              <a:off x="2851448" y="6631632"/>
              <a:ext cx="838200" cy="685800"/>
            </a:xfrm>
            <a:custGeom>
              <a:avLst/>
              <a:gdLst>
                <a:gd name="T0" fmla="*/ 0 w 528"/>
                <a:gd name="T1" fmla="*/ 432 h 432"/>
                <a:gd name="T2" fmla="*/ 336 w 528"/>
                <a:gd name="T3" fmla="*/ 336 h 432"/>
                <a:gd name="T4" fmla="*/ 528 w 528"/>
                <a:gd name="T5" fmla="*/ 0 h 432"/>
                <a:gd name="T6" fmla="*/ 0 60000 65536"/>
                <a:gd name="T7" fmla="*/ 0 60000 65536"/>
                <a:gd name="T8" fmla="*/ 0 60000 65536"/>
                <a:gd name="T9" fmla="*/ 0 w 528"/>
                <a:gd name="T10" fmla="*/ 0 h 432"/>
                <a:gd name="T11" fmla="*/ 528 w 528"/>
                <a:gd name="T12" fmla="*/ 432 h 432"/>
              </a:gdLst>
              <a:ahLst/>
              <a:cxnLst>
                <a:cxn ang="T6">
                  <a:pos x="T0" y="T1"/>
                </a:cxn>
                <a:cxn ang="T7">
                  <a:pos x="T2" y="T3"/>
                </a:cxn>
                <a:cxn ang="T8">
                  <a:pos x="T4" y="T5"/>
                </a:cxn>
              </a:cxnLst>
              <a:rect l="T9" t="T10" r="T11" b="T12"/>
              <a:pathLst>
                <a:path w="528" h="432">
                  <a:moveTo>
                    <a:pt x="0" y="432"/>
                  </a:moveTo>
                  <a:cubicBezTo>
                    <a:pt x="124" y="420"/>
                    <a:pt x="248" y="408"/>
                    <a:pt x="336" y="336"/>
                  </a:cubicBezTo>
                  <a:cubicBezTo>
                    <a:pt x="424" y="264"/>
                    <a:pt x="496" y="56"/>
                    <a:pt x="528"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19490" name="Freeform 22"/>
            <p:cNvSpPr>
              <a:spLocks/>
            </p:cNvSpPr>
            <p:nvPr/>
          </p:nvSpPr>
          <p:spPr bwMode="auto">
            <a:xfrm flipV="1">
              <a:off x="2851448" y="7698432"/>
              <a:ext cx="323850" cy="457200"/>
            </a:xfrm>
            <a:custGeom>
              <a:avLst/>
              <a:gdLst>
                <a:gd name="T0" fmla="*/ 0 w 204"/>
                <a:gd name="T1" fmla="*/ 7 h 397"/>
                <a:gd name="T2" fmla="*/ 192 w 204"/>
                <a:gd name="T3" fmla="*/ 6 h 397"/>
                <a:gd name="T4" fmla="*/ 69 w 204"/>
                <a:gd name="T5" fmla="*/ 4 h 397"/>
                <a:gd name="T6" fmla="*/ 11 w 204"/>
                <a:gd name="T7" fmla="*/ 0 h 397"/>
                <a:gd name="T8" fmla="*/ 0 60000 65536"/>
                <a:gd name="T9" fmla="*/ 0 60000 65536"/>
                <a:gd name="T10" fmla="*/ 0 60000 65536"/>
                <a:gd name="T11" fmla="*/ 0 60000 65536"/>
                <a:gd name="T12" fmla="*/ 0 w 204"/>
                <a:gd name="T13" fmla="*/ 0 h 397"/>
                <a:gd name="T14" fmla="*/ 204 w 204"/>
                <a:gd name="T15" fmla="*/ 397 h 397"/>
              </a:gdLst>
              <a:ahLst/>
              <a:cxnLst>
                <a:cxn ang="T8">
                  <a:pos x="T0" y="T1"/>
                </a:cxn>
                <a:cxn ang="T9">
                  <a:pos x="T2" y="T3"/>
                </a:cxn>
                <a:cxn ang="T10">
                  <a:pos x="T4" y="T5"/>
                </a:cxn>
                <a:cxn ang="T11">
                  <a:pos x="T6" y="T7"/>
                </a:cxn>
              </a:cxnLst>
              <a:rect l="T12" t="T13" r="T14" b="T15"/>
              <a:pathLst>
                <a:path w="204" h="397">
                  <a:moveTo>
                    <a:pt x="0" y="397"/>
                  </a:moveTo>
                  <a:cubicBezTo>
                    <a:pt x="88" y="389"/>
                    <a:pt x="180" y="380"/>
                    <a:pt x="192" y="349"/>
                  </a:cubicBezTo>
                  <a:cubicBezTo>
                    <a:pt x="204" y="318"/>
                    <a:pt x="99" y="268"/>
                    <a:pt x="69" y="210"/>
                  </a:cubicBezTo>
                  <a:cubicBezTo>
                    <a:pt x="39" y="152"/>
                    <a:pt x="23" y="44"/>
                    <a:pt x="11"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19491" name="Freeform 23"/>
            <p:cNvSpPr>
              <a:spLocks/>
            </p:cNvSpPr>
            <p:nvPr/>
          </p:nvSpPr>
          <p:spPr bwMode="auto">
            <a:xfrm flipV="1">
              <a:off x="2851448" y="7698432"/>
              <a:ext cx="685800" cy="457200"/>
            </a:xfrm>
            <a:custGeom>
              <a:avLst/>
              <a:gdLst>
                <a:gd name="T0" fmla="*/ 0 w 528"/>
                <a:gd name="T1" fmla="*/ 2 h 432"/>
                <a:gd name="T2" fmla="*/ 25 w 528"/>
                <a:gd name="T3" fmla="*/ 2 h 432"/>
                <a:gd name="T4" fmla="*/ 38 w 528"/>
                <a:gd name="T5" fmla="*/ 0 h 432"/>
                <a:gd name="T6" fmla="*/ 0 60000 65536"/>
                <a:gd name="T7" fmla="*/ 0 60000 65536"/>
                <a:gd name="T8" fmla="*/ 0 60000 65536"/>
                <a:gd name="T9" fmla="*/ 0 w 528"/>
                <a:gd name="T10" fmla="*/ 0 h 432"/>
                <a:gd name="T11" fmla="*/ 528 w 528"/>
                <a:gd name="T12" fmla="*/ 432 h 432"/>
              </a:gdLst>
              <a:ahLst/>
              <a:cxnLst>
                <a:cxn ang="T6">
                  <a:pos x="T0" y="T1"/>
                </a:cxn>
                <a:cxn ang="T7">
                  <a:pos x="T2" y="T3"/>
                </a:cxn>
                <a:cxn ang="T8">
                  <a:pos x="T4" y="T5"/>
                </a:cxn>
              </a:cxnLst>
              <a:rect l="T9" t="T10" r="T11" b="T12"/>
              <a:pathLst>
                <a:path w="528" h="432">
                  <a:moveTo>
                    <a:pt x="0" y="432"/>
                  </a:moveTo>
                  <a:cubicBezTo>
                    <a:pt x="124" y="420"/>
                    <a:pt x="248" y="408"/>
                    <a:pt x="336" y="336"/>
                  </a:cubicBezTo>
                  <a:cubicBezTo>
                    <a:pt x="424" y="264"/>
                    <a:pt x="496" y="56"/>
                    <a:pt x="528"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mc:AlternateContent xmlns:mc="http://schemas.openxmlformats.org/markup-compatibility/2006" xmlns:a14="http://schemas.microsoft.com/office/drawing/2010/main">
          <mc:Choice Requires="a14">
            <p:sp>
              <p:nvSpPr>
                <p:cNvPr id="19492" name="Text Box 24"/>
                <p:cNvSpPr txBox="1">
                  <a:spLocks noChangeArrowheads="1"/>
                </p:cNvSpPr>
                <p:nvPr/>
              </p:nvSpPr>
              <p:spPr bwMode="auto">
                <a:xfrm>
                  <a:off x="3994448" y="6372200"/>
                  <a:ext cx="2667000" cy="57150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Densité d</a:t>
                  </a:r>
                  <a:r>
                    <a:rPr lang="ja-JP" altLang="fr-FR"/>
                    <a:t>’</a:t>
                  </a:r>
                  <a:r>
                    <a:rPr lang="fr-FR" altLang="ja-JP" dirty="0"/>
                    <a:t>états disponibles:</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i="1">
                                <a:latin typeface="Cambria Math" panose="02040503050406030204" pitchFamily="18" charset="0"/>
                              </a:rPr>
                              <m:t>𝒏</m:t>
                            </m:r>
                          </m:e>
                          <m:sub>
                            <m:r>
                              <a:rPr lang="fr-FR" b="1" i="1" smtClean="0">
                                <a:latin typeface="Cambria Math" panose="02040503050406030204" pitchFamily="18" charset="0"/>
                              </a:rPr>
                              <m:t>𝒄</m:t>
                            </m:r>
                          </m:sub>
                        </m:sSub>
                        <m:d>
                          <m:dPr>
                            <m:ctrlPr>
                              <a:rPr lang="fr-FR" i="1">
                                <a:latin typeface="Cambria Math" panose="02040503050406030204" pitchFamily="18" charset="0"/>
                              </a:rPr>
                            </m:ctrlPr>
                          </m:dPr>
                          <m:e>
                            <m:r>
                              <a:rPr lang="fr-FR" i="1">
                                <a:latin typeface="Cambria Math" panose="02040503050406030204" pitchFamily="18" charset="0"/>
                              </a:rPr>
                              <m:t>𝑬</m:t>
                            </m:r>
                          </m:e>
                        </m:d>
                        <m:r>
                          <a:rPr lang="fr-FR" i="1">
                            <a:latin typeface="Cambria Math" panose="02040503050406030204" pitchFamily="18" charset="0"/>
                            <a:ea typeface="Cambria Math" panose="02040503050406030204" pitchFamily="18" charset="0"/>
                          </a:rPr>
                          <m:t>∝</m:t>
                        </m:r>
                        <m:rad>
                          <m:radPr>
                            <m:degHide m:val="on"/>
                            <m:ctrlPr>
                              <a:rPr lang="fr-FR" i="1">
                                <a:latin typeface="Cambria Math" panose="02040503050406030204" pitchFamily="18" charset="0"/>
                                <a:ea typeface="Cambria Math" panose="02040503050406030204" pitchFamily="18" charset="0"/>
                              </a:rPr>
                            </m:ctrlPr>
                          </m:radPr>
                          <m:deg/>
                          <m:e>
                            <m:r>
                              <a:rPr lang="fr-FR" i="1">
                                <a:latin typeface="Cambria Math" panose="02040503050406030204" pitchFamily="18" charset="0"/>
                                <a:ea typeface="Cambria Math" panose="02040503050406030204" pitchFamily="18" charset="0"/>
                              </a:rPr>
                              <m:t>𝑬</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𝑬</m:t>
                                </m:r>
                              </m:e>
                              <m:sub>
                                <m:r>
                                  <a:rPr lang="fr-FR" i="1">
                                    <a:latin typeface="Cambria Math" panose="02040503050406030204" pitchFamily="18" charset="0"/>
                                    <a:ea typeface="Cambria Math" panose="02040503050406030204" pitchFamily="18" charset="0"/>
                                  </a:rPr>
                                  <m:t>𝑪</m:t>
                                </m:r>
                              </m:sub>
                            </m:sSub>
                          </m:e>
                        </m:rad>
                      </m:oMath>
                    </m:oMathPara>
                  </a14:m>
                  <a:endParaRPr lang="fr-FR" dirty="0"/>
                </a:p>
              </p:txBody>
            </p:sp>
          </mc:Choice>
          <mc:Fallback xmlns="">
            <p:sp>
              <p:nvSpPr>
                <p:cNvPr id="19492" name="Text Box 24"/>
                <p:cNvSpPr txBox="1">
                  <a:spLocks noRot="1" noChangeAspect="1" noMove="1" noResize="1" noEditPoints="1" noAdjustHandles="1" noChangeArrowheads="1" noChangeShapeType="1" noTextEdit="1"/>
                </p:cNvSpPr>
                <p:nvPr/>
              </p:nvSpPr>
              <p:spPr bwMode="auto">
                <a:xfrm>
                  <a:off x="3994448" y="6372200"/>
                  <a:ext cx="2667000" cy="571500"/>
                </a:xfrm>
                <a:prstGeom prst="rect">
                  <a:avLst/>
                </a:prstGeom>
                <a:blipFill>
                  <a:blip r:embed="rId4"/>
                  <a:stretch>
                    <a:fillRect l="-948"/>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9493" name="Text Box 25"/>
                <p:cNvSpPr txBox="1">
                  <a:spLocks noChangeArrowheads="1"/>
                </p:cNvSpPr>
                <p:nvPr/>
              </p:nvSpPr>
              <p:spPr bwMode="auto">
                <a:xfrm>
                  <a:off x="3994448" y="6998865"/>
                  <a:ext cx="2590800" cy="525463"/>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Densité d</a:t>
                  </a:r>
                  <a:r>
                    <a:rPr lang="ja-JP" altLang="fr-FR"/>
                    <a:t>’</a:t>
                  </a:r>
                  <a:r>
                    <a:rPr lang="fr-FR" altLang="ja-JP" dirty="0"/>
                    <a:t>états occupés:</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i="1">
                                <a:latin typeface="Cambria Math" panose="02040503050406030204" pitchFamily="18" charset="0"/>
                              </a:rPr>
                              <m:t>𝒏</m:t>
                            </m:r>
                          </m:e>
                          <m:sub>
                            <m:r>
                              <a:rPr lang="fr-FR" b="1" i="1" smtClean="0">
                                <a:latin typeface="Cambria Math" panose="02040503050406030204" pitchFamily="18" charset="0"/>
                              </a:rPr>
                              <m:t>𝒄</m:t>
                            </m:r>
                          </m:sub>
                        </m:sSub>
                        <m:d>
                          <m:dPr>
                            <m:ctrlPr>
                              <a:rPr lang="fr-FR" i="1">
                                <a:latin typeface="Cambria Math" panose="02040503050406030204" pitchFamily="18" charset="0"/>
                              </a:rPr>
                            </m:ctrlPr>
                          </m:dPr>
                          <m:e>
                            <m:r>
                              <a:rPr lang="fr-FR" i="1">
                                <a:latin typeface="Cambria Math" panose="02040503050406030204" pitchFamily="18" charset="0"/>
                              </a:rPr>
                              <m:t>𝑬</m:t>
                            </m:r>
                          </m:e>
                        </m:d>
                        <m:r>
                          <a:rPr lang="fr-FR" b="1" i="1" smtClean="0">
                            <a:latin typeface="Cambria Math" panose="02040503050406030204" pitchFamily="18" charset="0"/>
                          </a:rPr>
                          <m:t>𝒇</m:t>
                        </m:r>
                        <m:d>
                          <m:dPr>
                            <m:ctrlPr>
                              <a:rPr lang="fr-FR" b="1" i="1" smtClean="0">
                                <a:latin typeface="Cambria Math" panose="02040503050406030204" pitchFamily="18" charset="0"/>
                              </a:rPr>
                            </m:ctrlPr>
                          </m:dPr>
                          <m:e>
                            <m:r>
                              <a:rPr lang="fr-FR" b="1" i="1" smtClean="0">
                                <a:latin typeface="Cambria Math" panose="02040503050406030204" pitchFamily="18" charset="0"/>
                              </a:rPr>
                              <m:t>𝑬</m:t>
                            </m:r>
                          </m:e>
                        </m:d>
                      </m:oMath>
                    </m:oMathPara>
                  </a14:m>
                  <a:endParaRPr lang="fr-FR" dirty="0"/>
                </a:p>
              </p:txBody>
            </p:sp>
          </mc:Choice>
          <mc:Fallback xmlns="">
            <p:sp>
              <p:nvSpPr>
                <p:cNvPr id="19493" name="Text Box 25"/>
                <p:cNvSpPr txBox="1">
                  <a:spLocks noRot="1" noChangeAspect="1" noMove="1" noResize="1" noEditPoints="1" noAdjustHandles="1" noChangeArrowheads="1" noChangeShapeType="1" noTextEdit="1"/>
                </p:cNvSpPr>
                <p:nvPr/>
              </p:nvSpPr>
              <p:spPr bwMode="auto">
                <a:xfrm>
                  <a:off x="3994448" y="6998865"/>
                  <a:ext cx="2590800" cy="525463"/>
                </a:xfrm>
                <a:prstGeom prst="rect">
                  <a:avLst/>
                </a:prstGeom>
                <a:blipFill>
                  <a:blip r:embed="rId5"/>
                  <a:stretch>
                    <a:fillRect l="-976" b="-476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cxnSp>
          <p:nvCxnSpPr>
            <p:cNvPr id="19494" name="AutoShape 26"/>
            <p:cNvCxnSpPr>
              <a:cxnSpLocks noChangeShapeType="1"/>
              <a:stCxn id="19492" idx="1"/>
              <a:endCxn id="19489" idx="2"/>
            </p:cNvCxnSpPr>
            <p:nvPr/>
          </p:nvCxnSpPr>
          <p:spPr bwMode="auto">
            <a:xfrm flipH="1" flipV="1">
              <a:off x="3689648" y="6631632"/>
              <a:ext cx="304800" cy="2631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495" name="AutoShape 27"/>
            <p:cNvCxnSpPr>
              <a:cxnSpLocks noChangeShapeType="1"/>
              <a:stCxn id="19493" idx="1"/>
              <a:endCxn id="19496" idx="2"/>
            </p:cNvCxnSpPr>
            <p:nvPr/>
          </p:nvCxnSpPr>
          <p:spPr bwMode="auto">
            <a:xfrm flipH="1" flipV="1">
              <a:off x="2960986" y="7020570"/>
              <a:ext cx="1033462" cy="241027"/>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9496" name="Freeform 28"/>
            <p:cNvSpPr>
              <a:spLocks/>
            </p:cNvSpPr>
            <p:nvPr/>
          </p:nvSpPr>
          <p:spPr bwMode="auto">
            <a:xfrm>
              <a:off x="2851448" y="6687195"/>
              <a:ext cx="323850" cy="630238"/>
            </a:xfrm>
            <a:custGeom>
              <a:avLst/>
              <a:gdLst>
                <a:gd name="T0" fmla="*/ 0 w 204"/>
                <a:gd name="T1" fmla="*/ 397 h 397"/>
                <a:gd name="T2" fmla="*/ 192 w 204"/>
                <a:gd name="T3" fmla="*/ 349 h 397"/>
                <a:gd name="T4" fmla="*/ 69 w 204"/>
                <a:gd name="T5" fmla="*/ 210 h 397"/>
                <a:gd name="T6" fmla="*/ 11 w 204"/>
                <a:gd name="T7" fmla="*/ 0 h 397"/>
                <a:gd name="T8" fmla="*/ 0 60000 65536"/>
                <a:gd name="T9" fmla="*/ 0 60000 65536"/>
                <a:gd name="T10" fmla="*/ 0 60000 65536"/>
                <a:gd name="T11" fmla="*/ 0 60000 65536"/>
                <a:gd name="T12" fmla="*/ 0 w 204"/>
                <a:gd name="T13" fmla="*/ 0 h 397"/>
                <a:gd name="T14" fmla="*/ 204 w 204"/>
                <a:gd name="T15" fmla="*/ 397 h 397"/>
              </a:gdLst>
              <a:ahLst/>
              <a:cxnLst>
                <a:cxn ang="T8">
                  <a:pos x="T0" y="T1"/>
                </a:cxn>
                <a:cxn ang="T9">
                  <a:pos x="T2" y="T3"/>
                </a:cxn>
                <a:cxn ang="T10">
                  <a:pos x="T4" y="T5"/>
                </a:cxn>
                <a:cxn ang="T11">
                  <a:pos x="T6" y="T7"/>
                </a:cxn>
              </a:cxnLst>
              <a:rect l="T12" t="T13" r="T14" b="T15"/>
              <a:pathLst>
                <a:path w="204" h="397">
                  <a:moveTo>
                    <a:pt x="0" y="397"/>
                  </a:moveTo>
                  <a:cubicBezTo>
                    <a:pt x="88" y="389"/>
                    <a:pt x="180" y="380"/>
                    <a:pt x="192" y="349"/>
                  </a:cubicBezTo>
                  <a:cubicBezTo>
                    <a:pt x="204" y="318"/>
                    <a:pt x="99" y="268"/>
                    <a:pt x="69" y="210"/>
                  </a:cubicBezTo>
                  <a:cubicBezTo>
                    <a:pt x="39" y="152"/>
                    <a:pt x="23" y="44"/>
                    <a:pt x="11" y="0"/>
                  </a:cubicBezTo>
                </a:path>
              </a:pathLst>
            </a:cu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19485" name="Text Box 29"/>
            <p:cNvSpPr txBox="1">
              <a:spLocks noChangeArrowheads="1"/>
            </p:cNvSpPr>
            <p:nvPr/>
          </p:nvSpPr>
          <p:spPr bwMode="auto">
            <a:xfrm>
              <a:off x="2394248" y="6174432"/>
              <a:ext cx="838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Energie</a:t>
              </a:r>
            </a:p>
          </p:txBody>
        </p:sp>
        <p:sp>
          <p:nvSpPr>
            <p:cNvPr id="19486" name="Text Box 30"/>
            <p:cNvSpPr txBox="1">
              <a:spLocks noChangeArrowheads="1"/>
            </p:cNvSpPr>
            <p:nvPr/>
          </p:nvSpPr>
          <p:spPr bwMode="auto">
            <a:xfrm>
              <a:off x="4756448" y="8155632"/>
              <a:ext cx="1828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Densité d</a:t>
              </a:r>
              <a:r>
                <a:rPr lang="ja-JP" altLang="fr-FR"/>
                <a:t>’</a:t>
              </a:r>
              <a:r>
                <a:rPr lang="fr-FR" altLang="ja-JP"/>
                <a:t>états</a:t>
              </a:r>
              <a:endParaRPr lang="fr-FR"/>
            </a:p>
          </p:txBody>
        </p:sp>
        <p:grpSp>
          <p:nvGrpSpPr>
            <p:cNvPr id="19481" name="Group 55"/>
            <p:cNvGrpSpPr>
              <a:grpSpLocks/>
            </p:cNvGrpSpPr>
            <p:nvPr/>
          </p:nvGrpSpPr>
          <p:grpSpPr bwMode="auto">
            <a:xfrm>
              <a:off x="1632248" y="7257107"/>
              <a:ext cx="1143000" cy="517525"/>
              <a:chOff x="1104" y="1786"/>
              <a:chExt cx="720" cy="326"/>
            </a:xfrm>
          </p:grpSpPr>
          <p:sp>
            <p:nvSpPr>
              <p:cNvPr id="19482" name="Line 34"/>
              <p:cNvSpPr>
                <a:spLocks noChangeShapeType="1"/>
              </p:cNvSpPr>
              <p:nvPr/>
            </p:nvSpPr>
            <p:spPr bwMode="auto">
              <a:xfrm>
                <a:off x="1728" y="1845"/>
                <a:ext cx="0" cy="192"/>
              </a:xfrm>
              <a:prstGeom prst="line">
                <a:avLst/>
              </a:prstGeom>
              <a:noFill/>
              <a:ln w="12700">
                <a:solidFill>
                  <a:schemeClr val="tx1"/>
                </a:solidFill>
                <a:round/>
                <a:headEnd type="arrow" w="med" len="med"/>
                <a:tailEnd type="arrow"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9483" name="Text Box 35"/>
              <p:cNvSpPr txBox="1">
                <a:spLocks noChangeArrowheads="1"/>
              </p:cNvSpPr>
              <p:nvPr/>
            </p:nvSpPr>
            <p:spPr bwMode="auto">
              <a:xfrm>
                <a:off x="1104" y="1786"/>
                <a:ext cx="720"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Bande interdite</a:t>
                </a:r>
              </a:p>
            </p:txBody>
          </p:sp>
        </p:grpSp>
        <mc:AlternateContent xmlns:mc="http://schemas.openxmlformats.org/markup-compatibility/2006" xmlns:a14="http://schemas.microsoft.com/office/drawing/2010/main">
          <mc:Choice Requires="a14">
            <p:sp>
              <p:nvSpPr>
                <p:cNvPr id="32" name="Text Box 25">
                  <a:extLst>
                    <a:ext uri="{FF2B5EF4-FFF2-40B4-BE49-F238E27FC236}">
                      <a16:creationId xmlns:a16="http://schemas.microsoft.com/office/drawing/2014/main" id="{1804E92F-6C08-9941-BB42-C3C03EA387DB}"/>
                    </a:ext>
                  </a:extLst>
                </p:cNvPr>
                <p:cNvSpPr txBox="1">
                  <a:spLocks noChangeArrowheads="1"/>
                </p:cNvSpPr>
                <p:nvPr/>
              </p:nvSpPr>
              <p:spPr bwMode="auto">
                <a:xfrm>
                  <a:off x="3918247" y="7790434"/>
                  <a:ext cx="1598985" cy="30995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𝒏</m:t>
                            </m:r>
                          </m:e>
                          <m:sub>
                            <m:r>
                              <a:rPr lang="fr-FR" b="1" i="1" smtClean="0">
                                <a:latin typeface="Cambria Math" panose="02040503050406030204" pitchFamily="18" charset="0"/>
                              </a:rPr>
                              <m:t>𝒗</m:t>
                            </m:r>
                          </m:sub>
                        </m:sSub>
                        <m:d>
                          <m:dPr>
                            <m:ctrlPr>
                              <a:rPr lang="fr-FR" i="1">
                                <a:latin typeface="Cambria Math" panose="02040503050406030204" pitchFamily="18" charset="0"/>
                              </a:rPr>
                            </m:ctrlPr>
                          </m:dPr>
                          <m:e>
                            <m:r>
                              <a:rPr lang="fr-FR" i="1">
                                <a:latin typeface="Cambria Math" panose="02040503050406030204" pitchFamily="18" charset="0"/>
                              </a:rPr>
                              <m:t>𝑬</m:t>
                            </m:r>
                          </m:e>
                        </m:d>
                        <m:d>
                          <m:dPr>
                            <m:begChr m:val="["/>
                            <m:endChr m:val="]"/>
                            <m:ctrlPr>
                              <a:rPr lang="fr-FR" b="1" i="1" smtClean="0">
                                <a:latin typeface="Cambria Math" panose="02040503050406030204" pitchFamily="18" charset="0"/>
                              </a:rPr>
                            </m:ctrlPr>
                          </m:dPr>
                          <m:e>
                            <m:r>
                              <a:rPr lang="fr-FR" b="1" i="1" smtClean="0">
                                <a:latin typeface="Cambria Math" panose="02040503050406030204" pitchFamily="18" charset="0"/>
                              </a:rPr>
                              <m:t>𝟏</m:t>
                            </m:r>
                            <m:r>
                              <a:rPr lang="fr-FR" b="1" i="1" smtClean="0">
                                <a:latin typeface="Cambria Math" panose="02040503050406030204" pitchFamily="18" charset="0"/>
                              </a:rPr>
                              <m:t>−</m:t>
                            </m:r>
                            <m:r>
                              <a:rPr lang="fr-FR" i="1">
                                <a:latin typeface="Cambria Math" panose="02040503050406030204" pitchFamily="18" charset="0"/>
                              </a:rPr>
                              <m:t>𝒇</m:t>
                            </m:r>
                            <m:d>
                              <m:dPr>
                                <m:ctrlPr>
                                  <a:rPr lang="fr-FR" i="1">
                                    <a:latin typeface="Cambria Math" panose="02040503050406030204" pitchFamily="18" charset="0"/>
                                  </a:rPr>
                                </m:ctrlPr>
                              </m:dPr>
                              <m:e>
                                <m:r>
                                  <a:rPr lang="fr-FR" i="1">
                                    <a:latin typeface="Cambria Math" panose="02040503050406030204" pitchFamily="18" charset="0"/>
                                  </a:rPr>
                                  <m:t>𝑬</m:t>
                                </m:r>
                              </m:e>
                            </m:d>
                          </m:e>
                        </m:d>
                      </m:oMath>
                    </m:oMathPara>
                  </a14:m>
                  <a:endParaRPr lang="fr-FR" dirty="0"/>
                </a:p>
              </p:txBody>
            </p:sp>
          </mc:Choice>
          <mc:Fallback xmlns="">
            <p:sp>
              <p:nvSpPr>
                <p:cNvPr id="32" name="Text Box 25">
                  <a:extLst>
                    <a:ext uri="{FF2B5EF4-FFF2-40B4-BE49-F238E27FC236}">
                      <a16:creationId xmlns:a16="http://schemas.microsoft.com/office/drawing/2014/main" id="{1804E92F-6C08-9941-BB42-C3C03EA387DB}"/>
                    </a:ext>
                  </a:extLst>
                </p:cNvPr>
                <p:cNvSpPr txBox="1">
                  <a:spLocks noRot="1" noChangeAspect="1" noMove="1" noResize="1" noEditPoints="1" noAdjustHandles="1" noChangeArrowheads="1" noChangeShapeType="1" noTextEdit="1"/>
                </p:cNvSpPr>
                <p:nvPr/>
              </p:nvSpPr>
              <p:spPr bwMode="auto">
                <a:xfrm>
                  <a:off x="3918247" y="7790434"/>
                  <a:ext cx="1598985" cy="309958"/>
                </a:xfrm>
                <a:prstGeom prst="rect">
                  <a:avLst/>
                </a:prstGeom>
                <a:blipFill>
                  <a:blip r:embed="rId6"/>
                  <a:stretch>
                    <a:fillRect b="-384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cxnSp>
          <p:nvCxnSpPr>
            <p:cNvPr id="33" name="AutoShape 27">
              <a:extLst>
                <a:ext uri="{FF2B5EF4-FFF2-40B4-BE49-F238E27FC236}">
                  <a16:creationId xmlns:a16="http://schemas.microsoft.com/office/drawing/2014/main" id="{6BFFA9E4-CA53-3043-AC9D-82C5F22F0656}"/>
                </a:ext>
              </a:extLst>
            </p:cNvPr>
            <p:cNvCxnSpPr>
              <a:cxnSpLocks noChangeShapeType="1"/>
            </p:cNvCxnSpPr>
            <p:nvPr/>
          </p:nvCxnSpPr>
          <p:spPr bwMode="auto">
            <a:xfrm flipH="1">
              <a:off x="2960986" y="7956376"/>
              <a:ext cx="1033462" cy="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grpSp>
    </p:spTree>
    <p:extLst>
      <p:ext uri="{BB962C8B-B14F-4D97-AF65-F5344CB8AC3E}">
        <p14:creationId xmlns:p14="http://schemas.microsoft.com/office/powerpoint/2010/main" val="214310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2BC4245B-CA5A-3649-A077-D13BA3BFE95F}" type="slidenum">
              <a:rPr lang="fr-FR" smtClean="0"/>
              <a:pPr>
                <a:defRPr/>
              </a:pPr>
              <a:t>2</a:t>
            </a:fld>
            <a:endParaRPr lang="fr-FR"/>
          </a:p>
        </p:txBody>
      </p:sp>
      <mc:AlternateContent xmlns:mc="http://schemas.openxmlformats.org/markup-compatibility/2006" xmlns:a14="http://schemas.microsoft.com/office/drawing/2010/main">
        <mc:Choice Requires="a14">
          <p:sp>
            <p:nvSpPr>
              <p:cNvPr id="6" name="Text Box 59"/>
              <p:cNvSpPr txBox="1">
                <a:spLocks noChangeArrowheads="1"/>
              </p:cNvSpPr>
              <p:nvPr/>
            </p:nvSpPr>
            <p:spPr bwMode="auto">
              <a:xfrm>
                <a:off x="547688" y="539552"/>
                <a:ext cx="5700712" cy="743062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285750" indent="-285750" algn="just" eaLnBrk="1" hangingPunct="1">
                  <a:spcBef>
                    <a:spcPct val="50000"/>
                  </a:spcBef>
                  <a:buFont typeface="Arial" charset="0"/>
                  <a:buChar char="•"/>
                </a:pPr>
                <a:r>
                  <a:rPr lang="fr-FR" dirty="0"/>
                  <a:t>Plusieurs types d’approches:</a:t>
                </a:r>
                <a:endParaRPr lang="fr-FR" altLang="ja-JP" dirty="0"/>
              </a:p>
              <a:p>
                <a:pPr marL="742950" lvl="1" indent="-285750" algn="just" eaLnBrk="1" hangingPunct="1">
                  <a:spcBef>
                    <a:spcPct val="50000"/>
                  </a:spcBef>
                  <a:buFont typeface="Arial" charset="0"/>
                  <a:buChar char="•"/>
                </a:pPr>
                <a:r>
                  <a:rPr lang="fr-FR" dirty="0"/>
                  <a:t>Modèle à N électrons (Hartree </a:t>
                </a:r>
                <a:r>
                  <a:rPr lang="fr-FR" dirty="0" err="1"/>
                  <a:t>Fock</a:t>
                </a:r>
                <a:r>
                  <a:rPr lang="fr-FR" dirty="0"/>
                  <a:t>)</a:t>
                </a:r>
              </a:p>
              <a:p>
                <a:pPr marL="742950" lvl="1" indent="-285750" algn="just" eaLnBrk="1" hangingPunct="1">
                  <a:spcBef>
                    <a:spcPct val="50000"/>
                  </a:spcBef>
                  <a:buFont typeface="Arial" charset="0"/>
                  <a:buChar char="•"/>
                </a:pPr>
                <a:endParaRPr lang="fr-FR" dirty="0">
                  <a:solidFill>
                    <a:srgbClr val="0000FF"/>
                  </a:solidFill>
                </a:endParaRPr>
              </a:p>
              <a:p>
                <a:pPr marL="742950" lvl="1" indent="-285750" algn="just" eaLnBrk="1" hangingPunct="1">
                  <a:spcBef>
                    <a:spcPct val="50000"/>
                  </a:spcBef>
                  <a:buFont typeface="Arial" charset="0"/>
                  <a:buChar char="•"/>
                </a:pPr>
                <a:r>
                  <a:rPr lang="fr-FR" dirty="0">
                    <a:solidFill>
                      <a:srgbClr val="0000FF"/>
                    </a:solidFill>
                  </a:rPr>
                  <a:t>Modèle à un électron: </a:t>
                </a:r>
                <a:r>
                  <a:rPr lang="fr-FR" dirty="0"/>
                  <a:t>les termes qui ne sont pas entourés en vert sont supposés constants et remplacés par un potentiel moyen (l'énergie cinétique des ions est négligée):</a:t>
                </a:r>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nary>
                        <m:naryPr>
                          <m:chr m:val="∑"/>
                          <m:ctrlPr>
                            <a:rPr lang="is-IS" i="1">
                              <a:latin typeface="Cambria Math" panose="02040503050406030204" pitchFamily="18" charset="0"/>
                            </a:rPr>
                          </m:ctrlPr>
                        </m:naryPr>
                        <m:sub>
                          <m:r>
                            <a:rPr lang="fr-FR" b="1" i="1" smtClean="0">
                              <a:latin typeface="Cambria Math" charset="0"/>
                            </a:rPr>
                            <m:t>𝒊</m:t>
                          </m:r>
                          <m:r>
                            <a:rPr lang="fr-FR" i="1">
                              <a:latin typeface="Cambria Math" charset="0"/>
                            </a:rPr>
                            <m:t>=</m:t>
                          </m:r>
                          <m:r>
                            <a:rPr lang="fr-FR" i="1">
                              <a:latin typeface="Cambria Math" charset="0"/>
                            </a:rPr>
                            <m:t>𝟏</m:t>
                          </m:r>
                        </m:sub>
                        <m:sup>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𝒆</m:t>
                              </m:r>
                            </m:sub>
                          </m:sSub>
                        </m:sup>
                        <m:e>
                          <m:d>
                            <m:dPr>
                              <m:ctrlPr>
                                <a:rPr lang="is-IS" i="1" smtClean="0">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𝟐</m:t>
                                  </m:r>
                                  <m:sSub>
                                    <m:sSubPr>
                                      <m:ctrlPr>
                                        <a:rPr lang="fr-FR" i="1">
                                          <a:latin typeface="Cambria Math" panose="02040503050406030204" pitchFamily="18" charset="0"/>
                                        </a:rPr>
                                      </m:ctrlPr>
                                    </m:sSubPr>
                                    <m:e>
                                      <m:r>
                                        <a:rPr lang="fr-FR" i="1">
                                          <a:latin typeface="Cambria Math" charset="0"/>
                                        </a:rPr>
                                        <m:t>𝒎</m:t>
                                      </m:r>
                                    </m:e>
                                    <m:sub>
                                      <m:r>
                                        <a:rPr lang="fr-FR" i="1">
                                          <a:latin typeface="Cambria Math" charset="0"/>
                                        </a:rPr>
                                        <m:t>𝟎</m:t>
                                      </m:r>
                                    </m:sub>
                                  </m:sSub>
                                </m:den>
                              </m:f>
                              <m:sSubSup>
                                <m:sSubSupPr>
                                  <m:ctrlPr>
                                    <a:rPr lang="fr-FR" i="1">
                                      <a:latin typeface="Cambria Math" panose="02040503050406030204" pitchFamily="18" charset="0"/>
                                    </a:rPr>
                                  </m:ctrlPr>
                                </m:sSubSupPr>
                                <m:e>
                                  <m:r>
                                    <a:rPr lang="fr-FR" i="1">
                                      <a:latin typeface="Cambria Math" charset="0"/>
                                    </a:rPr>
                                    <m:t>𝒑</m:t>
                                  </m:r>
                                </m:e>
                                <m:sub>
                                  <m:r>
                                    <a:rPr lang="fr-FR" b="1" i="1" smtClean="0">
                                      <a:latin typeface="Cambria Math" charset="0"/>
                                    </a:rPr>
                                    <m:t>𝒊</m:t>
                                  </m:r>
                                </m:sub>
                                <m:sup>
                                  <m:r>
                                    <a:rPr lang="fr-FR" i="1">
                                      <a:latin typeface="Cambria Math" charset="0"/>
                                    </a:rPr>
                                    <m:t>𝟐</m:t>
                                  </m:r>
                                </m:sup>
                              </m:sSubSup>
                              <m:r>
                                <a:rPr lang="fr-FR" b="1" i="1" smtClean="0">
                                  <a:latin typeface="Cambria Math" charset="0"/>
                                </a:rPr>
                                <m:t>−</m:t>
                              </m:r>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𝟒</m:t>
                                  </m:r>
                                  <m:r>
                                    <a:rPr lang="fr-FR" i="1">
                                      <a:latin typeface="Cambria Math" charset="0"/>
                                      <a:ea typeface="Cambria Math" charset="0"/>
                                      <a:cs typeface="Cambria Math" charset="0"/>
                                    </a:rPr>
                                    <m:t>𝝅</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den>
                              </m:f>
                              <m:nary>
                                <m:naryPr>
                                  <m:chr m:val="∑"/>
                                  <m:ctrlPr>
                                    <a:rPr lang="is-IS" i="1">
                                      <a:latin typeface="Cambria Math" panose="02040503050406030204" pitchFamily="18" charset="0"/>
                                    </a:rPr>
                                  </m:ctrlPr>
                                </m:naryPr>
                                <m:sub>
                                  <m:r>
                                    <a:rPr lang="fr-FR" i="1">
                                      <a:latin typeface="Cambria Math" charset="0"/>
                                    </a:rPr>
                                    <m:t>𝒋</m:t>
                                  </m:r>
                                  <m:r>
                                    <a:rPr lang="fr-FR" i="1">
                                      <a:latin typeface="Cambria Math" charset="0"/>
                                    </a:rPr>
                                    <m:t>=</m:t>
                                  </m:r>
                                  <m:r>
                                    <a:rPr lang="fr-FR" i="1">
                                      <a:latin typeface="Cambria Math" charset="0"/>
                                    </a:rPr>
                                    <m:t>𝟏</m:t>
                                  </m:r>
                                </m:sub>
                                <m:sup>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𝒏</m:t>
                                      </m:r>
                                    </m:sub>
                                  </m:sSub>
                                </m:sup>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𝒁</m:t>
                                          </m:r>
                                        </m:e>
                                        <m:sub>
                                          <m:r>
                                            <a:rPr lang="fr-FR" i="1">
                                              <a:latin typeface="Cambria Math" charset="0"/>
                                            </a:rPr>
                                            <m:t>𝒋</m:t>
                                          </m:r>
                                        </m:sub>
                                      </m:sSub>
                                      <m:sSup>
                                        <m:sSupPr>
                                          <m:ctrlPr>
                                            <a:rPr lang="fr-FR" i="1">
                                              <a:latin typeface="Cambria Math" panose="02040503050406030204" pitchFamily="18" charset="0"/>
                                            </a:rPr>
                                          </m:ctrlPr>
                                        </m:sSupPr>
                                        <m:e>
                                          <m:r>
                                            <a:rPr lang="fr-FR" i="1">
                                              <a:latin typeface="Cambria Math" charset="0"/>
                                            </a:rPr>
                                            <m:t>𝒒</m:t>
                                          </m:r>
                                        </m:e>
                                        <m:sup>
                                          <m:r>
                                            <a:rPr lang="fr-FR" i="1">
                                              <a:latin typeface="Cambria Math" charset="0"/>
                                            </a:rPr>
                                            <m:t>𝟐</m:t>
                                          </m:r>
                                        </m:sup>
                                      </m:sSup>
                                    </m:num>
                                    <m:den>
                                      <m:d>
                                        <m:dPr>
                                          <m:begChr m:val="|"/>
                                          <m:endChr m:val="|"/>
                                          <m:ctrlPr>
                                            <a:rPr lang="hr-HR" i="1">
                                              <a:latin typeface="Cambria Math" panose="02040503050406030204" pitchFamily="18"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𝒊</m:t>
                                                  </m:r>
                                                </m:sub>
                                              </m:sSub>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i="1">
                                                      <a:latin typeface="Cambria Math" charset="0"/>
                                                    </a:rPr>
                                                    <m:t>𝒋</m:t>
                                                  </m:r>
                                                </m:sub>
                                              </m:sSub>
                                            </m:e>
                                          </m:acc>
                                        </m:e>
                                      </m:d>
                                    </m:den>
                                  </m:f>
                                </m:e>
                              </m:nary>
                            </m:e>
                          </m:d>
                        </m:e>
                      </m:nary>
                      <m:r>
                        <a:rPr lang="fr-FR" i="1" smtClean="0">
                          <a:latin typeface="Cambria Math" charset="0"/>
                          <a:ea typeface="Cambria Math" charset="0"/>
                          <a:cs typeface="Cambria Math" charset="0"/>
                        </a:rPr>
                        <m:t>𝝋</m:t>
                      </m:r>
                      <m:d>
                        <m:dPr>
                          <m:ctrlPr>
                            <a:rPr lang="fr-FR" b="1" i="1" smtClean="0">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b="1" i="1" smtClean="0">
                                      <a:latin typeface="Cambria Math" charset="0"/>
                                    </a:rPr>
                                    <m:t>𝟏</m:t>
                                  </m:r>
                                </m:sub>
                              </m:sSub>
                            </m:e>
                          </m:acc>
                          <m:r>
                            <a:rPr lang="fr-FR" b="1" i="1" smtClean="0">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𝒆</m:t>
                                      </m:r>
                                    </m:sub>
                                  </m:sSub>
                                </m:sub>
                              </m:sSub>
                            </m:e>
                          </m:acc>
                        </m:e>
                      </m:d>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𝑬</m:t>
                      </m:r>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𝟏</m:t>
                                  </m:r>
                                </m:sub>
                              </m:sSub>
                            </m:e>
                          </m:acc>
                          <m:r>
                            <a:rPr lang="fr-FR" i="1">
                              <a:latin typeface="Cambria Math" charset="0"/>
                            </a:rPr>
                            <m:t>, …,</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𝒆</m:t>
                                      </m:r>
                                    </m:sub>
                                  </m:sSub>
                                </m:sub>
                              </m:sSub>
                            </m:e>
                          </m:acc>
                        </m:e>
                      </m:d>
                    </m:oMath>
                  </m:oMathPara>
                </a14:m>
                <a:endParaRPr lang="fr-FR" dirty="0"/>
              </a:p>
              <a:p>
                <a:pPr marL="762000" lvl="2" indent="0" algn="just" eaLnBrk="1" hangingPunct="1">
                  <a:spcBef>
                    <a:spcPct val="50000"/>
                  </a:spcBef>
                </a:pPr>
                <a:r>
                  <a:rPr lang="fr-FR" dirty="0"/>
                  <a:t>La fonction d’onde peut alors alors se décomposer en un produit de fonctions d’onde </a:t>
                </a:r>
                <a14:m>
                  <m:oMath xmlns:m="http://schemas.openxmlformats.org/officeDocument/2006/math">
                    <m:sSub>
                      <m:sSubPr>
                        <m:ctrlPr>
                          <a:rPr lang="fr-FR" b="1" i="1" smtClean="0">
                            <a:latin typeface="Cambria Math" panose="02040503050406030204" pitchFamily="18" charset="0"/>
                            <a:ea typeface="Cambria Math" charset="0"/>
                            <a:cs typeface="Cambria Math" charset="0"/>
                          </a:rPr>
                        </m:ctrlPr>
                      </m:sSubPr>
                      <m:e>
                        <m:r>
                          <a:rPr lang="fr-FR" i="1" smtClean="0">
                            <a:latin typeface="Cambria Math" charset="0"/>
                            <a:ea typeface="Cambria Math" charset="0"/>
                            <a:cs typeface="Cambria Math" charset="0"/>
                          </a:rPr>
                          <m:t>𝝋</m:t>
                        </m:r>
                      </m:e>
                      <m:sub>
                        <m:r>
                          <a:rPr lang="fr-FR" b="1" i="1" smtClean="0">
                            <a:latin typeface="Cambria Math" panose="02040503050406030204" pitchFamily="18" charset="0"/>
                            <a:ea typeface="Cambria Math" charset="0"/>
                            <a:cs typeface="Cambria Math" charset="0"/>
                          </a:rPr>
                          <m:t>𝒊</m:t>
                        </m:r>
                      </m:sub>
                    </m:sSub>
                    <m:d>
                      <m:dPr>
                        <m:ctrlPr>
                          <a:rPr lang="fr-FR" b="1" i="1" smtClean="0">
                            <a:latin typeface="Cambria Math" panose="02040503050406030204" pitchFamily="18" charset="0"/>
                            <a:ea typeface="Cambria Math" charset="0"/>
                            <a:cs typeface="Cambria Math" charset="0"/>
                          </a:rPr>
                        </m:ctrlPr>
                      </m:dPr>
                      <m:e>
                        <m:acc>
                          <m:accPr>
                            <m:chr m:val="⃗"/>
                            <m:ctrlPr>
                              <a:rPr lang="fr-FR" b="1" i="1" smtClean="0">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𝒓</m:t>
                            </m:r>
                          </m:e>
                        </m:acc>
                      </m:e>
                    </m:d>
                    <m:r>
                      <a:rPr lang="fr-FR" b="1" i="1" smtClean="0">
                        <a:latin typeface="Cambria Math" charset="0"/>
                        <a:ea typeface="Cambria Math" charset="0"/>
                        <a:cs typeface="Cambria Math" charset="0"/>
                      </a:rPr>
                      <m:t> </m:t>
                    </m:r>
                  </m:oMath>
                </a14:m>
                <a:r>
                  <a:rPr lang="fr-FR" dirty="0"/>
                  <a:t>pour chaque électron telles que</a:t>
                </a:r>
              </a:p>
              <a:p>
                <a:pPr lvl="1" algn="just" eaLnBrk="1" hangingPunct="1">
                  <a:spcBef>
                    <a:spcPct val="50000"/>
                  </a:spcBef>
                </a:pPr>
                <a14:m>
                  <m:oMathPara xmlns:m="http://schemas.openxmlformats.org/officeDocument/2006/math">
                    <m:oMathParaPr>
                      <m:jc m:val="centerGroup"/>
                    </m:oMathParaPr>
                    <m:oMath xmlns:m="http://schemas.openxmlformats.org/officeDocument/2006/math">
                      <m:d>
                        <m:dPr>
                          <m:ctrlPr>
                            <a:rPr lang="is-IS" i="1" smtClean="0">
                              <a:latin typeface="Cambria Math" panose="02040503050406030204" pitchFamily="18" charset="0"/>
                            </a:rPr>
                          </m:ctrlPr>
                        </m:dPr>
                        <m:e>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𝟐</m:t>
                              </m:r>
                              <m:sSub>
                                <m:sSubPr>
                                  <m:ctrlPr>
                                    <a:rPr lang="fr-FR" i="1">
                                      <a:latin typeface="Cambria Math" panose="02040503050406030204" pitchFamily="18" charset="0"/>
                                    </a:rPr>
                                  </m:ctrlPr>
                                </m:sSubPr>
                                <m:e>
                                  <m:r>
                                    <a:rPr lang="fr-FR" i="1">
                                      <a:latin typeface="Cambria Math" charset="0"/>
                                    </a:rPr>
                                    <m:t>𝒎</m:t>
                                  </m:r>
                                </m:e>
                                <m:sub>
                                  <m:r>
                                    <a:rPr lang="fr-FR" i="1">
                                      <a:latin typeface="Cambria Math" charset="0"/>
                                    </a:rPr>
                                    <m:t>𝟎</m:t>
                                  </m:r>
                                </m:sub>
                              </m:sSub>
                            </m:den>
                          </m:f>
                          <m:sSubSup>
                            <m:sSubSupPr>
                              <m:ctrlPr>
                                <a:rPr lang="fr-FR" i="1">
                                  <a:latin typeface="Cambria Math" panose="02040503050406030204" pitchFamily="18" charset="0"/>
                                </a:rPr>
                              </m:ctrlPr>
                            </m:sSubSupPr>
                            <m:e>
                              <m:r>
                                <a:rPr lang="fr-FR" i="1">
                                  <a:latin typeface="Cambria Math" charset="0"/>
                                </a:rPr>
                                <m:t>𝒑</m:t>
                              </m:r>
                            </m:e>
                            <m:sub>
                              <m:r>
                                <a:rPr lang="fr-FR" i="1">
                                  <a:latin typeface="Cambria Math" charset="0"/>
                                </a:rPr>
                                <m:t>𝒊</m:t>
                              </m:r>
                            </m:sub>
                            <m:sup>
                              <m:r>
                                <a:rPr lang="fr-FR" i="1">
                                  <a:latin typeface="Cambria Math" charset="0"/>
                                </a:rPr>
                                <m:t>𝟐</m:t>
                              </m:r>
                            </m:sup>
                          </m:sSubSup>
                          <m:r>
                            <a:rPr lang="fr-FR" i="1">
                              <a:latin typeface="Cambria Math" charset="0"/>
                            </a:rPr>
                            <m:t>−</m:t>
                          </m:r>
                          <m:f>
                            <m:fPr>
                              <m:ctrlPr>
                                <a:rPr lang="fr-FR" i="1">
                                  <a:latin typeface="Cambria Math" panose="02040503050406030204" pitchFamily="18" charset="0"/>
                                </a:rPr>
                              </m:ctrlPr>
                            </m:fPr>
                            <m:num>
                              <m:r>
                                <a:rPr lang="fr-FR" i="1">
                                  <a:latin typeface="Cambria Math" charset="0"/>
                                </a:rPr>
                                <m:t>𝟏</m:t>
                              </m:r>
                            </m:num>
                            <m:den>
                              <m:r>
                                <a:rPr lang="fr-FR" i="1">
                                  <a:latin typeface="Cambria Math" charset="0"/>
                                </a:rPr>
                                <m:t>𝟒</m:t>
                              </m:r>
                              <m:r>
                                <a:rPr lang="fr-FR" i="1">
                                  <a:latin typeface="Cambria Math" charset="0"/>
                                  <a:ea typeface="Cambria Math" charset="0"/>
                                  <a:cs typeface="Cambria Math" charset="0"/>
                                </a:rPr>
                                <m:t>𝝅</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den>
                          </m:f>
                          <m:nary>
                            <m:naryPr>
                              <m:chr m:val="∑"/>
                              <m:ctrlPr>
                                <a:rPr lang="is-IS" i="1">
                                  <a:latin typeface="Cambria Math" panose="02040503050406030204" pitchFamily="18" charset="0"/>
                                </a:rPr>
                              </m:ctrlPr>
                            </m:naryPr>
                            <m:sub>
                              <m:r>
                                <a:rPr lang="fr-FR" i="1">
                                  <a:latin typeface="Cambria Math" charset="0"/>
                                </a:rPr>
                                <m:t>𝒋</m:t>
                              </m:r>
                              <m:r>
                                <a:rPr lang="fr-FR" i="1">
                                  <a:latin typeface="Cambria Math" charset="0"/>
                                </a:rPr>
                                <m:t>=</m:t>
                              </m:r>
                              <m:r>
                                <a:rPr lang="fr-FR" i="1">
                                  <a:latin typeface="Cambria Math" charset="0"/>
                                </a:rPr>
                                <m:t>𝟏</m:t>
                              </m:r>
                            </m:sub>
                            <m:sup>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𝒏</m:t>
                                  </m:r>
                                </m:sub>
                              </m:sSub>
                            </m:sup>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𝒁</m:t>
                                      </m:r>
                                    </m:e>
                                    <m:sub>
                                      <m:r>
                                        <a:rPr lang="fr-FR" i="1">
                                          <a:latin typeface="Cambria Math" charset="0"/>
                                        </a:rPr>
                                        <m:t>𝒋</m:t>
                                      </m:r>
                                    </m:sub>
                                  </m:sSub>
                                  <m:sSup>
                                    <m:sSupPr>
                                      <m:ctrlPr>
                                        <a:rPr lang="fr-FR" i="1">
                                          <a:latin typeface="Cambria Math" panose="02040503050406030204" pitchFamily="18" charset="0"/>
                                        </a:rPr>
                                      </m:ctrlPr>
                                    </m:sSupPr>
                                    <m:e>
                                      <m:r>
                                        <a:rPr lang="fr-FR" i="1">
                                          <a:latin typeface="Cambria Math" charset="0"/>
                                        </a:rPr>
                                        <m:t>𝒒</m:t>
                                      </m:r>
                                    </m:e>
                                    <m:sup>
                                      <m:r>
                                        <a:rPr lang="fr-FR" i="1">
                                          <a:latin typeface="Cambria Math" charset="0"/>
                                        </a:rPr>
                                        <m:t>𝟐</m:t>
                                      </m:r>
                                    </m:sup>
                                  </m:sSup>
                                </m:num>
                                <m:den>
                                  <m:d>
                                    <m:dPr>
                                      <m:begChr m:val="|"/>
                                      <m:endChr m:val="|"/>
                                      <m:ctrlPr>
                                        <a:rPr lang="hr-HR" i="1">
                                          <a:latin typeface="Cambria Math" panose="02040503050406030204" pitchFamily="18" charset="0"/>
                                        </a:rPr>
                                      </m:ctrlPr>
                                    </m:dPr>
                                    <m:e>
                                      <m:acc>
                                        <m:accPr>
                                          <m:chr m:val="⃗"/>
                                          <m:ctrlPr>
                                            <a:rPr lang="fr-FR" i="1">
                                              <a:latin typeface="Cambria Math" panose="02040503050406030204" pitchFamily="18" charset="0"/>
                                            </a:rPr>
                                          </m:ctrlPr>
                                        </m:accPr>
                                        <m:e>
                                          <m:r>
                                            <a:rPr lang="fr-FR" b="1" i="1" smtClean="0">
                                              <a:latin typeface="Cambria Math" charset="0"/>
                                            </a:rPr>
                                            <m:t>𝒓</m:t>
                                          </m:r>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𝑹</m:t>
                                              </m:r>
                                            </m:e>
                                            <m:sub>
                                              <m:r>
                                                <a:rPr lang="fr-FR" i="1">
                                                  <a:latin typeface="Cambria Math" charset="0"/>
                                                </a:rPr>
                                                <m:t>𝒋</m:t>
                                              </m:r>
                                            </m:sub>
                                          </m:sSub>
                                        </m:e>
                                      </m:acc>
                                    </m:e>
                                  </m:d>
                                </m:den>
                              </m:f>
                            </m:e>
                          </m:nary>
                        </m:e>
                      </m:d>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b="1" i="1" smtClean="0">
                              <a:latin typeface="Cambria Math" panose="02040503050406030204" pitchFamily="18" charset="0"/>
                              <a:ea typeface="Cambria Math" charset="0"/>
                              <a:cs typeface="Cambria Math" charset="0"/>
                            </a:rPr>
                            <m:t>𝒊</m:t>
                          </m:r>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r>
                                <a:rPr lang="fr-FR" i="1">
                                  <a:latin typeface="Cambria Math" charset="0"/>
                                </a:rPr>
                                <m:t>𝒓</m:t>
                              </m:r>
                            </m:e>
                          </m:acc>
                        </m:e>
                      </m:d>
                      <m:r>
                        <a:rPr lang="fr-FR" i="1">
                          <a:latin typeface="Cambria Math" charset="0"/>
                          <a:ea typeface="Cambria Math" charset="0"/>
                          <a:cs typeface="Cambria Math" charset="0"/>
                        </a:rPr>
                        <m:t>=</m:t>
                      </m:r>
                      <m:r>
                        <a:rPr lang="fr-FR" i="1">
                          <a:latin typeface="Cambria Math" charset="0"/>
                          <a:ea typeface="Cambria Math" charset="0"/>
                          <a:cs typeface="Cambria Math" charset="0"/>
                        </a:rPr>
                        <m:t>𝑬</m:t>
                      </m:r>
                      <m:sSub>
                        <m:sSubPr>
                          <m:ctrlPr>
                            <a:rPr lang="fr-FR" b="1"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b="1" i="1" smtClean="0">
                              <a:latin typeface="Cambria Math" panose="02040503050406030204" pitchFamily="18" charset="0"/>
                              <a:ea typeface="Cambria Math" charset="0"/>
                              <a:cs typeface="Cambria Math" charset="0"/>
                            </a:rPr>
                            <m:t>𝒊</m:t>
                          </m:r>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r>
                                <a:rPr lang="fr-FR" i="1">
                                  <a:latin typeface="Cambria Math" charset="0"/>
                                </a:rPr>
                                <m:t>𝒓</m:t>
                              </m:r>
                            </m:e>
                          </m:acc>
                        </m:e>
                      </m:d>
                    </m:oMath>
                  </m:oMathPara>
                </a14:m>
                <a:endParaRPr lang="fr-FR" dirty="0"/>
              </a:p>
              <a:p>
                <a:pPr marL="742950" lvl="1" indent="-285750" algn="just" eaLnBrk="1" hangingPunct="1">
                  <a:spcBef>
                    <a:spcPct val="50000"/>
                  </a:spcBef>
                  <a:buFont typeface="Arial" charset="0"/>
                  <a:buChar char="•"/>
                </a:pPr>
                <a:endParaRPr lang="fr-FR" dirty="0"/>
              </a:p>
              <a:p>
                <a:pPr marL="742950" lvl="1" indent="-285750" algn="just" eaLnBrk="1" hangingPunct="1">
                  <a:spcBef>
                    <a:spcPct val="50000"/>
                  </a:spcBef>
                  <a:buFont typeface="Arial" charset="0"/>
                  <a:buChar char="•"/>
                </a:pPr>
                <a:r>
                  <a:rPr lang="fr-FR" dirty="0"/>
                  <a:t>Plus récemment: </a:t>
                </a:r>
                <a:r>
                  <a:rPr lang="fr-FR" dirty="0">
                    <a:solidFill>
                      <a:srgbClr val="0000FF"/>
                    </a:solidFill>
                  </a:rPr>
                  <a:t>théorie de la fonctionnelle de la densité</a:t>
                </a:r>
                <a:r>
                  <a:rPr lang="fr-FR" dirty="0"/>
                  <a:t>. On recherche La probabilité de trouver un électron parmi les N électrons du système dans un élément de volume </a:t>
                </a:r>
                <a14:m>
                  <m:oMath xmlns:m="http://schemas.openxmlformats.org/officeDocument/2006/math">
                    <m:r>
                      <a:rPr lang="fr-FR" b="1" i="1" smtClean="0">
                        <a:latin typeface="Cambria Math" charset="0"/>
                      </a:rPr>
                      <m:t>𝒅</m:t>
                    </m:r>
                    <m:acc>
                      <m:accPr>
                        <m:chr m:val="⃗"/>
                        <m:ctrlPr>
                          <a:rPr lang="fr-FR" i="1">
                            <a:latin typeface="Cambria Math" panose="02040503050406030204" pitchFamily="18" charset="0"/>
                          </a:rPr>
                        </m:ctrlPr>
                      </m:accPr>
                      <m:e>
                        <m:r>
                          <a:rPr lang="fr-FR" i="1">
                            <a:latin typeface="Cambria Math" charset="0"/>
                          </a:rPr>
                          <m:t>𝒓</m:t>
                        </m:r>
                      </m:e>
                    </m:acc>
                  </m:oMath>
                </a14:m>
                <a:r>
                  <a:rPr lang="fr-FR" dirty="0"/>
                  <a:t> centré sur la position </a:t>
                </a:r>
                <a14:m>
                  <m:oMath xmlns:m="http://schemas.openxmlformats.org/officeDocument/2006/math">
                    <m:acc>
                      <m:accPr>
                        <m:chr m:val="⃗"/>
                        <m:ctrlPr>
                          <a:rPr lang="fr-FR" i="1">
                            <a:latin typeface="Cambria Math" panose="02040503050406030204" pitchFamily="18" charset="0"/>
                          </a:rPr>
                        </m:ctrlPr>
                      </m:accPr>
                      <m:e>
                        <m:r>
                          <a:rPr lang="fr-FR" i="1">
                            <a:latin typeface="Cambria Math" charset="0"/>
                          </a:rPr>
                          <m:t>𝒓</m:t>
                        </m:r>
                      </m:e>
                    </m:acc>
                  </m:oMath>
                </a14:m>
                <a:r>
                  <a:rPr lang="fr-FR" dirty="0"/>
                  <a:t>. Cette probabilité s’exprime par : </a:t>
                </a:r>
                <a14:m>
                  <m:oMath xmlns:m="http://schemas.openxmlformats.org/officeDocument/2006/math">
                    <m:r>
                      <a:rPr lang="fr-FR" b="1" i="1" smtClean="0">
                        <a:latin typeface="Cambria Math" charset="0"/>
                      </a:rPr>
                      <m:t>𝒏</m:t>
                    </m:r>
                    <m:d>
                      <m:dPr>
                        <m:ctrlPr>
                          <a:rPr lang="is-IS" i="1" smtClean="0">
                            <a:latin typeface="Cambria Math" panose="02040503050406030204" pitchFamily="18" charset="0"/>
                          </a:rPr>
                        </m:ctrlPr>
                      </m:dPr>
                      <m:e>
                        <m:r>
                          <a:rPr lang="fr-FR" b="1" i="1" smtClean="0">
                            <a:latin typeface="Cambria Math" charset="0"/>
                          </a:rPr>
                          <m:t>𝒓</m:t>
                        </m:r>
                      </m:e>
                    </m:d>
                    <m:acc>
                      <m:accPr>
                        <m:chr m:val="⃗"/>
                        <m:ctrlPr>
                          <a:rPr lang="fr-FR" i="1">
                            <a:latin typeface="Cambria Math" panose="02040503050406030204" pitchFamily="18" charset="0"/>
                          </a:rPr>
                        </m:ctrlPr>
                      </m:accPr>
                      <m:e>
                        <m:r>
                          <a:rPr lang="fr-FR" i="1">
                            <a:latin typeface="Cambria Math" charset="0"/>
                          </a:rPr>
                          <m:t>𝒓</m:t>
                        </m:r>
                      </m:e>
                    </m:acc>
                  </m:oMath>
                </a14:m>
                <a:r>
                  <a:rPr lang="fr-FR" dirty="0"/>
                  <a:t> où </a:t>
                </a:r>
              </a:p>
              <a:p>
                <a:pPr lvl="1" algn="just" eaLnBrk="1" hangingPunct="1">
                  <a:spcBef>
                    <a:spcPct val="50000"/>
                  </a:spcBef>
                </a:pPr>
                <a14:m>
                  <m:oMathPara xmlns:m="http://schemas.openxmlformats.org/officeDocument/2006/math">
                    <m:oMathParaPr>
                      <m:jc m:val="centerGroup"/>
                    </m:oMathParaPr>
                    <m:oMath xmlns:m="http://schemas.openxmlformats.org/officeDocument/2006/math">
                      <m:r>
                        <a:rPr lang="fr-FR" i="1">
                          <a:latin typeface="Cambria Math" charset="0"/>
                        </a:rPr>
                        <m:t>𝒏</m:t>
                      </m:r>
                      <m:d>
                        <m:dPr>
                          <m:ctrlPr>
                            <a:rPr lang="is-IS" i="1">
                              <a:latin typeface="Cambria Math" panose="02040503050406030204" pitchFamily="18" charset="0"/>
                            </a:rPr>
                          </m:ctrlPr>
                        </m:dPr>
                        <m:e>
                          <m:r>
                            <a:rPr lang="fr-FR" i="1">
                              <a:latin typeface="Cambria Math" charset="0"/>
                            </a:rPr>
                            <m:t>𝒓</m:t>
                          </m:r>
                        </m:e>
                      </m:d>
                      <m:r>
                        <a:rPr lang="fr-FR" b="1" i="1" smtClean="0">
                          <a:latin typeface="Cambria Math" charset="0"/>
                        </a:rPr>
                        <m:t>=</m:t>
                      </m:r>
                      <m:r>
                        <a:rPr lang="fr-FR" b="1" i="1" smtClean="0">
                          <a:latin typeface="Cambria Math" charset="0"/>
                        </a:rPr>
                        <m:t>𝑵</m:t>
                      </m:r>
                      <m:nary>
                        <m:naryPr>
                          <m:limLoc m:val="undOvr"/>
                          <m:subHide m:val="on"/>
                          <m:supHide m:val="on"/>
                          <m:ctrlPr>
                            <a:rPr lang="fr-FR" b="1" i="1" smtClean="0">
                              <a:latin typeface="Cambria Math" panose="02040503050406030204" pitchFamily="18" charset="0"/>
                            </a:rPr>
                          </m:ctrlPr>
                        </m:naryPr>
                        <m:sub/>
                        <m:sup/>
                        <m:e>
                          <m:sSup>
                            <m:sSupPr>
                              <m:ctrlPr>
                                <a:rPr lang="fr-FR" b="1" i="1" smtClean="0">
                                  <a:latin typeface="Cambria Math" panose="02040503050406030204" pitchFamily="18" charset="0"/>
                                </a:rPr>
                              </m:ctrlPr>
                            </m:sSupPr>
                            <m:e>
                              <m:d>
                                <m:dPr>
                                  <m:begChr m:val="|"/>
                                  <m:endChr m:val="|"/>
                                  <m:ctrlPr>
                                    <a:rPr lang="hr-HR" b="1" i="1" smtClean="0">
                                      <a:latin typeface="Cambria Math" panose="02040503050406030204" pitchFamily="18" charset="0"/>
                                    </a:rPr>
                                  </m:ctrlPr>
                                </m:dPr>
                                <m:e>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rPr>
                                          </m:ctrlPr>
                                        </m:accPr>
                                        <m:e>
                                          <m:r>
                                            <a:rPr lang="fr-FR" b="1" i="1" smtClean="0">
                                              <a:latin typeface="Cambria Math" charset="0"/>
                                            </a:rPr>
                                            <m:t>𝒓</m:t>
                                          </m:r>
                                        </m:e>
                                      </m:acc>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b="1" i="1" smtClean="0">
                                                  <a:latin typeface="Cambria Math" charset="0"/>
                                                </a:rPr>
                                                <m:t>𝟐</m:t>
                                              </m:r>
                                            </m:sub>
                                          </m:sSub>
                                        </m:e>
                                      </m:acc>
                                      <m:r>
                                        <a:rPr lang="fr-FR" b="1" i="1" smtClean="0">
                                          <a:latin typeface="Cambria Math" charset="0"/>
                                        </a:rPr>
                                        <m:t>,</m:t>
                                      </m:r>
                                      <m:r>
                                        <a:rPr lang="fr-FR" i="1">
                                          <a:latin typeface="Cambria Math" charset="0"/>
                                        </a:rPr>
                                        <m:t>…,</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𝑵</m:t>
                                              </m:r>
                                            </m:sub>
                                          </m:sSub>
                                        </m:e>
                                      </m:acc>
                                    </m:e>
                                  </m:d>
                                </m:e>
                              </m:d>
                            </m:e>
                            <m:sup>
                              <m:r>
                                <a:rPr lang="fr-FR" b="1" i="1" smtClean="0">
                                  <a:latin typeface="Cambria Math" charset="0"/>
                                </a:rPr>
                                <m:t>𝟐</m:t>
                              </m:r>
                            </m:sup>
                          </m:sSup>
                          <m:r>
                            <a:rPr lang="fr-FR" b="1" i="1" smtClean="0">
                              <a:latin typeface="Cambria Math" charset="0"/>
                            </a:rPr>
                            <m:t>𝒅</m:t>
                          </m:r>
                          <m:acc>
                            <m:accPr>
                              <m:chr m:val="⃗"/>
                              <m:ctrlPr>
                                <a:rPr lang="fr-FR" i="1">
                                  <a:latin typeface="Cambria Math" panose="02040503050406030204" pitchFamily="18" charset="0"/>
                                </a:rPr>
                              </m:ctrlPr>
                            </m:accPr>
                            <m:e>
                              <m:r>
                                <a:rPr lang="fr-FR" i="1">
                                  <a:latin typeface="Cambria Math" charset="0"/>
                                </a:rPr>
                                <m:t>𝒓</m:t>
                              </m:r>
                            </m:e>
                          </m:acc>
                          <m:r>
                            <a:rPr lang="fr-FR" b="1" i="1" smtClean="0">
                              <a:latin typeface="Cambria Math" charset="0"/>
                            </a:rPr>
                            <m:t>𝒅</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i="1">
                                      <a:latin typeface="Cambria Math" charset="0"/>
                                    </a:rPr>
                                    <m:t>𝟐</m:t>
                                  </m:r>
                                </m:sub>
                              </m:sSub>
                            </m:e>
                          </m:acc>
                          <m:r>
                            <a:rPr lang="fr-FR" b="1" i="1" smtClean="0">
                              <a:latin typeface="Cambria Math" charset="0"/>
                            </a:rPr>
                            <m:t>…</m:t>
                          </m:r>
                          <m:r>
                            <a:rPr lang="fr-FR" b="1" i="1" smtClean="0">
                              <a:latin typeface="Cambria Math" charset="0"/>
                            </a:rPr>
                            <m:t>𝒅</m:t>
                          </m:r>
                          <m:acc>
                            <m:accPr>
                              <m:chr m:val="⃗"/>
                              <m:ctrlPr>
                                <a:rPr lang="fr-FR" i="1">
                                  <a:latin typeface="Cambria Math" panose="02040503050406030204" pitchFamily="18" charset="0"/>
                                </a:rPr>
                              </m:ctrlPr>
                            </m:accPr>
                            <m:e>
                              <m:sSub>
                                <m:sSubPr>
                                  <m:ctrlPr>
                                    <a:rPr lang="fr-FR" i="1">
                                      <a:latin typeface="Cambria Math" panose="02040503050406030204" pitchFamily="18" charset="0"/>
                                    </a:rPr>
                                  </m:ctrlPr>
                                </m:sSubPr>
                                <m:e>
                                  <m:r>
                                    <a:rPr lang="fr-FR" i="1">
                                      <a:latin typeface="Cambria Math" charset="0"/>
                                    </a:rPr>
                                    <m:t>𝒓</m:t>
                                  </m:r>
                                </m:e>
                                <m:sub>
                                  <m:r>
                                    <a:rPr lang="fr-FR" b="1" i="1" smtClean="0">
                                      <a:latin typeface="Cambria Math" charset="0"/>
                                    </a:rPr>
                                    <m:t>𝑵</m:t>
                                  </m:r>
                                </m:sub>
                              </m:sSub>
                            </m:e>
                          </m:acc>
                        </m:e>
                      </m:nary>
                    </m:oMath>
                  </m:oMathPara>
                </a14:m>
                <a:endParaRPr lang="fr-FR" dirty="0"/>
              </a:p>
              <a:p>
                <a:pPr lvl="1" algn="just" eaLnBrk="1" hangingPunct="1">
                  <a:spcBef>
                    <a:spcPct val="50000"/>
                  </a:spcBef>
                </a:pPr>
                <a:endParaRPr lang="fr-FR" dirty="0"/>
              </a:p>
              <a:p>
                <a:pPr marL="742950" lvl="1" indent="-285750" algn="just" eaLnBrk="1" hangingPunct="1">
                  <a:spcBef>
                    <a:spcPct val="50000"/>
                  </a:spcBef>
                  <a:buFont typeface="Arial" charset="0"/>
                  <a:buChar char="•"/>
                </a:pPr>
                <a:r>
                  <a:rPr lang="fr-FR" dirty="0"/>
                  <a:t>Pour le futur, peut-être la simulation quantique : placer un ensemble d’atomes ou d’ions au sein  d’un potentiel créé par un champ électromagnétique et mesurer l’évolution du système.</a:t>
                </a:r>
              </a:p>
            </p:txBody>
          </p:sp>
        </mc:Choice>
        <mc:Fallback xmlns="">
          <p:sp>
            <p:nvSpPr>
              <p:cNvPr id="6" name="Text Box 59"/>
              <p:cNvSpPr txBox="1">
                <a:spLocks noRot="1" noChangeAspect="1" noMove="1" noResize="1" noEditPoints="1" noAdjustHandles="1" noChangeArrowheads="1" noChangeShapeType="1" noTextEdit="1"/>
              </p:cNvSpPr>
              <p:nvPr/>
            </p:nvSpPr>
            <p:spPr bwMode="auto">
              <a:xfrm>
                <a:off x="547688" y="539552"/>
                <a:ext cx="5700712" cy="7430624"/>
              </a:xfrm>
              <a:prstGeom prst="rect">
                <a:avLst/>
              </a:prstGeom>
              <a:blipFill>
                <a:blip r:embed="rId2"/>
                <a:stretch>
                  <a:fillRect l="-6889" t="-171"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19983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1A56510-CEFF-2447-A61F-3929A8E1807E}" type="slidenum">
              <a:rPr lang="fr-FR" b="0">
                <a:latin typeface="Arial" charset="0"/>
              </a:rPr>
              <a:pPr eaLnBrk="1" hangingPunct="1"/>
              <a:t>20</a:t>
            </a:fld>
            <a:endParaRPr lang="fr-FR" b="0">
              <a:latin typeface="Arial" charset="0"/>
            </a:endParaRPr>
          </a:p>
        </p:txBody>
      </p:sp>
      <mc:AlternateContent xmlns:mc="http://schemas.openxmlformats.org/markup-compatibility/2006" xmlns:a14="http://schemas.microsoft.com/office/drawing/2010/main">
        <mc:Choice Requires="a14">
          <p:sp>
            <p:nvSpPr>
              <p:cNvPr id="19458" name="Text Box 2"/>
              <p:cNvSpPr txBox="1">
                <a:spLocks noChangeArrowheads="1"/>
              </p:cNvSpPr>
              <p:nvPr/>
            </p:nvSpPr>
            <p:spPr bwMode="auto">
              <a:xfrm>
                <a:off x="407244" y="6917443"/>
                <a:ext cx="5719763" cy="161441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spcBef>
                    <a:spcPct val="50000"/>
                  </a:spcBef>
                  <a:buFontTx/>
                  <a:buChar char="•"/>
                </a:pPr>
                <a:r>
                  <a:rPr lang="fr-FR" dirty="0"/>
                  <a:t>Etat d’équilibre du semi-conducteur « intrinsèque »:</a:t>
                </a:r>
              </a:p>
              <a:p>
                <a:pPr marL="0" indent="0" algn="just" eaLnBrk="1" hangingPunct="1">
                  <a:spcBef>
                    <a:spcPct val="50000"/>
                  </a:spcBef>
                </a:pPr>
                <a:r>
                  <a:rPr lang="fr-FR" dirty="0"/>
                  <a:t>La neutralité électrique s'écrit n=p. Cela conduit à n=p=n</a:t>
                </a:r>
                <a:r>
                  <a:rPr lang="fr-FR" baseline="-25000" dirty="0"/>
                  <a:t>i</a:t>
                </a:r>
                <a:r>
                  <a:rPr lang="fr-FR" dirty="0"/>
                  <a:t> et à:</a:t>
                </a:r>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charset="0"/>
                            </a:rPr>
                            <m:t>𝑬</m:t>
                          </m:r>
                        </m:e>
                        <m:sub>
                          <m:r>
                            <a:rPr lang="fr-FR" b="1" i="1" smtClean="0">
                              <a:latin typeface="Cambria Math" charset="0"/>
                            </a:rPr>
                            <m:t>𝑭𝒊</m:t>
                          </m:r>
                        </m:sub>
                      </m:sSub>
                      <m:r>
                        <a:rPr lang="fr-FR" b="1" i="1" smtClean="0">
                          <a:latin typeface="Cambria Math" charset="0"/>
                        </a:rPr>
                        <m:t>=</m:t>
                      </m:r>
                      <m:f>
                        <m:fPr>
                          <m:ctrlPr>
                            <a:rPr lang="bg-BG" b="1" i="1" smtClean="0">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𝑬</m:t>
                              </m:r>
                            </m:e>
                            <m:sub>
                              <m:r>
                                <a:rPr lang="fr-FR" i="1">
                                  <a:latin typeface="Cambria Math" charset="0"/>
                                </a:rPr>
                                <m:t>𝑽</m:t>
                              </m:r>
                            </m:sub>
                          </m:sSub>
                          <m:r>
                            <a:rPr lang="fr-FR" i="1">
                              <a:latin typeface="Cambria Math" charset="0"/>
                            </a:rPr>
                            <m:t>+</m:t>
                          </m:r>
                          <m:sSub>
                            <m:sSubPr>
                              <m:ctrlPr>
                                <a:rPr lang="fr-FR" i="1">
                                  <a:latin typeface="Cambria Math" panose="02040503050406030204" pitchFamily="18" charset="0"/>
                                </a:rPr>
                              </m:ctrlPr>
                            </m:sSubPr>
                            <m:e>
                              <m:r>
                                <a:rPr lang="fr-FR" i="1">
                                  <a:latin typeface="Cambria Math" charset="0"/>
                                </a:rPr>
                                <m:t>𝑬</m:t>
                              </m:r>
                            </m:e>
                            <m:sub>
                              <m:r>
                                <a:rPr lang="fr-FR" i="1">
                                  <a:latin typeface="Cambria Math" charset="0"/>
                                </a:rPr>
                                <m:t>𝑪</m:t>
                              </m:r>
                            </m:sub>
                          </m:sSub>
                        </m:num>
                        <m:den>
                          <m:r>
                            <a:rPr lang="fr-FR" b="1" i="1" smtClean="0">
                              <a:latin typeface="Cambria Math" charset="0"/>
                            </a:rPr>
                            <m:t>𝟐</m:t>
                          </m:r>
                        </m:den>
                      </m:f>
                      <m:r>
                        <a:rPr lang="fr-FR" b="1" i="1" smtClean="0">
                          <a:latin typeface="Cambria Math" charset="0"/>
                        </a:rPr>
                        <m:t>−</m:t>
                      </m:r>
                      <m:f>
                        <m:fPr>
                          <m:ctrlPr>
                            <a:rPr lang="fr-FR" b="1" i="1" smtClean="0">
                              <a:latin typeface="Cambria Math" panose="02040503050406030204" pitchFamily="18" charset="0"/>
                            </a:rPr>
                          </m:ctrlPr>
                        </m:fPr>
                        <m:num>
                          <m:r>
                            <a:rPr lang="fr-FR" b="1" i="1" smtClean="0">
                              <a:latin typeface="Cambria Math" charset="0"/>
                            </a:rPr>
                            <m:t>𝒌𝑻</m:t>
                          </m:r>
                        </m:num>
                        <m:den>
                          <m:r>
                            <a:rPr lang="fr-FR" b="1" i="1" smtClean="0">
                              <a:latin typeface="Cambria Math" charset="0"/>
                            </a:rPr>
                            <m:t>𝟐</m:t>
                          </m:r>
                        </m:den>
                      </m:f>
                      <m:r>
                        <a:rPr lang="fr-FR" b="1" i="1" smtClean="0">
                          <a:latin typeface="Cambria Math" charset="0"/>
                        </a:rPr>
                        <m:t>𝒍𝒏</m:t>
                      </m:r>
                      <m:d>
                        <m:dPr>
                          <m:ctrlPr>
                            <a:rPr lang="fr-FR" b="1" i="1" smtClean="0">
                              <a:latin typeface="Cambria Math" panose="02040503050406030204" pitchFamily="18" charset="0"/>
                            </a:rPr>
                          </m:ctrlPr>
                        </m:dPr>
                        <m:e>
                          <m:f>
                            <m:fPr>
                              <m:ctrlPr>
                                <a:rPr lang="fr-FR" b="1" i="1" smtClean="0">
                                  <a:latin typeface="Cambria Math" panose="02040503050406030204" pitchFamily="18" charset="0"/>
                                </a:rPr>
                              </m:ctrlPr>
                            </m:fPr>
                            <m:num>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𝑪</m:t>
                                  </m:r>
                                </m:sub>
                              </m:sSub>
                            </m:num>
                            <m:den>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𝑽</m:t>
                                  </m:r>
                                </m:sub>
                              </m:sSub>
                            </m:den>
                          </m:f>
                        </m:e>
                      </m:d>
                    </m:oMath>
                  </m:oMathPara>
                </a14:m>
                <a:endParaRPr lang="fr-FR" dirty="0"/>
              </a:p>
              <a:p>
                <a:pPr marL="0" indent="0" algn="just" eaLnBrk="1" hangingPunct="1">
                  <a:spcBef>
                    <a:spcPct val="50000"/>
                  </a:spcBef>
                </a:pPr>
                <a:r>
                  <a:rPr lang="fr-FR" dirty="0"/>
                  <a:t>Exercice : déterminer E</a:t>
                </a:r>
                <a:r>
                  <a:rPr lang="fr-FR" baseline="-25000" dirty="0"/>
                  <a:t>F</a:t>
                </a:r>
                <a:r>
                  <a:rPr lang="fr-FR" dirty="0"/>
                  <a:t> pour que </a:t>
                </a:r>
                <a:r>
                  <a:rPr lang="fr-FR" dirty="0" err="1"/>
                  <a:t>n+p</a:t>
                </a:r>
                <a:r>
                  <a:rPr lang="fr-FR" dirty="0"/>
                  <a:t> soit minimum.</a:t>
                </a:r>
              </a:p>
            </p:txBody>
          </p:sp>
        </mc:Choice>
        <mc:Fallback xmlns="">
          <p:sp>
            <p:nvSpPr>
              <p:cNvPr id="19458" name="Text Box 2"/>
              <p:cNvSpPr txBox="1">
                <a:spLocks noRot="1" noChangeAspect="1" noMove="1" noResize="1" noEditPoints="1" noAdjustHandles="1" noChangeArrowheads="1" noChangeShapeType="1" noTextEdit="1"/>
              </p:cNvSpPr>
              <p:nvPr/>
            </p:nvSpPr>
            <p:spPr bwMode="auto">
              <a:xfrm>
                <a:off x="407244" y="6917443"/>
                <a:ext cx="5719763" cy="1614416"/>
              </a:xfrm>
              <a:prstGeom prst="rect">
                <a:avLst/>
              </a:prstGeom>
              <a:blipFill>
                <a:blip r:embed="rId3"/>
                <a:stretch>
                  <a:fillRect l="-665" t="-3125" r="-222" b="-2344"/>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3" name="Rectangle 2"/>
          <p:cNvSpPr/>
          <p:nvPr/>
        </p:nvSpPr>
        <p:spPr>
          <a:xfrm>
            <a:off x="1105597" y="4717133"/>
            <a:ext cx="3982167" cy="400110"/>
          </a:xfrm>
          <a:prstGeom prst="rect">
            <a:avLst/>
          </a:prstGeom>
        </p:spPr>
        <p:txBody>
          <a:bodyPr wrap="none">
            <a:spAutoFit/>
          </a:bodyPr>
          <a:lstStyle/>
          <a:p>
            <a:r>
              <a:rPr lang="fr-FR" altLang="ja-JP" sz="1200" i="1" dirty="0"/>
              <a:t>Silicium: N</a:t>
            </a:r>
            <a:r>
              <a:rPr lang="fr-FR" altLang="ja-JP" sz="1200" i="1" baseline="-25000" dirty="0"/>
              <a:t>C</a:t>
            </a:r>
            <a:r>
              <a:rPr lang="fr-FR" altLang="ja-JP" sz="1200" i="1" dirty="0"/>
              <a:t> = 3.2x10</a:t>
            </a:r>
            <a:r>
              <a:rPr lang="fr-FR" altLang="ja-JP" sz="1200" i="1" baseline="30000" dirty="0"/>
              <a:t>19</a:t>
            </a:r>
            <a:r>
              <a:rPr lang="fr-FR" altLang="ja-JP" sz="1200" i="1" dirty="0"/>
              <a:t> cm</a:t>
            </a:r>
            <a:r>
              <a:rPr lang="fr-FR" altLang="ja-JP" sz="1200" i="1" baseline="30000" dirty="0"/>
              <a:t>-3</a:t>
            </a:r>
            <a:r>
              <a:rPr lang="fr-FR" altLang="ja-JP" sz="1200" i="1" dirty="0"/>
              <a:t>, N</a:t>
            </a:r>
            <a:r>
              <a:rPr lang="fr-FR" altLang="ja-JP" sz="1200" i="1" baseline="-25000" dirty="0"/>
              <a:t>V</a:t>
            </a:r>
            <a:r>
              <a:rPr lang="fr-FR" altLang="ja-JP" sz="1200" i="1" dirty="0"/>
              <a:t> = 1.8x10</a:t>
            </a:r>
            <a:r>
              <a:rPr lang="fr-FR" altLang="ja-JP" sz="1200" i="1" baseline="30000" dirty="0"/>
              <a:t>19</a:t>
            </a:r>
            <a:r>
              <a:rPr lang="fr-FR" altLang="ja-JP" sz="1200" i="1" dirty="0"/>
              <a:t> cm</a:t>
            </a:r>
            <a:r>
              <a:rPr lang="fr-FR" altLang="ja-JP" sz="1200" i="1" baseline="30000" dirty="0"/>
              <a:t>-3</a:t>
            </a:r>
            <a:endParaRPr lang="en-GB" sz="1200" i="1" baseline="30000" dirty="0"/>
          </a:p>
          <a:p>
            <a:endParaRPr lang="en-GB" sz="1200" i="1" baseline="30000" dirty="0"/>
          </a:p>
        </p:txBody>
      </p:sp>
      <mc:AlternateContent xmlns:mc="http://schemas.openxmlformats.org/markup-compatibility/2006" xmlns:a14="http://schemas.microsoft.com/office/drawing/2010/main">
        <mc:Choice Requires="a14">
          <p:sp>
            <p:nvSpPr>
              <p:cNvPr id="48" name="Text Box 2"/>
              <p:cNvSpPr txBox="1">
                <a:spLocks noChangeArrowheads="1"/>
              </p:cNvSpPr>
              <p:nvPr/>
            </p:nvSpPr>
            <p:spPr bwMode="auto">
              <a:xfrm>
                <a:off x="404664" y="3485616"/>
                <a:ext cx="5719763" cy="330096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spcBef>
                    <a:spcPct val="50000"/>
                  </a:spcBef>
                  <a:buFontTx/>
                  <a:buChar char="•"/>
                </a:pPr>
                <a:r>
                  <a:rPr lang="fr-FR" dirty="0"/>
                  <a:t>n, p concentrations en électrons et en trous dans les bandes de conduction et de valence.</a:t>
                </a:r>
              </a:p>
              <a:p>
                <a:pPr algn="just" eaLnBrk="1" hangingPunct="1">
                  <a:spcBef>
                    <a:spcPct val="50000"/>
                  </a:spcBef>
                  <a:buFontTx/>
                  <a:buChar char="•"/>
                </a:pPr>
                <a:r>
                  <a:rPr lang="fr-FR" dirty="0" err="1"/>
                  <a:t>E</a:t>
                </a:r>
                <a:r>
                  <a:rPr lang="fr-FR" baseline="-25000" dirty="0" err="1"/>
                  <a:t>f</a:t>
                </a:r>
                <a:r>
                  <a:rPr lang="fr-FR" dirty="0"/>
                  <a:t> niveau de Fermi (potentiel chimique du gaz d</a:t>
                </a:r>
                <a:r>
                  <a:rPr lang="ja-JP" altLang="fr-FR" dirty="0"/>
                  <a:t>’</a:t>
                </a:r>
                <a:r>
                  <a:rPr lang="fr-FR" altLang="ja-JP" dirty="0"/>
                  <a:t>électrons) uniforme à l</a:t>
                </a:r>
                <a:r>
                  <a:rPr lang="ja-JP" altLang="fr-FR" dirty="0"/>
                  <a:t>’</a:t>
                </a:r>
                <a:r>
                  <a:rPr lang="fr-FR" altLang="ja-JP" dirty="0"/>
                  <a:t>équilibre thermodynamique.</a:t>
                </a:r>
              </a:p>
              <a:p>
                <a:pPr algn="just" eaLnBrk="1" hangingPunct="1">
                  <a:spcBef>
                    <a:spcPct val="50000"/>
                  </a:spcBef>
                  <a:buFontTx/>
                  <a:buChar char="•"/>
                </a:pPr>
                <a:endParaRPr lang="fr-FR" altLang="ja-JP" dirty="0"/>
              </a:p>
              <a:p>
                <a:pPr algn="just" eaLnBrk="1" hangingPunct="1">
                  <a:spcBef>
                    <a:spcPct val="50000"/>
                  </a:spcBef>
                  <a:buFontTx/>
                  <a:buChar char="•"/>
                </a:pPr>
                <a:endParaRPr lang="fr-FR" altLang="ja-JP" dirty="0"/>
              </a:p>
              <a:p>
                <a:pPr algn="just" eaLnBrk="1" hangingPunct="1">
                  <a:spcBef>
                    <a:spcPct val="50000"/>
                  </a:spcBef>
                  <a:buFontTx/>
                  <a:buChar char="•"/>
                </a:pPr>
                <a:r>
                  <a:rPr lang="fr-FR" altLang="ja-JP" dirty="0"/>
                  <a:t>Propriété du produit </a:t>
                </a:r>
                <a:r>
                  <a:rPr lang="fr-FR" altLang="ja-JP" dirty="0" err="1"/>
                  <a:t>np</a:t>
                </a:r>
                <a:r>
                  <a:rPr lang="fr-FR" altLang="ja-JP" dirty="0"/>
                  <a:t> (à l’équilibre thermodynamique):</a:t>
                </a:r>
              </a:p>
              <a:p>
                <a:pPr marL="457200" lvl="1" indent="0" algn="just" eaLnBrk="1" hangingPunct="1">
                  <a:spcBef>
                    <a:spcPct val="50000"/>
                  </a:spcBef>
                </a:pPr>
                <a:r>
                  <a:rPr lang="fr-FR" altLang="ja-JP" dirty="0"/>
                  <a:t>Il ne dépend pas du niveau de Fermi et donc du nombre total d’électrons dans le semi-conducteur</a:t>
                </a:r>
              </a:p>
              <a:p>
                <a:pPr marL="457200" lvl="1" indent="0" algn="just" eaLnBrk="1" hangingPunct="1">
                  <a:spcBef>
                    <a:spcPct val="50000"/>
                  </a:spcBef>
                </a:pPr>
                <a:endParaRPr lang="fr-FR" altLang="ja-JP" dirty="0"/>
              </a:p>
              <a:p>
                <a:pPr marL="457200" lvl="1" indent="0" algn="just" eaLnBrk="1" hangingPunct="1">
                  <a:spcBef>
                    <a:spcPct val="50000"/>
                  </a:spcBef>
                </a:pPr>
                <a14:m>
                  <m:oMathPara xmlns:m="http://schemas.openxmlformats.org/officeDocument/2006/math">
                    <m:oMathParaPr>
                      <m:jc m:val="centerGroup"/>
                    </m:oMathParaPr>
                    <m:oMath xmlns:m="http://schemas.openxmlformats.org/officeDocument/2006/math">
                      <m:r>
                        <a:rPr lang="fr-FR" i="1">
                          <a:latin typeface="Cambria Math" charset="0"/>
                        </a:rPr>
                        <m:t>𝒏</m:t>
                      </m:r>
                      <m:r>
                        <a:rPr lang="fr-FR" b="1" i="1" smtClean="0">
                          <a:latin typeface="Cambria Math" charset="0"/>
                        </a:rPr>
                        <m:t>𝒑</m:t>
                      </m:r>
                      <m:r>
                        <a:rPr lang="fr-FR" i="1">
                          <a:latin typeface="Cambria Math" charset="0"/>
                        </a:rPr>
                        <m:t>=</m:t>
                      </m:r>
                      <m:sSubSup>
                        <m:sSubSupPr>
                          <m:ctrlPr>
                            <a:rPr lang="fr-FR" b="1" i="1" smtClean="0">
                              <a:latin typeface="Cambria Math" panose="02040503050406030204" pitchFamily="18" charset="0"/>
                            </a:rPr>
                          </m:ctrlPr>
                        </m:sSubSupPr>
                        <m:e>
                          <m:r>
                            <a:rPr lang="fr-FR" b="1" i="1" smtClean="0">
                              <a:latin typeface="Cambria Math" charset="0"/>
                            </a:rPr>
                            <m:t>𝒏</m:t>
                          </m:r>
                        </m:e>
                        <m:sub>
                          <m:r>
                            <a:rPr lang="fr-FR" b="1" i="1" smtClean="0">
                              <a:latin typeface="Cambria Math" charset="0"/>
                            </a:rPr>
                            <m:t>𝒊</m:t>
                          </m:r>
                        </m:sub>
                        <m:sup>
                          <m:r>
                            <a:rPr lang="fr-FR" b="1" i="1" smtClean="0">
                              <a:latin typeface="Cambria Math" charset="0"/>
                            </a:rPr>
                            <m:t>𝟐</m:t>
                          </m:r>
                        </m:sup>
                      </m:sSubSup>
                      <m:r>
                        <a:rPr lang="fr-FR" b="1" i="1" smtClean="0">
                          <a:latin typeface="Cambria Math" charset="0"/>
                        </a:rPr>
                        <m:t>=</m:t>
                      </m:r>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𝑪</m:t>
                          </m:r>
                        </m:sub>
                      </m:sSub>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𝑽</m:t>
                          </m:r>
                        </m:sub>
                      </m:sSub>
                      <m:r>
                        <a:rPr lang="fr-FR" i="1">
                          <a:latin typeface="Cambria Math" charset="0"/>
                        </a:rPr>
                        <m:t>𝒆𝒙𝒑</m:t>
                      </m:r>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𝑬</m:t>
                                  </m:r>
                                </m:e>
                                <m:sub>
                                  <m:r>
                                    <a:rPr lang="fr-FR" b="1" i="1" smtClean="0">
                                      <a:latin typeface="Cambria Math" charset="0"/>
                                    </a:rPr>
                                    <m:t>𝑽</m:t>
                                  </m:r>
                                </m:sub>
                              </m:sSub>
                              <m:r>
                                <a:rPr lang="fr-FR" i="1">
                                  <a:latin typeface="Cambria Math" charset="0"/>
                                </a:rPr>
                                <m:t>−</m:t>
                              </m:r>
                              <m:sSub>
                                <m:sSubPr>
                                  <m:ctrlPr>
                                    <a:rPr lang="fr-FR" i="1">
                                      <a:latin typeface="Cambria Math" panose="02040503050406030204" pitchFamily="18" charset="0"/>
                                    </a:rPr>
                                  </m:ctrlPr>
                                </m:sSubPr>
                                <m:e>
                                  <m:r>
                                    <a:rPr lang="fr-FR" i="1">
                                      <a:latin typeface="Cambria Math" charset="0"/>
                                    </a:rPr>
                                    <m:t>𝑬</m:t>
                                  </m:r>
                                </m:e>
                                <m:sub>
                                  <m:r>
                                    <a:rPr lang="fr-FR" i="1">
                                      <a:latin typeface="Cambria Math" charset="0"/>
                                    </a:rPr>
                                    <m:t>𝑪</m:t>
                                  </m:r>
                                </m:sub>
                              </m:sSub>
                            </m:num>
                            <m:den>
                              <m:r>
                                <a:rPr lang="fr-FR" i="1">
                                  <a:latin typeface="Cambria Math" charset="0"/>
                                </a:rPr>
                                <m:t>𝒌𝑻</m:t>
                              </m:r>
                            </m:den>
                          </m:f>
                        </m:e>
                      </m:d>
                    </m:oMath>
                  </m:oMathPara>
                </a14:m>
                <a:endParaRPr lang="fr-FR" altLang="ja-JP" dirty="0"/>
              </a:p>
            </p:txBody>
          </p:sp>
        </mc:Choice>
        <mc:Fallback xmlns="">
          <p:sp>
            <p:nvSpPr>
              <p:cNvPr id="48" name="Text Box 2"/>
              <p:cNvSpPr txBox="1">
                <a:spLocks noRot="1" noChangeAspect="1" noMove="1" noResize="1" noEditPoints="1" noAdjustHandles="1" noChangeArrowheads="1" noChangeShapeType="1" noTextEdit="1"/>
              </p:cNvSpPr>
              <p:nvPr/>
            </p:nvSpPr>
            <p:spPr bwMode="auto">
              <a:xfrm>
                <a:off x="404664" y="3485616"/>
                <a:ext cx="5719763" cy="3300968"/>
              </a:xfrm>
              <a:prstGeom prst="rect">
                <a:avLst/>
              </a:prstGeom>
              <a:blipFill>
                <a:blip r:embed="rId4"/>
                <a:stretch>
                  <a:fillRect l="-665" t="-1149"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3" name="Text Box 15"/>
              <p:cNvSpPr txBox="1">
                <a:spLocks noChangeArrowheads="1"/>
              </p:cNvSpPr>
              <p:nvPr/>
            </p:nvSpPr>
            <p:spPr bwMode="auto">
              <a:xfrm>
                <a:off x="423714" y="351875"/>
                <a:ext cx="5700713" cy="275030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I.6.4. Densité d’électrons et de trous au voisinage des extrema de bande.</a:t>
                </a:r>
              </a:p>
              <a:p>
                <a:pPr algn="just" eaLnBrk="1" hangingPunct="1">
                  <a:spcBef>
                    <a:spcPct val="50000"/>
                  </a:spcBef>
                  <a:buFontTx/>
                  <a:buChar char="•"/>
                </a:pPr>
                <a:r>
                  <a:rPr lang="fr-FR" dirty="0">
                    <a:solidFill>
                      <a:srgbClr val="0000FF"/>
                    </a:solidFill>
                  </a:rPr>
                  <a:t>Concentration en électrons et en trous</a:t>
                </a:r>
                <a:r>
                  <a:rPr lang="fr-FR" dirty="0"/>
                  <a:t>: populations suffisamment nombreuses pour appliquer l</a:t>
                </a:r>
                <a:r>
                  <a:rPr lang="ja-JP" altLang="fr-FR" dirty="0"/>
                  <a:t>’</a:t>
                </a:r>
                <a:r>
                  <a:rPr lang="fr-FR" altLang="ja-JP" dirty="0"/>
                  <a:t>approche de la physique statistique et définir une température (</a:t>
                </a:r>
                <a:r>
                  <a:rPr lang="fr-FR" altLang="ja-JP" dirty="0" err="1"/>
                  <a:t>T</a:t>
                </a:r>
                <a:r>
                  <a:rPr lang="fr-FR" altLang="ja-JP" dirty="0"/>
                  <a:t>) et un potentiel chimique (E</a:t>
                </a:r>
                <a:r>
                  <a:rPr lang="fr-FR" altLang="ja-JP" baseline="-25000" dirty="0"/>
                  <a:t>F</a:t>
                </a:r>
                <a:r>
                  <a:rPr lang="fr-FR" altLang="ja-JP" dirty="0"/>
                  <a:t>)</a:t>
                </a:r>
              </a:p>
              <a:p>
                <a:pPr algn="just" eaLnBrk="1" hangingPunct="1">
                  <a:spcBef>
                    <a:spcPct val="50000"/>
                  </a:spcBef>
                  <a:buFontTx/>
                  <a:buChar char="•"/>
                </a:pPr>
                <a:endParaRPr lang="fr-FR" dirty="0"/>
              </a:p>
              <a:p>
                <a:pPr algn="just" eaLnBrk="1" hangingPunct="1">
                  <a:spcBef>
                    <a:spcPct val="50000"/>
                  </a:spcBef>
                  <a:buFontTx/>
                  <a:buChar char="•"/>
                </a:pPr>
                <a:r>
                  <a:rPr lang="fr-FR" dirty="0"/>
                  <a:t>On en déduit: </a:t>
                </a:r>
                <a14:m>
                  <m:oMath xmlns:m="http://schemas.openxmlformats.org/officeDocument/2006/math">
                    <m:r>
                      <a:rPr lang="fr-FR" b="1" i="1" smtClean="0">
                        <a:latin typeface="Cambria Math" charset="0"/>
                      </a:rPr>
                      <m:t>𝒏</m:t>
                    </m:r>
                    <m:r>
                      <a:rPr lang="fr-FR" b="1" i="1" smtClean="0">
                        <a:latin typeface="Cambria Math" panose="02040503050406030204" pitchFamily="18" charset="0"/>
                        <a:ea typeface="Cambria Math" panose="02040503050406030204" pitchFamily="18" charset="0"/>
                      </a:rPr>
                      <m:t>≅</m:t>
                    </m:r>
                    <m:nary>
                      <m:naryPr>
                        <m:limLoc m:val="undOvr"/>
                        <m:ctrlPr>
                          <a:rPr lang="is-IS" b="1" i="1" smtClean="0">
                            <a:latin typeface="Cambria Math" panose="02040503050406030204" pitchFamily="18" charset="0"/>
                          </a:rPr>
                        </m:ctrlPr>
                      </m:naryPr>
                      <m:sub>
                        <m:sSub>
                          <m:sSubPr>
                            <m:ctrlPr>
                              <a:rPr lang="fr-FR" b="1" i="1" smtClean="0">
                                <a:latin typeface="Cambria Math" panose="02040503050406030204" pitchFamily="18" charset="0"/>
                              </a:rPr>
                            </m:ctrlPr>
                          </m:sSubPr>
                          <m:e>
                            <m:r>
                              <m:rPr>
                                <m:brk m:alnAt="24"/>
                              </m:rPr>
                              <a:rPr lang="fr-FR" b="1" i="1" smtClean="0">
                                <a:latin typeface="Cambria Math" charset="0"/>
                              </a:rPr>
                              <m:t>𝑬</m:t>
                            </m:r>
                          </m:e>
                          <m:sub>
                            <m:r>
                              <m:rPr>
                                <m:brk m:alnAt="24"/>
                              </m:rPr>
                              <a:rPr lang="fr-FR" b="1" i="1" smtClean="0">
                                <a:latin typeface="Cambria Math" charset="0"/>
                              </a:rPr>
                              <m:t>𝒄</m:t>
                            </m:r>
                          </m:sub>
                        </m:sSub>
                      </m:sub>
                      <m:sup>
                        <m:r>
                          <a:rPr lang="is-IS" b="1" i="1" smtClean="0">
                            <a:latin typeface="Cambria Math" charset="0"/>
                            <a:ea typeface="Cambria Math" charset="0"/>
                            <a:cs typeface="Cambria Math" charset="0"/>
                          </a:rPr>
                          <m:t>∞</m:t>
                        </m:r>
                      </m:sup>
                      <m:e>
                        <m:r>
                          <a:rPr lang="fr-FR" b="1" i="1" smtClean="0">
                            <a:latin typeface="Cambria Math" charset="0"/>
                          </a:rPr>
                          <m:t>𝒏</m:t>
                        </m:r>
                        <m:d>
                          <m:dPr>
                            <m:ctrlPr>
                              <a:rPr lang="fr-FR" b="1" i="1" smtClean="0">
                                <a:latin typeface="Cambria Math" panose="02040503050406030204" pitchFamily="18" charset="0"/>
                              </a:rPr>
                            </m:ctrlPr>
                          </m:dPr>
                          <m:e>
                            <m:r>
                              <a:rPr lang="fr-FR" b="1" i="1" smtClean="0">
                                <a:latin typeface="Cambria Math" charset="0"/>
                              </a:rPr>
                              <m:t>𝑬</m:t>
                            </m:r>
                          </m:e>
                        </m:d>
                        <m:r>
                          <a:rPr lang="fr-FR" b="1" i="1" smtClean="0">
                            <a:latin typeface="Cambria Math" charset="0"/>
                          </a:rPr>
                          <m:t>𝒇</m:t>
                        </m:r>
                        <m:d>
                          <m:dPr>
                            <m:ctrlPr>
                              <a:rPr lang="fr-FR" b="1" i="1" smtClean="0">
                                <a:latin typeface="Cambria Math" panose="02040503050406030204" pitchFamily="18" charset="0"/>
                              </a:rPr>
                            </m:ctrlPr>
                          </m:dPr>
                          <m:e>
                            <m:r>
                              <a:rPr lang="fr-FR" b="1" i="1" smtClean="0">
                                <a:latin typeface="Cambria Math" charset="0"/>
                              </a:rPr>
                              <m:t>𝑬</m:t>
                            </m:r>
                          </m:e>
                        </m:d>
                        <m:r>
                          <a:rPr lang="fr-FR" b="1" i="1" smtClean="0">
                            <a:latin typeface="Cambria Math" charset="0"/>
                          </a:rPr>
                          <m:t>𝒅𝑬</m:t>
                        </m:r>
                      </m:e>
                    </m:nary>
                  </m:oMath>
                </a14:m>
                <a:r>
                  <a:rPr lang="fr-FR" dirty="0"/>
                  <a:t>.</a:t>
                </a:r>
              </a:p>
              <a:p>
                <a:pPr marL="0" indent="0" algn="ctr" eaLnBrk="1" hangingPunct="1">
                  <a:spcBef>
                    <a:spcPct val="50000"/>
                  </a:spcBef>
                </a:pPr>
                <a14:m>
                  <m:oMath xmlns:m="http://schemas.openxmlformats.org/officeDocument/2006/math">
                    <m:r>
                      <a:rPr lang="fr-FR" b="1" i="1" smtClean="0">
                        <a:latin typeface="Cambria Math" charset="0"/>
                      </a:rPr>
                      <m:t>𝒏</m:t>
                    </m:r>
                    <m:r>
                      <a:rPr lang="fr-FR" b="1" i="1" smtClean="0">
                        <a:latin typeface="Cambria Math" panose="02040503050406030204" pitchFamily="18" charset="0"/>
                        <a:ea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𝑪</m:t>
                        </m:r>
                      </m:sub>
                    </m:sSub>
                    <m:r>
                      <a:rPr lang="fr-FR" b="1" i="1" smtClean="0">
                        <a:latin typeface="Cambria Math" charset="0"/>
                      </a:rPr>
                      <m:t>𝒆𝒙𝒑</m:t>
                    </m:r>
                    <m:d>
                      <m:dPr>
                        <m:ctrlPr>
                          <a:rPr lang="fr-FR" b="1" i="1" smtClean="0">
                            <a:latin typeface="Cambria Math" panose="02040503050406030204" pitchFamily="18" charset="0"/>
                          </a:rPr>
                        </m:ctrlPr>
                      </m:dPr>
                      <m:e>
                        <m:f>
                          <m:fPr>
                            <m:ctrlPr>
                              <a:rPr lang="fr-FR" b="1" i="1" smtClean="0">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𝑬</m:t>
                                </m:r>
                              </m:e>
                              <m:sub>
                                <m:r>
                                  <a:rPr lang="fr-FR" i="1">
                                    <a:latin typeface="Cambria Math" charset="0"/>
                                  </a:rPr>
                                  <m:t>𝑭</m:t>
                                </m:r>
                              </m:sub>
                            </m:sSub>
                            <m:r>
                              <a:rPr lang="fr-FR" i="1">
                                <a:latin typeface="Cambria Math" charset="0"/>
                              </a:rPr>
                              <m:t>−</m:t>
                            </m:r>
                            <m:sSub>
                              <m:sSubPr>
                                <m:ctrlPr>
                                  <a:rPr lang="fr-FR" b="1" i="1" smtClean="0">
                                    <a:latin typeface="Cambria Math" panose="02040503050406030204" pitchFamily="18" charset="0"/>
                                  </a:rPr>
                                </m:ctrlPr>
                              </m:sSubPr>
                              <m:e>
                                <m:r>
                                  <a:rPr lang="fr-FR" b="1" i="1" smtClean="0">
                                    <a:latin typeface="Cambria Math" charset="0"/>
                                  </a:rPr>
                                  <m:t>𝑬</m:t>
                                </m:r>
                              </m:e>
                              <m:sub>
                                <m:r>
                                  <a:rPr lang="fr-FR" b="1" i="1" smtClean="0">
                                    <a:latin typeface="Cambria Math" charset="0"/>
                                  </a:rPr>
                                  <m:t>𝑪</m:t>
                                </m:r>
                              </m:sub>
                            </m:sSub>
                          </m:num>
                          <m:den>
                            <m:r>
                              <a:rPr lang="fr-FR" b="1" i="1" smtClean="0">
                                <a:latin typeface="Cambria Math" charset="0"/>
                              </a:rPr>
                              <m:t>𝒌𝑻</m:t>
                            </m:r>
                          </m:den>
                        </m:f>
                      </m:e>
                    </m:d>
                  </m:oMath>
                </a14:m>
                <a:r>
                  <a:rPr lang="fr-FR" dirty="0"/>
                  <a:t> et </a:t>
                </a:r>
                <a14:m>
                  <m:oMath xmlns:m="http://schemas.openxmlformats.org/officeDocument/2006/math">
                    <m:r>
                      <a:rPr lang="fr-FR" b="1" i="1" smtClean="0">
                        <a:latin typeface="Cambria Math" charset="0"/>
                      </a:rPr>
                      <m:t>𝒑</m:t>
                    </m:r>
                    <m:r>
                      <a:rPr lang="fr-FR"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charset="0"/>
                          </a:rPr>
                          <m:t>𝑵</m:t>
                        </m:r>
                      </m:e>
                      <m:sub>
                        <m:r>
                          <a:rPr lang="fr-FR" b="1" i="1" smtClean="0">
                            <a:latin typeface="Cambria Math" charset="0"/>
                          </a:rPr>
                          <m:t>𝑽</m:t>
                        </m:r>
                      </m:sub>
                    </m:sSub>
                    <m:r>
                      <a:rPr lang="fr-FR" i="1">
                        <a:latin typeface="Cambria Math" charset="0"/>
                      </a:rPr>
                      <m:t>𝒆𝒙𝒑</m:t>
                    </m:r>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charset="0"/>
                                  </a:rPr>
                                  <m:t>𝑬</m:t>
                                </m:r>
                              </m:e>
                              <m:sub>
                                <m:r>
                                  <a:rPr lang="fr-FR" b="1" i="1" smtClean="0">
                                    <a:latin typeface="Cambria Math" charset="0"/>
                                  </a:rPr>
                                  <m:t>𝑽</m:t>
                                </m:r>
                              </m:sub>
                            </m:sSub>
                            <m:r>
                              <a:rPr lang="fr-FR" i="1">
                                <a:latin typeface="Cambria Math" charset="0"/>
                              </a:rPr>
                              <m:t>−</m:t>
                            </m:r>
                            <m:sSub>
                              <m:sSubPr>
                                <m:ctrlPr>
                                  <a:rPr lang="fr-FR" i="1">
                                    <a:latin typeface="Cambria Math" panose="02040503050406030204" pitchFamily="18" charset="0"/>
                                  </a:rPr>
                                </m:ctrlPr>
                              </m:sSubPr>
                              <m:e>
                                <m:r>
                                  <a:rPr lang="fr-FR" i="1">
                                    <a:latin typeface="Cambria Math" charset="0"/>
                                  </a:rPr>
                                  <m:t>𝑬</m:t>
                                </m:r>
                              </m:e>
                              <m:sub>
                                <m:r>
                                  <a:rPr lang="fr-FR" b="1" i="1" smtClean="0">
                                    <a:latin typeface="Cambria Math" charset="0"/>
                                  </a:rPr>
                                  <m:t>𝑭</m:t>
                                </m:r>
                              </m:sub>
                            </m:sSub>
                          </m:num>
                          <m:den>
                            <m:r>
                              <a:rPr lang="fr-FR" i="1">
                                <a:latin typeface="Cambria Math" charset="0"/>
                              </a:rPr>
                              <m:t>𝒌𝑻</m:t>
                            </m:r>
                          </m:den>
                        </m:f>
                      </m:e>
                    </m:d>
                  </m:oMath>
                </a14:m>
                <a:r>
                  <a:rPr lang="fr-FR" dirty="0"/>
                  <a:t>. </a:t>
                </a:r>
              </a:p>
            </p:txBody>
          </p:sp>
        </mc:Choice>
        <mc:Fallback xmlns="">
          <p:sp>
            <p:nvSpPr>
              <p:cNvPr id="53" name="Text Box 15"/>
              <p:cNvSpPr txBox="1">
                <a:spLocks noRot="1" noChangeAspect="1" noMove="1" noResize="1" noEditPoints="1" noAdjustHandles="1" noChangeArrowheads="1" noChangeShapeType="1" noTextEdit="1"/>
              </p:cNvSpPr>
              <p:nvPr/>
            </p:nvSpPr>
            <p:spPr bwMode="auto">
              <a:xfrm>
                <a:off x="423714" y="351875"/>
                <a:ext cx="5700713" cy="2750305"/>
              </a:xfrm>
              <a:prstGeom prst="rect">
                <a:avLst/>
              </a:prstGeom>
              <a:blipFill>
                <a:blip r:embed="rId5"/>
                <a:stretch>
                  <a:fillRect l="-444" t="-461" r="-222" b="-276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16" name="Rectangle 7"/>
          <p:cNvSpPr>
            <a:spLocks noChangeArrowheads="1"/>
          </p:cNvSpPr>
          <p:nvPr/>
        </p:nvSpPr>
        <p:spPr bwMode="auto">
          <a:xfrm>
            <a:off x="1450478" y="2627784"/>
            <a:ext cx="3637285" cy="576262"/>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 name="Rectangle 7"/>
          <p:cNvSpPr>
            <a:spLocks noChangeArrowheads="1"/>
          </p:cNvSpPr>
          <p:nvPr/>
        </p:nvSpPr>
        <p:spPr bwMode="auto">
          <a:xfrm>
            <a:off x="1631380" y="6197363"/>
            <a:ext cx="2869158" cy="648072"/>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7787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99FC556-D850-434D-A005-CAD256A787BE}" type="slidenum">
              <a:rPr lang="fr-FR" b="0">
                <a:latin typeface="Arial" charset="0"/>
              </a:rPr>
              <a:pPr eaLnBrk="1" hangingPunct="1"/>
              <a:t>21</a:t>
            </a:fld>
            <a:endParaRPr lang="fr-FR" b="0">
              <a:latin typeface="Arial" charset="0"/>
            </a:endParaRPr>
          </a:p>
        </p:txBody>
      </p:sp>
      <p:sp>
        <p:nvSpPr>
          <p:cNvPr id="21506" name="Rectangle 9"/>
          <p:cNvSpPr>
            <a:spLocks noChangeArrowheads="1"/>
          </p:cNvSpPr>
          <p:nvPr/>
        </p:nvSpPr>
        <p:spPr bwMode="auto">
          <a:xfrm>
            <a:off x="457200" y="533400"/>
            <a:ext cx="5562600" cy="2679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spcBef>
                <a:spcPct val="50000"/>
              </a:spcBef>
            </a:pPr>
            <a:r>
              <a:rPr lang="fr-FR" dirty="0"/>
              <a:t>I.7. Impuretés dopantes</a:t>
            </a:r>
          </a:p>
          <a:p>
            <a:pPr marL="190500" lvl="1">
              <a:spcBef>
                <a:spcPct val="50000"/>
              </a:spcBef>
              <a:buFontTx/>
              <a:buChar char="•"/>
            </a:pPr>
            <a:r>
              <a:rPr lang="fr-FR" dirty="0"/>
              <a:t>Atomes des colonnes voisines du semi-conducteur considéré.</a:t>
            </a:r>
          </a:p>
          <a:p>
            <a:pPr marL="190500" lvl="1">
              <a:spcBef>
                <a:spcPct val="50000"/>
              </a:spcBef>
              <a:buFontTx/>
              <a:buChar char="•"/>
            </a:pPr>
            <a:r>
              <a:rPr lang="fr-FR" dirty="0"/>
              <a:t>Exemple: pour le Si: As, P pour le type N et B, Al pour le type P. </a:t>
            </a:r>
          </a:p>
          <a:p>
            <a:pPr marL="190500" lvl="1">
              <a:spcBef>
                <a:spcPct val="50000"/>
              </a:spcBef>
              <a:buFontTx/>
              <a:buChar char="•"/>
            </a:pPr>
            <a:r>
              <a:rPr lang="fr-FR" dirty="0"/>
              <a:t>Pour </a:t>
            </a:r>
            <a:r>
              <a:rPr lang="fr-FR" dirty="0" err="1"/>
              <a:t>GaAs</a:t>
            </a:r>
            <a:r>
              <a:rPr lang="fr-FR" dirty="0"/>
              <a:t>: Si, Ge, Se, Te pour le type N, Be, C pour le type P. Pour les III-V les atomes de la colonne IV peuvent jouer le r</a:t>
            </a:r>
            <a:r>
              <a:rPr lang="fr-FR" altLang="ja-JP" dirty="0"/>
              <a:t>ôle de dopant de type N ou P selon qu’ils remplacent l’élément III ou l’élément V.</a:t>
            </a:r>
            <a:endParaRPr lang="fr-FR" dirty="0"/>
          </a:p>
          <a:p>
            <a:pPr marL="476250" lvl="1" indent="-285750">
              <a:spcBef>
                <a:spcPct val="50000"/>
              </a:spcBef>
              <a:buFont typeface="Arial"/>
              <a:buChar char="•"/>
            </a:pPr>
            <a:r>
              <a:rPr lang="fr-FR" dirty="0"/>
              <a:t>1.7.1 Donneurs</a:t>
            </a:r>
          </a:p>
        </p:txBody>
      </p:sp>
      <p:sp>
        <p:nvSpPr>
          <p:cNvPr id="21508" name="Rectangle 44"/>
          <p:cNvSpPr>
            <a:spLocks noChangeArrowheads="1"/>
          </p:cNvSpPr>
          <p:nvPr/>
        </p:nvSpPr>
        <p:spPr bwMode="auto">
          <a:xfrm>
            <a:off x="533400" y="4606640"/>
            <a:ext cx="2607568" cy="95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r>
              <a:rPr lang="fr-FR" dirty="0"/>
              <a:t>L</a:t>
            </a:r>
            <a:r>
              <a:rPr lang="ja-JP" altLang="fr-FR" dirty="0"/>
              <a:t>’</a:t>
            </a:r>
            <a:r>
              <a:rPr lang="fr-FR" altLang="ja-JP" dirty="0"/>
              <a:t>atome d’Arsenic apporte un électron et un niveau d’énergie proche de la bande de conduction</a:t>
            </a:r>
            <a:endParaRPr lang="fr-FR" dirty="0"/>
          </a:p>
        </p:txBody>
      </p:sp>
      <p:sp>
        <p:nvSpPr>
          <p:cNvPr id="21509" name="Rectangle 76"/>
          <p:cNvSpPr>
            <a:spLocks noChangeArrowheads="1"/>
          </p:cNvSpPr>
          <p:nvPr/>
        </p:nvSpPr>
        <p:spPr bwMode="auto">
          <a:xfrm>
            <a:off x="3212976" y="4606640"/>
            <a:ext cx="2880320"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r>
              <a:rPr lang="fr-FR" dirty="0"/>
              <a:t>L’As libère un électron dans la bande de conduction du Si.</a:t>
            </a:r>
          </a:p>
        </p:txBody>
      </p:sp>
      <p:grpSp>
        <p:nvGrpSpPr>
          <p:cNvPr id="6" name="Grouper 5"/>
          <p:cNvGrpSpPr/>
          <p:nvPr/>
        </p:nvGrpSpPr>
        <p:grpSpPr>
          <a:xfrm>
            <a:off x="2375081" y="5635100"/>
            <a:ext cx="2206047" cy="1295400"/>
            <a:chOff x="762000" y="4860032"/>
            <a:chExt cx="2206047" cy="1295400"/>
          </a:xfrm>
        </p:grpSpPr>
        <p:sp>
          <p:nvSpPr>
            <p:cNvPr id="21513" name="Line 81"/>
            <p:cNvSpPr>
              <a:spLocks noChangeShapeType="1"/>
            </p:cNvSpPr>
            <p:nvPr/>
          </p:nvSpPr>
          <p:spPr bwMode="auto">
            <a:xfrm flipV="1">
              <a:off x="762000" y="5012432"/>
              <a:ext cx="1752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1514" name="Line 82"/>
            <p:cNvSpPr>
              <a:spLocks noChangeShapeType="1"/>
            </p:cNvSpPr>
            <p:nvPr/>
          </p:nvSpPr>
          <p:spPr bwMode="auto">
            <a:xfrm flipV="1">
              <a:off x="762000" y="6003032"/>
              <a:ext cx="17526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1515" name="Rectangle 83"/>
            <p:cNvSpPr>
              <a:spLocks noChangeArrowheads="1"/>
            </p:cNvSpPr>
            <p:nvPr/>
          </p:nvSpPr>
          <p:spPr bwMode="auto">
            <a:xfrm>
              <a:off x="2590800" y="4860032"/>
              <a:ext cx="3619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E</a:t>
              </a:r>
              <a:r>
                <a:rPr lang="fr-FR" baseline="-25000"/>
                <a:t>C</a:t>
              </a:r>
              <a:endParaRPr lang="en-GB"/>
            </a:p>
          </p:txBody>
        </p:sp>
        <p:sp>
          <p:nvSpPr>
            <p:cNvPr id="21516" name="Rectangle 84"/>
            <p:cNvSpPr>
              <a:spLocks noChangeArrowheads="1"/>
            </p:cNvSpPr>
            <p:nvPr/>
          </p:nvSpPr>
          <p:spPr bwMode="auto">
            <a:xfrm>
              <a:off x="2590800" y="5850632"/>
              <a:ext cx="3698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E</a:t>
              </a:r>
              <a:r>
                <a:rPr lang="fr-FR" baseline="-25000"/>
                <a:t>V</a:t>
              </a:r>
              <a:endParaRPr lang="en-GB"/>
            </a:p>
          </p:txBody>
        </p:sp>
        <p:sp>
          <p:nvSpPr>
            <p:cNvPr id="21517" name="Rectangle 85"/>
            <p:cNvSpPr>
              <a:spLocks noChangeArrowheads="1"/>
            </p:cNvSpPr>
            <p:nvPr/>
          </p:nvSpPr>
          <p:spPr bwMode="auto">
            <a:xfrm>
              <a:off x="2587788" y="5062835"/>
              <a:ext cx="380259"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dirty="0"/>
                <a:t>E</a:t>
              </a:r>
              <a:r>
                <a:rPr lang="fr-FR" baseline="-25000" dirty="0"/>
                <a:t>D</a:t>
              </a:r>
              <a:endParaRPr lang="en-GB" dirty="0"/>
            </a:p>
          </p:txBody>
        </p:sp>
        <p:sp>
          <p:nvSpPr>
            <p:cNvPr id="21518" name="Line 86"/>
            <p:cNvSpPr>
              <a:spLocks noChangeShapeType="1"/>
            </p:cNvSpPr>
            <p:nvPr/>
          </p:nvSpPr>
          <p:spPr bwMode="auto">
            <a:xfrm flipV="1">
              <a:off x="762000" y="5164187"/>
              <a:ext cx="1752600"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sp>
        <p:nvSpPr>
          <p:cNvPr id="21512" name="Rectangle 87"/>
          <p:cNvSpPr>
            <a:spLocks noChangeArrowheads="1"/>
          </p:cNvSpPr>
          <p:nvPr/>
        </p:nvSpPr>
        <p:spPr bwMode="auto">
          <a:xfrm>
            <a:off x="457200" y="6930401"/>
            <a:ext cx="5638800" cy="181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buFontTx/>
              <a:buChar char="•"/>
            </a:pPr>
            <a:r>
              <a:rPr lang="fr-FR" dirty="0"/>
              <a:t>Dans la structure de bandes, l’</a:t>
            </a:r>
            <a:r>
              <a:rPr lang="fr-FR" altLang="ja-JP" dirty="0"/>
              <a:t>électron capturé par l’arsenic se trouve à une énergie légèrement plus faible que le bas de la bande de conduction. En effet cet électron laisse derrière lui une charge + sur l’atome d’arsenic qui tend à le ramener vers celui-ci.</a:t>
            </a:r>
          </a:p>
          <a:p>
            <a:pPr>
              <a:buFontTx/>
              <a:buChar char="•"/>
            </a:pPr>
            <a:r>
              <a:rPr lang="fr-FR" dirty="0"/>
              <a:t>Ainsi à température nulle, les donneurs ne sont pas ionisés.</a:t>
            </a:r>
          </a:p>
          <a:p>
            <a:pPr>
              <a:buFontTx/>
              <a:buChar char="•"/>
            </a:pPr>
            <a:r>
              <a:rPr lang="fr-FR" dirty="0"/>
              <a:t>A température ambiante, seuls les donneurs pour lesquels l</a:t>
            </a:r>
            <a:r>
              <a:rPr lang="ja-JP" altLang="fr-FR" dirty="0"/>
              <a:t>’</a:t>
            </a:r>
            <a:r>
              <a:rPr lang="fr-FR" altLang="ja-JP" dirty="0"/>
              <a:t>énergie E</a:t>
            </a:r>
            <a:r>
              <a:rPr lang="fr-FR" altLang="ja-JP" baseline="-25000" dirty="0"/>
              <a:t>C</a:t>
            </a:r>
            <a:r>
              <a:rPr lang="fr-FR" altLang="ja-JP" dirty="0"/>
              <a:t>-E</a:t>
            </a:r>
            <a:r>
              <a:rPr lang="fr-FR" altLang="ja-JP" baseline="-25000" dirty="0"/>
              <a:t>D</a:t>
            </a:r>
            <a:r>
              <a:rPr lang="fr-FR" altLang="ja-JP" dirty="0"/>
              <a:t> est suffisamment petite sont ionisés.</a:t>
            </a:r>
            <a:endParaRPr lang="fr-FR" dirty="0"/>
          </a:p>
        </p:txBody>
      </p:sp>
      <p:grpSp>
        <p:nvGrpSpPr>
          <p:cNvPr id="4" name="Grouper 3"/>
          <p:cNvGrpSpPr/>
          <p:nvPr/>
        </p:nvGrpSpPr>
        <p:grpSpPr>
          <a:xfrm>
            <a:off x="788988" y="3347864"/>
            <a:ext cx="1954212" cy="1066800"/>
            <a:chOff x="788988" y="2483768"/>
            <a:chExt cx="1954212" cy="1066800"/>
          </a:xfrm>
        </p:grpSpPr>
        <p:sp>
          <p:nvSpPr>
            <p:cNvPr id="21549" name="Text Box 10"/>
            <p:cNvSpPr txBox="1">
              <a:spLocks noChangeArrowheads="1"/>
            </p:cNvSpPr>
            <p:nvPr/>
          </p:nvSpPr>
          <p:spPr bwMode="auto">
            <a:xfrm>
              <a:off x="788988"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0" name="Text Box 11"/>
            <p:cNvSpPr txBox="1">
              <a:spLocks noChangeArrowheads="1"/>
            </p:cNvSpPr>
            <p:nvPr/>
          </p:nvSpPr>
          <p:spPr bwMode="auto">
            <a:xfrm>
              <a:off x="7889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1" name="Text Box 12"/>
            <p:cNvSpPr txBox="1">
              <a:spLocks noChangeArrowheads="1"/>
            </p:cNvSpPr>
            <p:nvPr/>
          </p:nvSpPr>
          <p:spPr bwMode="auto">
            <a:xfrm>
              <a:off x="1600200"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2" name="Text Box 13"/>
            <p:cNvSpPr txBox="1">
              <a:spLocks noChangeArrowheads="1"/>
            </p:cNvSpPr>
            <p:nvPr/>
          </p:nvSpPr>
          <p:spPr bwMode="auto">
            <a:xfrm>
              <a:off x="16271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53" name="Group 17"/>
            <p:cNvGrpSpPr>
              <a:grpSpLocks/>
            </p:cNvGrpSpPr>
            <p:nvPr/>
          </p:nvGrpSpPr>
          <p:grpSpPr bwMode="auto">
            <a:xfrm>
              <a:off x="1066800" y="2712368"/>
              <a:ext cx="228600" cy="228600"/>
              <a:chOff x="1056" y="2400"/>
              <a:chExt cx="144" cy="144"/>
            </a:xfrm>
          </p:grpSpPr>
          <p:sp>
            <p:nvSpPr>
              <p:cNvPr id="21577" name="Line 1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8" name="Line 1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54" name="Group 18"/>
            <p:cNvGrpSpPr>
              <a:grpSpLocks/>
            </p:cNvGrpSpPr>
            <p:nvPr/>
          </p:nvGrpSpPr>
          <p:grpSpPr bwMode="auto">
            <a:xfrm>
              <a:off x="1524000" y="3093368"/>
              <a:ext cx="228600" cy="228600"/>
              <a:chOff x="1056" y="2400"/>
              <a:chExt cx="144" cy="144"/>
            </a:xfrm>
          </p:grpSpPr>
          <p:sp>
            <p:nvSpPr>
              <p:cNvPr id="21575" name="Line 19"/>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6" name="Line 20"/>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56" name="Group 24"/>
            <p:cNvGrpSpPr>
              <a:grpSpLocks/>
            </p:cNvGrpSpPr>
            <p:nvPr/>
          </p:nvGrpSpPr>
          <p:grpSpPr bwMode="auto">
            <a:xfrm>
              <a:off x="1066800" y="3093368"/>
              <a:ext cx="228600" cy="228600"/>
              <a:chOff x="1968" y="2448"/>
              <a:chExt cx="144" cy="144"/>
            </a:xfrm>
          </p:grpSpPr>
          <p:sp>
            <p:nvSpPr>
              <p:cNvPr id="21573" name="Line 25"/>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4" name="Line 26"/>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57" name="Text Box 27"/>
            <p:cNvSpPr txBox="1">
              <a:spLocks noChangeArrowheads="1"/>
            </p:cNvSpPr>
            <p:nvPr/>
          </p:nvSpPr>
          <p:spPr bwMode="auto">
            <a:xfrm>
              <a:off x="1228725" y="2855243"/>
              <a:ext cx="400050"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As</a:t>
              </a:r>
            </a:p>
          </p:txBody>
        </p:sp>
        <p:sp>
          <p:nvSpPr>
            <p:cNvPr id="21558" name="Text Box 28"/>
            <p:cNvSpPr txBox="1">
              <a:spLocks noChangeArrowheads="1"/>
            </p:cNvSpPr>
            <p:nvPr/>
          </p:nvSpPr>
          <p:spPr bwMode="auto">
            <a:xfrm>
              <a:off x="2362200"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9" name="Text Box 29"/>
            <p:cNvSpPr txBox="1">
              <a:spLocks noChangeArrowheads="1"/>
            </p:cNvSpPr>
            <p:nvPr/>
          </p:nvSpPr>
          <p:spPr bwMode="auto">
            <a:xfrm>
              <a:off x="23891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60" name="Group 30"/>
            <p:cNvGrpSpPr>
              <a:grpSpLocks/>
            </p:cNvGrpSpPr>
            <p:nvPr/>
          </p:nvGrpSpPr>
          <p:grpSpPr bwMode="auto">
            <a:xfrm>
              <a:off x="1828800" y="2712368"/>
              <a:ext cx="228600" cy="228600"/>
              <a:chOff x="1056" y="2400"/>
              <a:chExt cx="144" cy="144"/>
            </a:xfrm>
          </p:grpSpPr>
          <p:sp>
            <p:nvSpPr>
              <p:cNvPr id="21571" name="Line 31"/>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2" name="Line 32"/>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1" name="Group 33"/>
            <p:cNvGrpSpPr>
              <a:grpSpLocks/>
            </p:cNvGrpSpPr>
            <p:nvPr/>
          </p:nvGrpSpPr>
          <p:grpSpPr bwMode="auto">
            <a:xfrm>
              <a:off x="2286000" y="3093368"/>
              <a:ext cx="228600" cy="228600"/>
              <a:chOff x="1056" y="2400"/>
              <a:chExt cx="144" cy="144"/>
            </a:xfrm>
          </p:grpSpPr>
          <p:sp>
            <p:nvSpPr>
              <p:cNvPr id="21569" name="Line 3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0" name="Line 3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2" name="Group 36"/>
            <p:cNvGrpSpPr>
              <a:grpSpLocks/>
            </p:cNvGrpSpPr>
            <p:nvPr/>
          </p:nvGrpSpPr>
          <p:grpSpPr bwMode="auto">
            <a:xfrm>
              <a:off x="2286000" y="2712368"/>
              <a:ext cx="228600" cy="228600"/>
              <a:chOff x="1968" y="2448"/>
              <a:chExt cx="144" cy="144"/>
            </a:xfrm>
          </p:grpSpPr>
          <p:sp>
            <p:nvSpPr>
              <p:cNvPr id="21567" name="Line 37"/>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68" name="Line 38"/>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3" name="Group 39"/>
            <p:cNvGrpSpPr>
              <a:grpSpLocks/>
            </p:cNvGrpSpPr>
            <p:nvPr/>
          </p:nvGrpSpPr>
          <p:grpSpPr bwMode="auto">
            <a:xfrm>
              <a:off x="1828800" y="3093368"/>
              <a:ext cx="228600" cy="228600"/>
              <a:chOff x="1968" y="2448"/>
              <a:chExt cx="144" cy="144"/>
            </a:xfrm>
          </p:grpSpPr>
          <p:sp>
            <p:nvSpPr>
              <p:cNvPr id="21565" name="Line 40"/>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66" name="Line 41"/>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64" name="Text Box 42"/>
            <p:cNvSpPr txBox="1">
              <a:spLocks noChangeArrowheads="1"/>
            </p:cNvSpPr>
            <p:nvPr/>
          </p:nvSpPr>
          <p:spPr bwMode="auto">
            <a:xfrm>
              <a:off x="1981200" y="2860006"/>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Si</a:t>
              </a:r>
            </a:p>
          </p:txBody>
        </p:sp>
        <p:sp>
          <p:nvSpPr>
            <p:cNvPr id="2" name="Ellipse 1"/>
            <p:cNvSpPr>
              <a:spLocks noChangeAspect="1"/>
            </p:cNvSpPr>
            <p:nvPr/>
          </p:nvSpPr>
          <p:spPr bwMode="auto">
            <a:xfrm>
              <a:off x="1448784" y="2891648"/>
              <a:ext cx="36000" cy="360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Comic Sans MS" pitchFamily="-112" charset="0"/>
              </a:endParaRPr>
            </a:p>
          </p:txBody>
        </p:sp>
        <p:sp>
          <p:nvSpPr>
            <p:cNvPr id="78" name="Line 40"/>
            <p:cNvSpPr>
              <a:spLocks noChangeShapeType="1"/>
            </p:cNvSpPr>
            <p:nvPr/>
          </p:nvSpPr>
          <p:spPr bwMode="auto">
            <a:xfrm flipH="1">
              <a:off x="1484784" y="2699792"/>
              <a:ext cx="152400" cy="152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79" name="Line 41"/>
            <p:cNvSpPr>
              <a:spLocks noChangeShapeType="1"/>
            </p:cNvSpPr>
            <p:nvPr/>
          </p:nvSpPr>
          <p:spPr bwMode="auto">
            <a:xfrm flipH="1">
              <a:off x="1560984" y="2775992"/>
              <a:ext cx="152400" cy="152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5" name="Grouper 4"/>
          <p:cNvGrpSpPr/>
          <p:nvPr/>
        </p:nvGrpSpPr>
        <p:grpSpPr>
          <a:xfrm>
            <a:off x="3608388" y="3347864"/>
            <a:ext cx="1954212" cy="1066800"/>
            <a:chOff x="3608388" y="2483768"/>
            <a:chExt cx="1954212" cy="1066800"/>
          </a:xfrm>
        </p:grpSpPr>
        <p:sp>
          <p:nvSpPr>
            <p:cNvPr id="21519" name="Text Box 46"/>
            <p:cNvSpPr txBox="1">
              <a:spLocks noChangeArrowheads="1"/>
            </p:cNvSpPr>
            <p:nvPr/>
          </p:nvSpPr>
          <p:spPr bwMode="auto">
            <a:xfrm>
              <a:off x="3608388"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0" name="Text Box 47"/>
            <p:cNvSpPr txBox="1">
              <a:spLocks noChangeArrowheads="1"/>
            </p:cNvSpPr>
            <p:nvPr/>
          </p:nvSpPr>
          <p:spPr bwMode="auto">
            <a:xfrm>
              <a:off x="36083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1" name="Text Box 48"/>
            <p:cNvSpPr txBox="1">
              <a:spLocks noChangeArrowheads="1"/>
            </p:cNvSpPr>
            <p:nvPr/>
          </p:nvSpPr>
          <p:spPr bwMode="auto">
            <a:xfrm>
              <a:off x="4419600"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2" name="Text Box 49"/>
            <p:cNvSpPr txBox="1">
              <a:spLocks noChangeArrowheads="1"/>
            </p:cNvSpPr>
            <p:nvPr/>
          </p:nvSpPr>
          <p:spPr bwMode="auto">
            <a:xfrm>
              <a:off x="44465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23" name="Group 50"/>
            <p:cNvGrpSpPr>
              <a:grpSpLocks/>
            </p:cNvGrpSpPr>
            <p:nvPr/>
          </p:nvGrpSpPr>
          <p:grpSpPr bwMode="auto">
            <a:xfrm>
              <a:off x="3886200" y="2712368"/>
              <a:ext cx="228600" cy="228600"/>
              <a:chOff x="1056" y="2400"/>
              <a:chExt cx="144" cy="144"/>
            </a:xfrm>
          </p:grpSpPr>
          <p:sp>
            <p:nvSpPr>
              <p:cNvPr id="21547" name="Line 51"/>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8" name="Line 52"/>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24" name="Group 53"/>
            <p:cNvGrpSpPr>
              <a:grpSpLocks/>
            </p:cNvGrpSpPr>
            <p:nvPr/>
          </p:nvGrpSpPr>
          <p:grpSpPr bwMode="auto">
            <a:xfrm>
              <a:off x="4343400" y="3093368"/>
              <a:ext cx="228600" cy="228600"/>
              <a:chOff x="1056" y="2400"/>
              <a:chExt cx="144" cy="144"/>
            </a:xfrm>
          </p:grpSpPr>
          <p:sp>
            <p:nvSpPr>
              <p:cNvPr id="21545" name="Line 5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6" name="Line 5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25" name="Group 57"/>
            <p:cNvGrpSpPr>
              <a:grpSpLocks/>
            </p:cNvGrpSpPr>
            <p:nvPr/>
          </p:nvGrpSpPr>
          <p:grpSpPr bwMode="auto">
            <a:xfrm>
              <a:off x="3886200" y="3093368"/>
              <a:ext cx="228600" cy="228600"/>
              <a:chOff x="1968" y="2448"/>
              <a:chExt cx="144" cy="144"/>
            </a:xfrm>
          </p:grpSpPr>
          <p:sp>
            <p:nvSpPr>
              <p:cNvPr id="21543" name="Line 58"/>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4" name="Line 59"/>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26" name="Text Box 60"/>
            <p:cNvSpPr txBox="1">
              <a:spLocks noChangeArrowheads="1"/>
            </p:cNvSpPr>
            <p:nvPr/>
          </p:nvSpPr>
          <p:spPr bwMode="auto">
            <a:xfrm>
              <a:off x="4037013" y="2864768"/>
              <a:ext cx="473075"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As</a:t>
              </a:r>
              <a:r>
                <a:rPr lang="fr-FR" baseline="30000" dirty="0"/>
                <a:t>+</a:t>
              </a:r>
            </a:p>
          </p:txBody>
        </p:sp>
        <p:sp>
          <p:nvSpPr>
            <p:cNvPr id="21527" name="Text Box 61"/>
            <p:cNvSpPr txBox="1">
              <a:spLocks noChangeArrowheads="1"/>
            </p:cNvSpPr>
            <p:nvPr/>
          </p:nvSpPr>
          <p:spPr bwMode="auto">
            <a:xfrm>
              <a:off x="5181600" y="2483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8" name="Text Box 62"/>
            <p:cNvSpPr txBox="1">
              <a:spLocks noChangeArrowheads="1"/>
            </p:cNvSpPr>
            <p:nvPr/>
          </p:nvSpPr>
          <p:spPr bwMode="auto">
            <a:xfrm>
              <a:off x="5208588" y="3245768"/>
              <a:ext cx="3540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30" name="Group 66"/>
            <p:cNvGrpSpPr>
              <a:grpSpLocks/>
            </p:cNvGrpSpPr>
            <p:nvPr/>
          </p:nvGrpSpPr>
          <p:grpSpPr bwMode="auto">
            <a:xfrm>
              <a:off x="5105400" y="3093368"/>
              <a:ext cx="228600" cy="228600"/>
              <a:chOff x="1056" y="2400"/>
              <a:chExt cx="144" cy="144"/>
            </a:xfrm>
          </p:grpSpPr>
          <p:sp>
            <p:nvSpPr>
              <p:cNvPr id="21541" name="Line 67"/>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2" name="Line 68"/>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31" name="Group 69"/>
            <p:cNvGrpSpPr>
              <a:grpSpLocks/>
            </p:cNvGrpSpPr>
            <p:nvPr/>
          </p:nvGrpSpPr>
          <p:grpSpPr bwMode="auto">
            <a:xfrm>
              <a:off x="5105400" y="2712368"/>
              <a:ext cx="228600" cy="228600"/>
              <a:chOff x="1968" y="2448"/>
              <a:chExt cx="144" cy="144"/>
            </a:xfrm>
          </p:grpSpPr>
          <p:sp>
            <p:nvSpPr>
              <p:cNvPr id="21539" name="Line 70"/>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0" name="Line 71"/>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32" name="Group 72"/>
            <p:cNvGrpSpPr>
              <a:grpSpLocks/>
            </p:cNvGrpSpPr>
            <p:nvPr/>
          </p:nvGrpSpPr>
          <p:grpSpPr bwMode="auto">
            <a:xfrm>
              <a:off x="4648200" y="3093368"/>
              <a:ext cx="228600" cy="228600"/>
              <a:chOff x="1968" y="2448"/>
              <a:chExt cx="144" cy="144"/>
            </a:xfrm>
          </p:grpSpPr>
          <p:sp>
            <p:nvSpPr>
              <p:cNvPr id="21537" name="Line 73"/>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38" name="Line 74"/>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33" name="Text Box 75"/>
            <p:cNvSpPr txBox="1">
              <a:spLocks noChangeArrowheads="1"/>
            </p:cNvSpPr>
            <p:nvPr/>
          </p:nvSpPr>
          <p:spPr bwMode="auto">
            <a:xfrm>
              <a:off x="4800600" y="2864768"/>
              <a:ext cx="430212" cy="309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Si</a:t>
              </a:r>
              <a:r>
                <a:rPr lang="fr-FR" baseline="30000" dirty="0"/>
                <a:t>-</a:t>
              </a:r>
              <a:endParaRPr lang="fr-FR" dirty="0"/>
            </a:p>
          </p:txBody>
        </p:sp>
        <p:grpSp>
          <p:nvGrpSpPr>
            <p:cNvPr id="21534" name="Group 77"/>
            <p:cNvGrpSpPr>
              <a:grpSpLocks/>
            </p:cNvGrpSpPr>
            <p:nvPr/>
          </p:nvGrpSpPr>
          <p:grpSpPr bwMode="auto">
            <a:xfrm>
              <a:off x="4343400" y="2712368"/>
              <a:ext cx="228600" cy="228600"/>
              <a:chOff x="1968" y="2448"/>
              <a:chExt cx="144" cy="144"/>
            </a:xfrm>
          </p:grpSpPr>
          <p:sp>
            <p:nvSpPr>
              <p:cNvPr id="21535" name="Line 78"/>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36" name="Line 79"/>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81" name="Group 53"/>
            <p:cNvGrpSpPr>
              <a:grpSpLocks/>
            </p:cNvGrpSpPr>
            <p:nvPr/>
          </p:nvGrpSpPr>
          <p:grpSpPr bwMode="auto">
            <a:xfrm>
              <a:off x="4640560" y="2759224"/>
              <a:ext cx="228600" cy="228600"/>
              <a:chOff x="1056" y="2400"/>
              <a:chExt cx="144" cy="144"/>
            </a:xfrm>
          </p:grpSpPr>
          <p:sp>
            <p:nvSpPr>
              <p:cNvPr id="82" name="Line 5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83" name="Line 5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999FC556-D850-434D-A005-CAD256A787BE}" type="slidenum">
              <a:rPr lang="fr-FR" b="0">
                <a:latin typeface="Arial" charset="0"/>
              </a:rPr>
              <a:pPr eaLnBrk="1" hangingPunct="1"/>
              <a:t>22</a:t>
            </a:fld>
            <a:endParaRPr lang="fr-FR" b="0">
              <a:latin typeface="Arial" charset="0"/>
            </a:endParaRPr>
          </a:p>
        </p:txBody>
      </p:sp>
      <p:sp>
        <p:nvSpPr>
          <p:cNvPr id="21506" name="Rectangle 9"/>
          <p:cNvSpPr>
            <a:spLocks noChangeArrowheads="1"/>
          </p:cNvSpPr>
          <p:nvPr/>
        </p:nvSpPr>
        <p:spPr bwMode="auto">
          <a:xfrm>
            <a:off x="457200" y="533400"/>
            <a:ext cx="5562600" cy="63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marL="476250" lvl="1" indent="-285750">
              <a:spcBef>
                <a:spcPct val="50000"/>
              </a:spcBef>
              <a:buFont typeface="Arial"/>
              <a:buChar char="•"/>
            </a:pPr>
            <a:r>
              <a:rPr lang="fr-FR" dirty="0"/>
              <a:t>I.7.2 Accepteurs</a:t>
            </a:r>
          </a:p>
          <a:p>
            <a:pPr>
              <a:spcBef>
                <a:spcPct val="50000"/>
              </a:spcBef>
              <a:buFontTx/>
              <a:buChar char="•"/>
            </a:pPr>
            <a:endParaRPr lang="fr-FR" dirty="0"/>
          </a:p>
        </p:txBody>
      </p:sp>
      <p:grpSp>
        <p:nvGrpSpPr>
          <p:cNvPr id="21507" name="Group 43"/>
          <p:cNvGrpSpPr>
            <a:grpSpLocks/>
          </p:cNvGrpSpPr>
          <p:nvPr/>
        </p:nvGrpSpPr>
        <p:grpSpPr bwMode="auto">
          <a:xfrm>
            <a:off x="788988" y="1187627"/>
            <a:ext cx="1954212" cy="1066801"/>
            <a:chOff x="833" y="2208"/>
            <a:chExt cx="1231" cy="672"/>
          </a:xfrm>
        </p:grpSpPr>
        <p:sp>
          <p:nvSpPr>
            <p:cNvPr id="21549" name="Text Box 10"/>
            <p:cNvSpPr txBox="1">
              <a:spLocks noChangeArrowheads="1"/>
            </p:cNvSpPr>
            <p:nvPr/>
          </p:nvSpPr>
          <p:spPr bwMode="auto">
            <a:xfrm>
              <a:off x="833"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0" name="Text Box 11"/>
            <p:cNvSpPr txBox="1">
              <a:spLocks noChangeArrowheads="1"/>
            </p:cNvSpPr>
            <p:nvPr/>
          </p:nvSpPr>
          <p:spPr bwMode="auto">
            <a:xfrm>
              <a:off x="833"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1" name="Text Box 12"/>
            <p:cNvSpPr txBox="1">
              <a:spLocks noChangeArrowheads="1"/>
            </p:cNvSpPr>
            <p:nvPr/>
          </p:nvSpPr>
          <p:spPr bwMode="auto">
            <a:xfrm>
              <a:off x="1344"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2" name="Text Box 13"/>
            <p:cNvSpPr txBox="1">
              <a:spLocks noChangeArrowheads="1"/>
            </p:cNvSpPr>
            <p:nvPr/>
          </p:nvSpPr>
          <p:spPr bwMode="auto">
            <a:xfrm>
              <a:off x="1361"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53" name="Group 17"/>
            <p:cNvGrpSpPr>
              <a:grpSpLocks/>
            </p:cNvGrpSpPr>
            <p:nvPr/>
          </p:nvGrpSpPr>
          <p:grpSpPr bwMode="auto">
            <a:xfrm>
              <a:off x="1008" y="2352"/>
              <a:ext cx="144" cy="144"/>
              <a:chOff x="1056" y="2400"/>
              <a:chExt cx="144" cy="144"/>
            </a:xfrm>
          </p:grpSpPr>
          <p:sp>
            <p:nvSpPr>
              <p:cNvPr id="21577" name="Line 1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8" name="Line 1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54" name="Group 18"/>
            <p:cNvGrpSpPr>
              <a:grpSpLocks/>
            </p:cNvGrpSpPr>
            <p:nvPr/>
          </p:nvGrpSpPr>
          <p:grpSpPr bwMode="auto">
            <a:xfrm>
              <a:off x="1296" y="2592"/>
              <a:ext cx="144" cy="144"/>
              <a:chOff x="1056" y="2400"/>
              <a:chExt cx="144" cy="144"/>
            </a:xfrm>
          </p:grpSpPr>
          <p:sp>
            <p:nvSpPr>
              <p:cNvPr id="21575" name="Line 19"/>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6" name="Line 20"/>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55" name="Line 21"/>
            <p:cNvSpPr>
              <a:spLocks noChangeShapeType="1"/>
            </p:cNvSpPr>
            <p:nvPr/>
          </p:nvSpPr>
          <p:spPr bwMode="auto">
            <a:xfrm flipH="1">
              <a:off x="1344" y="2352"/>
              <a:ext cx="48"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nvGrpSpPr>
            <p:cNvPr id="21556" name="Group 24"/>
            <p:cNvGrpSpPr>
              <a:grpSpLocks/>
            </p:cNvGrpSpPr>
            <p:nvPr/>
          </p:nvGrpSpPr>
          <p:grpSpPr bwMode="auto">
            <a:xfrm>
              <a:off x="1008" y="2592"/>
              <a:ext cx="144" cy="144"/>
              <a:chOff x="1968" y="2448"/>
              <a:chExt cx="144" cy="144"/>
            </a:xfrm>
          </p:grpSpPr>
          <p:sp>
            <p:nvSpPr>
              <p:cNvPr id="21573" name="Line 25"/>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4" name="Line 26"/>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57" name="Text Box 27"/>
            <p:cNvSpPr txBox="1">
              <a:spLocks noChangeArrowheads="1"/>
            </p:cNvSpPr>
            <p:nvPr/>
          </p:nvSpPr>
          <p:spPr bwMode="auto">
            <a:xfrm>
              <a:off x="1159" y="2448"/>
              <a:ext cx="185"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B</a:t>
              </a:r>
            </a:p>
          </p:txBody>
        </p:sp>
        <p:sp>
          <p:nvSpPr>
            <p:cNvPr id="21558" name="Text Box 28"/>
            <p:cNvSpPr txBox="1">
              <a:spLocks noChangeArrowheads="1"/>
            </p:cNvSpPr>
            <p:nvPr/>
          </p:nvSpPr>
          <p:spPr bwMode="auto">
            <a:xfrm>
              <a:off x="1824"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59" name="Text Box 29"/>
            <p:cNvSpPr txBox="1">
              <a:spLocks noChangeArrowheads="1"/>
            </p:cNvSpPr>
            <p:nvPr/>
          </p:nvSpPr>
          <p:spPr bwMode="auto">
            <a:xfrm>
              <a:off x="1841"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60" name="Group 30"/>
            <p:cNvGrpSpPr>
              <a:grpSpLocks/>
            </p:cNvGrpSpPr>
            <p:nvPr/>
          </p:nvGrpSpPr>
          <p:grpSpPr bwMode="auto">
            <a:xfrm>
              <a:off x="1488" y="2352"/>
              <a:ext cx="144" cy="144"/>
              <a:chOff x="1056" y="2400"/>
              <a:chExt cx="144" cy="144"/>
            </a:xfrm>
          </p:grpSpPr>
          <p:sp>
            <p:nvSpPr>
              <p:cNvPr id="21571" name="Line 31"/>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2" name="Line 32"/>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1" name="Group 33"/>
            <p:cNvGrpSpPr>
              <a:grpSpLocks/>
            </p:cNvGrpSpPr>
            <p:nvPr/>
          </p:nvGrpSpPr>
          <p:grpSpPr bwMode="auto">
            <a:xfrm>
              <a:off x="1776" y="2592"/>
              <a:ext cx="144" cy="144"/>
              <a:chOff x="1056" y="2400"/>
              <a:chExt cx="144" cy="144"/>
            </a:xfrm>
          </p:grpSpPr>
          <p:sp>
            <p:nvSpPr>
              <p:cNvPr id="21569" name="Line 3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70" name="Line 3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2" name="Group 36"/>
            <p:cNvGrpSpPr>
              <a:grpSpLocks/>
            </p:cNvGrpSpPr>
            <p:nvPr/>
          </p:nvGrpSpPr>
          <p:grpSpPr bwMode="auto">
            <a:xfrm>
              <a:off x="1776" y="2352"/>
              <a:ext cx="144" cy="144"/>
              <a:chOff x="1968" y="2448"/>
              <a:chExt cx="144" cy="144"/>
            </a:xfrm>
          </p:grpSpPr>
          <p:sp>
            <p:nvSpPr>
              <p:cNvPr id="21567" name="Line 37"/>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68" name="Line 38"/>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63" name="Group 39"/>
            <p:cNvGrpSpPr>
              <a:grpSpLocks/>
            </p:cNvGrpSpPr>
            <p:nvPr/>
          </p:nvGrpSpPr>
          <p:grpSpPr bwMode="auto">
            <a:xfrm>
              <a:off x="1488" y="2592"/>
              <a:ext cx="144" cy="144"/>
              <a:chOff x="1968" y="2448"/>
              <a:chExt cx="144" cy="144"/>
            </a:xfrm>
          </p:grpSpPr>
          <p:sp>
            <p:nvSpPr>
              <p:cNvPr id="21565" name="Line 40"/>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66" name="Line 41"/>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64" name="Text Box 42"/>
            <p:cNvSpPr txBox="1">
              <a:spLocks noChangeArrowheads="1"/>
            </p:cNvSpPr>
            <p:nvPr/>
          </p:nvSpPr>
          <p:spPr bwMode="auto">
            <a:xfrm>
              <a:off x="1584" y="244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sp>
        <p:nvSpPr>
          <p:cNvPr id="21508" name="Rectangle 44"/>
          <p:cNvSpPr>
            <a:spLocks noChangeArrowheads="1"/>
          </p:cNvSpPr>
          <p:nvPr/>
        </p:nvSpPr>
        <p:spPr bwMode="auto">
          <a:xfrm>
            <a:off x="533400" y="2406824"/>
            <a:ext cx="22098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fr-FR"/>
              <a:t>L</a:t>
            </a:r>
            <a:r>
              <a:rPr lang="ja-JP" altLang="fr-FR"/>
              <a:t>’</a:t>
            </a:r>
            <a:r>
              <a:rPr lang="fr-FR" altLang="ja-JP"/>
              <a:t>atome de Bore laisse une liaison libre</a:t>
            </a:r>
            <a:endParaRPr lang="fr-FR"/>
          </a:p>
        </p:txBody>
      </p:sp>
      <p:sp>
        <p:nvSpPr>
          <p:cNvPr id="21509" name="Rectangle 76"/>
          <p:cNvSpPr>
            <a:spLocks noChangeArrowheads="1"/>
          </p:cNvSpPr>
          <p:nvPr/>
        </p:nvSpPr>
        <p:spPr bwMode="auto">
          <a:xfrm>
            <a:off x="3284984" y="2406824"/>
            <a:ext cx="3100536" cy="740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r>
              <a:rPr lang="fr-FR" dirty="0"/>
              <a:t>Le B capture un électron dans la bande de valence du Si créant ainsi un «trou» libre.</a:t>
            </a:r>
          </a:p>
        </p:txBody>
      </p:sp>
      <p:grpSp>
        <p:nvGrpSpPr>
          <p:cNvPr id="21510" name="Group 80"/>
          <p:cNvGrpSpPr>
            <a:grpSpLocks/>
          </p:cNvGrpSpPr>
          <p:nvPr/>
        </p:nvGrpSpPr>
        <p:grpSpPr bwMode="auto">
          <a:xfrm>
            <a:off x="3608388" y="1187624"/>
            <a:ext cx="1954212" cy="1066800"/>
            <a:chOff x="2417" y="2208"/>
            <a:chExt cx="1231" cy="672"/>
          </a:xfrm>
        </p:grpSpPr>
        <p:sp>
          <p:nvSpPr>
            <p:cNvPr id="21519" name="Text Box 46"/>
            <p:cNvSpPr txBox="1">
              <a:spLocks noChangeArrowheads="1"/>
            </p:cNvSpPr>
            <p:nvPr/>
          </p:nvSpPr>
          <p:spPr bwMode="auto">
            <a:xfrm>
              <a:off x="2417"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0" name="Text Box 47"/>
            <p:cNvSpPr txBox="1">
              <a:spLocks noChangeArrowheads="1"/>
            </p:cNvSpPr>
            <p:nvPr/>
          </p:nvSpPr>
          <p:spPr bwMode="auto">
            <a:xfrm>
              <a:off x="2417"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1" name="Text Box 48"/>
            <p:cNvSpPr txBox="1">
              <a:spLocks noChangeArrowheads="1"/>
            </p:cNvSpPr>
            <p:nvPr/>
          </p:nvSpPr>
          <p:spPr bwMode="auto">
            <a:xfrm>
              <a:off x="2928"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2" name="Text Box 49"/>
            <p:cNvSpPr txBox="1">
              <a:spLocks noChangeArrowheads="1"/>
            </p:cNvSpPr>
            <p:nvPr/>
          </p:nvSpPr>
          <p:spPr bwMode="auto">
            <a:xfrm>
              <a:off x="2945"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grpSp>
          <p:nvGrpSpPr>
            <p:cNvPr id="21523" name="Group 50"/>
            <p:cNvGrpSpPr>
              <a:grpSpLocks/>
            </p:cNvGrpSpPr>
            <p:nvPr/>
          </p:nvGrpSpPr>
          <p:grpSpPr bwMode="auto">
            <a:xfrm>
              <a:off x="2592" y="2352"/>
              <a:ext cx="144" cy="144"/>
              <a:chOff x="1056" y="2400"/>
              <a:chExt cx="144" cy="144"/>
            </a:xfrm>
          </p:grpSpPr>
          <p:sp>
            <p:nvSpPr>
              <p:cNvPr id="21547" name="Line 51"/>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8" name="Line 52"/>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24" name="Group 53"/>
            <p:cNvGrpSpPr>
              <a:grpSpLocks/>
            </p:cNvGrpSpPr>
            <p:nvPr/>
          </p:nvGrpSpPr>
          <p:grpSpPr bwMode="auto">
            <a:xfrm>
              <a:off x="2880" y="2592"/>
              <a:ext cx="144" cy="144"/>
              <a:chOff x="1056" y="2400"/>
              <a:chExt cx="144" cy="144"/>
            </a:xfrm>
          </p:grpSpPr>
          <p:sp>
            <p:nvSpPr>
              <p:cNvPr id="21545" name="Line 54"/>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6" name="Line 55"/>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25" name="Group 57"/>
            <p:cNvGrpSpPr>
              <a:grpSpLocks/>
            </p:cNvGrpSpPr>
            <p:nvPr/>
          </p:nvGrpSpPr>
          <p:grpSpPr bwMode="auto">
            <a:xfrm>
              <a:off x="2592" y="2592"/>
              <a:ext cx="144" cy="144"/>
              <a:chOff x="1968" y="2448"/>
              <a:chExt cx="144" cy="144"/>
            </a:xfrm>
          </p:grpSpPr>
          <p:sp>
            <p:nvSpPr>
              <p:cNvPr id="21543" name="Line 58"/>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4" name="Line 59"/>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26" name="Text Box 60"/>
            <p:cNvSpPr txBox="1">
              <a:spLocks noChangeArrowheads="1"/>
            </p:cNvSpPr>
            <p:nvPr/>
          </p:nvSpPr>
          <p:spPr bwMode="auto">
            <a:xfrm>
              <a:off x="2747" y="2448"/>
              <a:ext cx="229"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dirty="0"/>
                <a:t>B</a:t>
              </a:r>
              <a:r>
                <a:rPr lang="fr-FR" baseline="30000" dirty="0"/>
                <a:t>-</a:t>
              </a:r>
              <a:endParaRPr lang="fr-FR" dirty="0"/>
            </a:p>
          </p:txBody>
        </p:sp>
        <p:sp>
          <p:nvSpPr>
            <p:cNvPr id="21527" name="Text Box 61"/>
            <p:cNvSpPr txBox="1">
              <a:spLocks noChangeArrowheads="1"/>
            </p:cNvSpPr>
            <p:nvPr/>
          </p:nvSpPr>
          <p:spPr bwMode="auto">
            <a:xfrm>
              <a:off x="3408" y="220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8" name="Text Box 62"/>
            <p:cNvSpPr txBox="1">
              <a:spLocks noChangeArrowheads="1"/>
            </p:cNvSpPr>
            <p:nvPr/>
          </p:nvSpPr>
          <p:spPr bwMode="auto">
            <a:xfrm>
              <a:off x="3425" y="2688"/>
              <a:ext cx="22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p>
          </p:txBody>
        </p:sp>
        <p:sp>
          <p:nvSpPr>
            <p:cNvPr id="21529" name="Line 64"/>
            <p:cNvSpPr>
              <a:spLocks noChangeShapeType="1"/>
            </p:cNvSpPr>
            <p:nvPr/>
          </p:nvSpPr>
          <p:spPr bwMode="auto">
            <a:xfrm>
              <a:off x="3120" y="2352"/>
              <a:ext cx="48" cy="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nvGrpSpPr>
            <p:cNvPr id="21530" name="Group 66"/>
            <p:cNvGrpSpPr>
              <a:grpSpLocks/>
            </p:cNvGrpSpPr>
            <p:nvPr/>
          </p:nvGrpSpPr>
          <p:grpSpPr bwMode="auto">
            <a:xfrm>
              <a:off x="3360" y="2592"/>
              <a:ext cx="144" cy="144"/>
              <a:chOff x="1056" y="2400"/>
              <a:chExt cx="144" cy="144"/>
            </a:xfrm>
          </p:grpSpPr>
          <p:sp>
            <p:nvSpPr>
              <p:cNvPr id="21541" name="Line 67"/>
              <p:cNvSpPr>
                <a:spLocks noChangeShapeType="1"/>
              </p:cNvSpPr>
              <p:nvPr/>
            </p:nvSpPr>
            <p:spPr bwMode="auto">
              <a:xfrm>
                <a:off x="1104" y="2400"/>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2" name="Line 68"/>
              <p:cNvSpPr>
                <a:spLocks noChangeShapeType="1"/>
              </p:cNvSpPr>
              <p:nvPr/>
            </p:nvSpPr>
            <p:spPr bwMode="auto">
              <a:xfrm>
                <a:off x="1056"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31" name="Group 69"/>
            <p:cNvGrpSpPr>
              <a:grpSpLocks/>
            </p:cNvGrpSpPr>
            <p:nvPr/>
          </p:nvGrpSpPr>
          <p:grpSpPr bwMode="auto">
            <a:xfrm>
              <a:off x="3360" y="2352"/>
              <a:ext cx="144" cy="144"/>
              <a:chOff x="1968" y="2448"/>
              <a:chExt cx="144" cy="144"/>
            </a:xfrm>
          </p:grpSpPr>
          <p:sp>
            <p:nvSpPr>
              <p:cNvPr id="21539" name="Line 70"/>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40" name="Line 71"/>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nvGrpSpPr>
            <p:cNvPr id="21532" name="Group 72"/>
            <p:cNvGrpSpPr>
              <a:grpSpLocks/>
            </p:cNvGrpSpPr>
            <p:nvPr/>
          </p:nvGrpSpPr>
          <p:grpSpPr bwMode="auto">
            <a:xfrm>
              <a:off x="3072" y="2592"/>
              <a:ext cx="144" cy="144"/>
              <a:chOff x="1968" y="2448"/>
              <a:chExt cx="144" cy="144"/>
            </a:xfrm>
          </p:grpSpPr>
          <p:sp>
            <p:nvSpPr>
              <p:cNvPr id="21537" name="Line 73"/>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38" name="Line 74"/>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1533" name="Text Box 75"/>
            <p:cNvSpPr txBox="1">
              <a:spLocks noChangeArrowheads="1"/>
            </p:cNvSpPr>
            <p:nvPr/>
          </p:nvSpPr>
          <p:spPr bwMode="auto">
            <a:xfrm>
              <a:off x="3168" y="2448"/>
              <a:ext cx="267"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r>
                <a:rPr lang="fr-FR"/>
                <a:t>Si</a:t>
              </a:r>
              <a:r>
                <a:rPr lang="fr-FR" baseline="30000"/>
                <a:t>+</a:t>
              </a:r>
              <a:endParaRPr lang="fr-FR"/>
            </a:p>
          </p:txBody>
        </p:sp>
        <p:grpSp>
          <p:nvGrpSpPr>
            <p:cNvPr id="21534" name="Group 77"/>
            <p:cNvGrpSpPr>
              <a:grpSpLocks/>
            </p:cNvGrpSpPr>
            <p:nvPr/>
          </p:nvGrpSpPr>
          <p:grpSpPr bwMode="auto">
            <a:xfrm>
              <a:off x="2880" y="2352"/>
              <a:ext cx="144" cy="144"/>
              <a:chOff x="1968" y="2448"/>
              <a:chExt cx="144" cy="144"/>
            </a:xfrm>
          </p:grpSpPr>
          <p:sp>
            <p:nvSpPr>
              <p:cNvPr id="21535" name="Line 78"/>
              <p:cNvSpPr>
                <a:spLocks noChangeShapeType="1"/>
              </p:cNvSpPr>
              <p:nvPr/>
            </p:nvSpPr>
            <p:spPr bwMode="auto">
              <a:xfrm flipH="1">
                <a:off x="1968" y="2448"/>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1536" name="Line 79"/>
              <p:cNvSpPr>
                <a:spLocks noChangeShapeType="1"/>
              </p:cNvSpPr>
              <p:nvPr/>
            </p:nvSpPr>
            <p:spPr bwMode="auto">
              <a:xfrm flipH="1">
                <a:off x="2016" y="2496"/>
                <a:ext cx="96"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grpSp>
        <p:nvGrpSpPr>
          <p:cNvPr id="21511" name="Group 95"/>
          <p:cNvGrpSpPr>
            <a:grpSpLocks/>
          </p:cNvGrpSpPr>
          <p:nvPr/>
        </p:nvGrpSpPr>
        <p:grpSpPr bwMode="auto">
          <a:xfrm>
            <a:off x="2364978" y="3356149"/>
            <a:ext cx="2216150" cy="1295400"/>
            <a:chOff x="480" y="3286"/>
            <a:chExt cx="1396" cy="816"/>
          </a:xfrm>
        </p:grpSpPr>
        <p:sp>
          <p:nvSpPr>
            <p:cNvPr id="21513" name="Line 81"/>
            <p:cNvSpPr>
              <a:spLocks noChangeShapeType="1"/>
            </p:cNvSpPr>
            <p:nvPr/>
          </p:nvSpPr>
          <p:spPr bwMode="auto">
            <a:xfrm flipV="1">
              <a:off x="480" y="3382"/>
              <a:ext cx="11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1514" name="Line 82"/>
            <p:cNvSpPr>
              <a:spLocks noChangeShapeType="1"/>
            </p:cNvSpPr>
            <p:nvPr/>
          </p:nvSpPr>
          <p:spPr bwMode="auto">
            <a:xfrm flipV="1">
              <a:off x="480" y="4006"/>
              <a:ext cx="11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1515" name="Rectangle 83"/>
            <p:cNvSpPr>
              <a:spLocks noChangeArrowheads="1"/>
            </p:cNvSpPr>
            <p:nvPr/>
          </p:nvSpPr>
          <p:spPr bwMode="auto">
            <a:xfrm>
              <a:off x="1632" y="3286"/>
              <a:ext cx="22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E</a:t>
              </a:r>
              <a:r>
                <a:rPr lang="fr-FR" baseline="-25000"/>
                <a:t>C</a:t>
              </a:r>
              <a:endParaRPr lang="en-GB"/>
            </a:p>
          </p:txBody>
        </p:sp>
        <p:sp>
          <p:nvSpPr>
            <p:cNvPr id="21516" name="Rectangle 84"/>
            <p:cNvSpPr>
              <a:spLocks noChangeArrowheads="1"/>
            </p:cNvSpPr>
            <p:nvPr/>
          </p:nvSpPr>
          <p:spPr bwMode="auto">
            <a:xfrm>
              <a:off x="1632" y="3910"/>
              <a:ext cx="233"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E</a:t>
              </a:r>
              <a:r>
                <a:rPr lang="fr-FR" baseline="-25000"/>
                <a:t>V</a:t>
              </a:r>
              <a:endParaRPr lang="en-GB"/>
            </a:p>
          </p:txBody>
        </p:sp>
        <p:sp>
          <p:nvSpPr>
            <p:cNvPr id="21517" name="Rectangle 85"/>
            <p:cNvSpPr>
              <a:spLocks noChangeArrowheads="1"/>
            </p:cNvSpPr>
            <p:nvPr/>
          </p:nvSpPr>
          <p:spPr bwMode="auto">
            <a:xfrm>
              <a:off x="1639" y="3766"/>
              <a:ext cx="237"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E</a:t>
              </a:r>
              <a:r>
                <a:rPr lang="fr-FR" baseline="-25000"/>
                <a:t>A</a:t>
              </a:r>
              <a:endParaRPr lang="en-GB"/>
            </a:p>
          </p:txBody>
        </p:sp>
        <p:sp>
          <p:nvSpPr>
            <p:cNvPr id="21518" name="Line 86"/>
            <p:cNvSpPr>
              <a:spLocks noChangeShapeType="1"/>
            </p:cNvSpPr>
            <p:nvPr/>
          </p:nvSpPr>
          <p:spPr bwMode="auto">
            <a:xfrm flipV="1">
              <a:off x="480" y="3910"/>
              <a:ext cx="1104"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sp>
        <p:nvSpPr>
          <p:cNvPr id="21512" name="Rectangle 87"/>
          <p:cNvSpPr>
            <a:spLocks noChangeArrowheads="1"/>
          </p:cNvSpPr>
          <p:nvPr/>
        </p:nvSpPr>
        <p:spPr bwMode="auto">
          <a:xfrm>
            <a:off x="457200" y="5148064"/>
            <a:ext cx="5638800" cy="224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buFontTx/>
              <a:buChar char="•"/>
            </a:pPr>
            <a:r>
              <a:rPr lang="fr-FR" dirty="0"/>
              <a:t>Dans la structure de bandes, l</a:t>
            </a:r>
            <a:r>
              <a:rPr lang="ja-JP" altLang="fr-FR" dirty="0"/>
              <a:t>’</a:t>
            </a:r>
            <a:r>
              <a:rPr lang="fr-FR" altLang="ja-JP" dirty="0"/>
              <a:t>électron capturé par le Bore se trouve à une énergie légèrement plus élevée que le haut de la bande de valence. En effet cet électron laisse derrière lui une charge + sur un atome de silicium voisin qui tend à le ramener vers celui-ci.</a:t>
            </a:r>
          </a:p>
          <a:p>
            <a:pPr>
              <a:buFontTx/>
              <a:buChar char="•"/>
            </a:pPr>
            <a:endParaRPr lang="fr-FR" altLang="ja-JP" dirty="0"/>
          </a:p>
          <a:p>
            <a:pPr>
              <a:buFontTx/>
              <a:buChar char="•"/>
            </a:pPr>
            <a:r>
              <a:rPr lang="fr-FR" dirty="0"/>
              <a:t>Ainsi à température nulle, les accepteurs ne sont pas ionisés.</a:t>
            </a:r>
          </a:p>
          <a:p>
            <a:pPr>
              <a:buFontTx/>
              <a:buChar char="•"/>
            </a:pPr>
            <a:endParaRPr lang="fr-FR" dirty="0"/>
          </a:p>
          <a:p>
            <a:pPr>
              <a:buFontTx/>
              <a:buChar char="•"/>
            </a:pPr>
            <a:r>
              <a:rPr lang="fr-FR" dirty="0"/>
              <a:t>A température ambiante, seuls les accepteurs pour lesquels l</a:t>
            </a:r>
            <a:r>
              <a:rPr lang="ja-JP" altLang="fr-FR" dirty="0"/>
              <a:t>’</a:t>
            </a:r>
            <a:r>
              <a:rPr lang="fr-FR" altLang="ja-JP" dirty="0"/>
              <a:t>énergie E</a:t>
            </a:r>
            <a:r>
              <a:rPr lang="fr-FR" altLang="ja-JP" baseline="-25000" dirty="0"/>
              <a:t>A</a:t>
            </a:r>
            <a:r>
              <a:rPr lang="fr-FR" altLang="ja-JP" dirty="0"/>
              <a:t>-E</a:t>
            </a:r>
            <a:r>
              <a:rPr lang="fr-FR" altLang="ja-JP" baseline="-25000" dirty="0"/>
              <a:t>V</a:t>
            </a:r>
            <a:r>
              <a:rPr lang="fr-FR" altLang="ja-JP" dirty="0"/>
              <a:t> est suffisamment petite sont ionisés.</a:t>
            </a:r>
            <a:endParaRPr lang="fr-FR" dirty="0"/>
          </a:p>
        </p:txBody>
      </p:sp>
    </p:spTree>
    <p:extLst>
      <p:ext uri="{BB962C8B-B14F-4D97-AF65-F5344CB8AC3E}">
        <p14:creationId xmlns:p14="http://schemas.microsoft.com/office/powerpoint/2010/main" val="2695681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 descr="Dopants029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563"/>
            <a:ext cx="5870575" cy="471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530" name="Rectangle 11"/>
              <p:cNvSpPr>
                <a:spLocks noChangeArrowheads="1"/>
              </p:cNvSpPr>
              <p:nvPr/>
            </p:nvSpPr>
            <p:spPr bwMode="auto">
              <a:xfrm>
                <a:off x="533400" y="4716016"/>
                <a:ext cx="5943600" cy="2721387"/>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p>
                <a:pPr marL="285750" indent="-285750">
                  <a:spcBef>
                    <a:spcPct val="50000"/>
                  </a:spcBef>
                  <a:buFont typeface="Arial"/>
                  <a:buChar char="•"/>
                </a:pPr>
                <a:r>
                  <a:rPr lang="fr-FR" dirty="0"/>
                  <a:t>1.7.3.Densité de dopants neutres et ionisés</a:t>
                </a:r>
              </a:p>
              <a:p>
                <a:pPr>
                  <a:spcBef>
                    <a:spcPct val="50000"/>
                  </a:spcBef>
                  <a:buFontTx/>
                  <a:buChar char="•"/>
                </a:pPr>
                <a:r>
                  <a:rPr lang="fr-FR" dirty="0"/>
                  <a:t>Donneurs: les donneurs qui portent un électron sont électriquement neutres</a:t>
                </a:r>
              </a:p>
              <a:p>
                <a:pPr>
                  <a:spcBef>
                    <a:spcPct val="50000"/>
                  </a:spcBef>
                  <a:tabLst>
                    <a:tab pos="525463" algn="l"/>
                    <a:tab pos="2528888" algn="l"/>
                  </a:tabLst>
                </a:pPr>
                <a:r>
                  <a:rPr lang="fr-FR" dirty="0"/>
                  <a:t>	</a:t>
                </a:r>
                <a14:m>
                  <m:oMath xmlns:m="http://schemas.openxmlformats.org/officeDocument/2006/math">
                    <m:sSubSup>
                      <m:sSubSupPr>
                        <m:ctrlPr>
                          <a:rPr lang="fr-FR" b="1" i="1" smtClean="0">
                            <a:latin typeface="Cambria Math" panose="02040503050406030204" pitchFamily="18" charset="0"/>
                          </a:rPr>
                        </m:ctrlPr>
                      </m:sSubSupPr>
                      <m:e>
                        <m:r>
                          <a:rPr lang="fr-FR" b="1" i="1" smtClean="0">
                            <a:latin typeface="Cambria Math" panose="02040503050406030204" pitchFamily="18" charset="0"/>
                          </a:rPr>
                          <m:t>𝑵</m:t>
                        </m:r>
                      </m:e>
                      <m:sub>
                        <m:r>
                          <a:rPr lang="fr-FR" b="1" i="1" smtClean="0">
                            <a:latin typeface="Cambria Math" panose="02040503050406030204" pitchFamily="18" charset="0"/>
                          </a:rPr>
                          <m:t>𝑫</m:t>
                        </m:r>
                      </m:sub>
                      <m:sup>
                        <m:r>
                          <a:rPr lang="fr-FR" b="1" i="1" smtClean="0">
                            <a:latin typeface="Cambria Math" panose="02040503050406030204" pitchFamily="18" charset="0"/>
                          </a:rPr>
                          <m:t>𝟎</m:t>
                        </m:r>
                      </m:sup>
                    </m:sSubSup>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𝑵</m:t>
                        </m:r>
                      </m:e>
                      <m:sub>
                        <m:r>
                          <a:rPr lang="fr-FR" b="1" i="1" smtClean="0">
                            <a:latin typeface="Cambria Math" panose="02040503050406030204" pitchFamily="18" charset="0"/>
                          </a:rPr>
                          <m:t>𝑫</m:t>
                        </m:r>
                      </m:sub>
                    </m:sSub>
                    <m:r>
                      <a:rPr lang="fr-FR" b="1" i="1" smtClean="0">
                        <a:latin typeface="Cambria Math" panose="02040503050406030204" pitchFamily="18" charset="0"/>
                      </a:rPr>
                      <m:t>𝒇</m:t>
                    </m:r>
                    <m:d>
                      <m:dPr>
                        <m:ctrlPr>
                          <a:rPr lang="fr-FR" b="1" i="1" smtClean="0">
                            <a:latin typeface="Cambria Math" panose="02040503050406030204" pitchFamily="18" charset="0"/>
                          </a:rPr>
                        </m:ctrlPr>
                      </m:dPr>
                      <m:e>
                        <m:sSub>
                          <m:sSubPr>
                            <m:ctrlPr>
                              <a:rPr lang="fr-FR" b="1" i="1" smtClean="0">
                                <a:latin typeface="Cambria Math" panose="02040503050406030204" pitchFamily="18" charset="0"/>
                              </a:rPr>
                            </m:ctrlPr>
                          </m:sSubPr>
                          <m:e>
                            <m:r>
                              <a:rPr lang="fr-FR" b="1" i="1" smtClean="0">
                                <a:latin typeface="Cambria Math" panose="02040503050406030204" pitchFamily="18" charset="0"/>
                              </a:rPr>
                              <m:t>𝑬</m:t>
                            </m:r>
                          </m:e>
                          <m:sub>
                            <m:r>
                              <a:rPr lang="fr-FR" b="1" i="1" smtClean="0">
                                <a:latin typeface="Cambria Math" panose="02040503050406030204" pitchFamily="18" charset="0"/>
                              </a:rPr>
                              <m:t>𝑫</m:t>
                            </m:r>
                          </m:sub>
                        </m:sSub>
                      </m:e>
                    </m:d>
                  </m:oMath>
                </a14:m>
                <a:r>
                  <a:rPr lang="fr-FR" dirty="0"/>
                  <a:t>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𝑵</m:t>
                        </m:r>
                      </m:e>
                      <m:sub>
                        <m:r>
                          <a:rPr lang="fr-FR" i="1">
                            <a:latin typeface="Cambria Math" panose="02040503050406030204" pitchFamily="18" charset="0"/>
                          </a:rPr>
                          <m:t>𝑫</m:t>
                        </m:r>
                      </m:sub>
                      <m:sup>
                        <m:r>
                          <a:rPr lang="fr-FR" b="1" i="1" smtClean="0">
                            <a:latin typeface="Cambria Math" panose="02040503050406030204" pitchFamily="18" charset="0"/>
                          </a:rPr>
                          <m:t>+</m:t>
                        </m:r>
                      </m:sup>
                    </m:sSub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𝑵</m:t>
                        </m:r>
                      </m:e>
                      <m:sub>
                        <m:r>
                          <a:rPr lang="fr-FR" i="1">
                            <a:latin typeface="Cambria Math" panose="02040503050406030204" pitchFamily="18" charset="0"/>
                          </a:rPr>
                          <m:t>𝑫</m:t>
                        </m:r>
                      </m:sub>
                    </m:sSub>
                    <m:d>
                      <m:dPr>
                        <m:begChr m:val="["/>
                        <m:endChr m:val="]"/>
                        <m:ctrlPr>
                          <a:rPr lang="fr-FR" b="1" i="1" smtClean="0">
                            <a:latin typeface="Cambria Math" panose="02040503050406030204" pitchFamily="18" charset="0"/>
                          </a:rPr>
                        </m:ctrlPr>
                      </m:dPr>
                      <m:e>
                        <m:r>
                          <a:rPr lang="fr-FR" b="1" i="1" smtClean="0">
                            <a:latin typeface="Cambria Math" panose="02040503050406030204" pitchFamily="18" charset="0"/>
                          </a:rPr>
                          <m:t>𝟏</m:t>
                        </m:r>
                        <m:r>
                          <a:rPr lang="fr-FR" b="1" i="1" smtClean="0">
                            <a:latin typeface="Cambria Math" panose="02040503050406030204" pitchFamily="18" charset="0"/>
                          </a:rPr>
                          <m:t>−</m:t>
                        </m:r>
                        <m:r>
                          <a:rPr lang="fr-FR" i="1">
                            <a:latin typeface="Cambria Math" panose="02040503050406030204" pitchFamily="18" charset="0"/>
                          </a:rPr>
                          <m:t>𝒇</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𝑬</m:t>
                                </m:r>
                              </m:e>
                              <m:sub>
                                <m:r>
                                  <a:rPr lang="fr-FR" i="1">
                                    <a:latin typeface="Cambria Math" panose="02040503050406030204" pitchFamily="18" charset="0"/>
                                  </a:rPr>
                                  <m:t>𝑫</m:t>
                                </m:r>
                              </m:sub>
                            </m:sSub>
                          </m:e>
                        </m:d>
                      </m:e>
                    </m:d>
                  </m:oMath>
                </a14:m>
                <a:endParaRPr lang="fr-FR" dirty="0"/>
              </a:p>
              <a:p>
                <a:pPr>
                  <a:spcBef>
                    <a:spcPct val="50000"/>
                  </a:spcBef>
                  <a:buFontTx/>
                  <a:buChar char="•"/>
                </a:pPr>
                <a:r>
                  <a:rPr lang="fr-FR" dirty="0"/>
                  <a:t>Accepteurs: les accepteurs qui portent un électron sont chargés négativement</a:t>
                </a:r>
              </a:p>
              <a:p>
                <a:pPr>
                  <a:spcBef>
                    <a:spcPct val="50000"/>
                  </a:spcBef>
                  <a:tabLst>
                    <a:tab pos="525463" algn="l"/>
                    <a:tab pos="2616200" algn="l"/>
                  </a:tabLst>
                </a:pPr>
                <a:r>
                  <a:rPr lang="fr-FR" dirty="0"/>
                  <a:t>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𝑵</m:t>
                        </m:r>
                      </m:e>
                      <m:sub>
                        <m:r>
                          <a:rPr lang="fr-FR" b="1" i="1" smtClean="0">
                            <a:latin typeface="Cambria Math" panose="02040503050406030204" pitchFamily="18" charset="0"/>
                          </a:rPr>
                          <m:t>𝑨</m:t>
                        </m:r>
                      </m:sub>
                      <m:sup>
                        <m:r>
                          <a:rPr lang="fr-FR" b="1" i="1" smtClean="0">
                            <a:latin typeface="Cambria Math" panose="02040503050406030204" pitchFamily="18" charset="0"/>
                          </a:rPr>
                          <m:t>−</m:t>
                        </m:r>
                      </m:sup>
                    </m:sSub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𝑵</m:t>
                        </m:r>
                      </m:e>
                      <m:sub>
                        <m:r>
                          <a:rPr lang="fr-FR" b="1" i="1" smtClean="0">
                            <a:latin typeface="Cambria Math" panose="02040503050406030204" pitchFamily="18" charset="0"/>
                          </a:rPr>
                          <m:t>𝑨</m:t>
                        </m:r>
                      </m:sub>
                    </m:sSub>
                    <m:r>
                      <a:rPr lang="fr-FR" i="1">
                        <a:latin typeface="Cambria Math" panose="02040503050406030204" pitchFamily="18" charset="0"/>
                      </a:rPr>
                      <m:t>𝒇</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𝑬</m:t>
                            </m:r>
                          </m:e>
                          <m:sub>
                            <m:r>
                              <a:rPr lang="fr-FR" b="1" i="1" smtClean="0">
                                <a:latin typeface="Cambria Math" panose="02040503050406030204" pitchFamily="18" charset="0"/>
                              </a:rPr>
                              <m:t>𝑨</m:t>
                            </m:r>
                          </m:sub>
                        </m:sSub>
                      </m:e>
                    </m:d>
                  </m:oMath>
                </a14:m>
                <a:r>
                  <a:rPr lang="fr-FR" dirty="0"/>
                  <a:t>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𝑵</m:t>
                        </m:r>
                      </m:e>
                      <m:sub>
                        <m:r>
                          <a:rPr lang="fr-FR" b="1" i="1" smtClean="0">
                            <a:latin typeface="Cambria Math" panose="02040503050406030204" pitchFamily="18" charset="0"/>
                          </a:rPr>
                          <m:t>𝑨</m:t>
                        </m:r>
                      </m:sub>
                      <m:sup>
                        <m:r>
                          <a:rPr lang="fr-FR" b="1" i="1" smtClean="0">
                            <a:latin typeface="Cambria Math" panose="02040503050406030204" pitchFamily="18" charset="0"/>
                          </a:rPr>
                          <m:t>𝟎</m:t>
                        </m:r>
                      </m:sup>
                    </m:sSubSup>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𝑵</m:t>
                        </m:r>
                      </m:e>
                      <m:sub>
                        <m:r>
                          <a:rPr lang="fr-FR" b="1" i="1" smtClean="0">
                            <a:latin typeface="Cambria Math" panose="02040503050406030204" pitchFamily="18" charset="0"/>
                          </a:rPr>
                          <m:t>𝑨</m:t>
                        </m:r>
                      </m:sub>
                    </m:sSub>
                    <m:d>
                      <m:dPr>
                        <m:begChr m:val="["/>
                        <m:endChr m:val="]"/>
                        <m:ctrlPr>
                          <a:rPr lang="fr-FR" i="1">
                            <a:latin typeface="Cambria Math" panose="02040503050406030204" pitchFamily="18" charset="0"/>
                          </a:rPr>
                        </m:ctrlPr>
                      </m:dPr>
                      <m:e>
                        <m:r>
                          <a:rPr lang="fr-FR" i="1">
                            <a:latin typeface="Cambria Math" panose="02040503050406030204" pitchFamily="18" charset="0"/>
                          </a:rPr>
                          <m:t>𝟏</m:t>
                        </m:r>
                        <m:r>
                          <a:rPr lang="fr-FR" i="1">
                            <a:latin typeface="Cambria Math" panose="02040503050406030204" pitchFamily="18" charset="0"/>
                          </a:rPr>
                          <m:t>−</m:t>
                        </m:r>
                        <m:r>
                          <a:rPr lang="fr-FR" i="1">
                            <a:latin typeface="Cambria Math" panose="02040503050406030204" pitchFamily="18" charset="0"/>
                          </a:rPr>
                          <m:t>𝒇</m:t>
                        </m:r>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𝑬</m:t>
                                </m:r>
                              </m:e>
                              <m:sub>
                                <m:r>
                                  <a:rPr lang="fr-FR" b="1" i="1" smtClean="0">
                                    <a:latin typeface="Cambria Math" panose="02040503050406030204" pitchFamily="18" charset="0"/>
                                  </a:rPr>
                                  <m:t>𝑨</m:t>
                                </m:r>
                              </m:sub>
                            </m:sSub>
                          </m:e>
                        </m:d>
                      </m:e>
                    </m:d>
                  </m:oMath>
                </a14:m>
                <a:endParaRPr lang="fr-FR" dirty="0"/>
              </a:p>
              <a:p>
                <a:pPr>
                  <a:spcBef>
                    <a:spcPct val="50000"/>
                  </a:spcBef>
                  <a:buFontTx/>
                  <a:buChar char="•"/>
                </a:pPr>
                <a:endParaRPr lang="fr-FR" dirty="0"/>
              </a:p>
              <a:p>
                <a:pPr>
                  <a:spcBef>
                    <a:spcPct val="50000"/>
                  </a:spcBef>
                  <a:buFontTx/>
                  <a:buChar char="•"/>
                </a:pPr>
                <a:endParaRPr lang="fr-FR" dirty="0"/>
              </a:p>
            </p:txBody>
          </p:sp>
        </mc:Choice>
        <mc:Fallback xmlns="">
          <p:sp>
            <p:nvSpPr>
              <p:cNvPr id="22530" name="Rectangle 11"/>
              <p:cNvSpPr>
                <a:spLocks noRot="1" noChangeAspect="1" noMove="1" noResize="1" noEditPoints="1" noAdjustHandles="1" noChangeArrowheads="1" noChangeShapeType="1" noTextEdit="1"/>
              </p:cNvSpPr>
              <p:nvPr/>
            </p:nvSpPr>
            <p:spPr bwMode="auto">
              <a:xfrm>
                <a:off x="533400" y="4716016"/>
                <a:ext cx="5943600" cy="2721387"/>
              </a:xfrm>
              <a:prstGeom prst="rect">
                <a:avLst/>
              </a:prstGeom>
              <a:blipFill>
                <a:blip r:embed="rId3"/>
                <a:stretch>
                  <a:fillRect l="-640"/>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sp>
        <p:nvSpPr>
          <p:cNvPr id="22532"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A45F1515-22FC-B94E-98A2-6DAC44BE3199}" type="slidenum">
              <a:rPr lang="fr-FR" b="0">
                <a:latin typeface="Arial" charset="0"/>
              </a:rPr>
              <a:pPr eaLnBrk="1" hangingPunct="1"/>
              <a:t>23</a:t>
            </a:fld>
            <a:endParaRPr lang="fr-FR" b="0">
              <a:latin typeface="Arial" charset="0"/>
            </a:endParaRPr>
          </a:p>
        </p:txBody>
      </p:sp>
      <p:sp>
        <p:nvSpPr>
          <p:cNvPr id="9" name="Rectangle 11"/>
          <p:cNvSpPr>
            <a:spLocks noChangeArrowheads="1"/>
          </p:cNvSpPr>
          <p:nvPr/>
        </p:nvSpPr>
        <p:spPr bwMode="auto">
          <a:xfrm>
            <a:off x="533400" y="7020272"/>
            <a:ext cx="5943600" cy="1710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pPr>
              <a:spcBef>
                <a:spcPct val="50000"/>
              </a:spcBef>
            </a:pPr>
            <a:r>
              <a:rPr lang="fr-FR" dirty="0"/>
              <a:t>I.8. Equilibre des charges = neutralité électrique globale des charges potentiellement présentes La comptabilité des électrons disponibles est telle que les charges nettes (écarts à la neutralité) correspondent à n, p, N</a:t>
            </a:r>
            <a:r>
              <a:rPr lang="fr-FR" baseline="-25000" dirty="0"/>
              <a:t>D</a:t>
            </a:r>
            <a:r>
              <a:rPr lang="fr-FR" baseline="30000" dirty="0"/>
              <a:t>+</a:t>
            </a:r>
            <a:r>
              <a:rPr lang="fr-FR" dirty="0"/>
              <a:t> et N</a:t>
            </a:r>
            <a:r>
              <a:rPr lang="fr-FR" baseline="-25000" dirty="0"/>
              <a:t>A</a:t>
            </a:r>
            <a:r>
              <a:rPr lang="fr-FR" baseline="30000" dirty="0"/>
              <a:t>-</a:t>
            </a:r>
            <a:r>
              <a:rPr lang="fr-FR" dirty="0"/>
              <a:t>.</a:t>
            </a:r>
          </a:p>
          <a:p>
            <a:pPr>
              <a:spcBef>
                <a:spcPct val="50000"/>
              </a:spcBef>
            </a:pPr>
            <a:r>
              <a:rPr lang="fr-FR" dirty="0">
                <a:solidFill>
                  <a:srgbClr val="004080"/>
                </a:solidFill>
              </a:rPr>
              <a:t>La résolution de cette équation donne la répartition des électrons et des trous entre bande de conduction de valence et impuretés ionisées en volume en l</a:t>
            </a:r>
            <a:r>
              <a:rPr lang="ja-JP" altLang="fr-FR" dirty="0">
                <a:solidFill>
                  <a:srgbClr val="004080"/>
                </a:solidFill>
              </a:rPr>
              <a:t>’</a:t>
            </a:r>
            <a:r>
              <a:rPr lang="fr-FR" altLang="ja-JP" dirty="0">
                <a:solidFill>
                  <a:srgbClr val="004080"/>
                </a:solidFill>
              </a:rPr>
              <a:t>absence de toute force externe.</a:t>
            </a:r>
            <a:endParaRPr lang="fr-FR" dirty="0">
              <a:solidFill>
                <a:srgbClr val="00408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u numéro de diapositive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2A654E8C-82A1-5948-AED2-155290CAC5B1}" type="slidenum">
              <a:rPr lang="fr-FR" b="0">
                <a:latin typeface="Arial" charset="0"/>
              </a:rPr>
              <a:pPr eaLnBrk="1" hangingPunct="1"/>
              <a:t>24</a:t>
            </a:fld>
            <a:endParaRPr lang="fr-FR" b="0">
              <a:latin typeface="Arial" charset="0"/>
            </a:endParaRPr>
          </a:p>
        </p:txBody>
      </p:sp>
      <mc:AlternateContent xmlns:mc="http://schemas.openxmlformats.org/markup-compatibility/2006" xmlns:a14="http://schemas.microsoft.com/office/drawing/2010/main">
        <mc:Choice Requires="a14">
          <p:sp>
            <p:nvSpPr>
              <p:cNvPr id="23555" name="Rectangle 8"/>
              <p:cNvSpPr>
                <a:spLocks noChangeArrowheads="1"/>
              </p:cNvSpPr>
              <p:nvPr/>
            </p:nvSpPr>
            <p:spPr bwMode="auto">
              <a:xfrm>
                <a:off x="533400" y="1043608"/>
                <a:ext cx="5943600" cy="390607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p>
                <a:pPr>
                  <a:spcBef>
                    <a:spcPct val="50000"/>
                  </a:spcBef>
                </a:pPr>
                <a:r>
                  <a:rPr lang="fr-FR" dirty="0"/>
                  <a:t>I.9.a. Effet sur la structure de bandes:</a:t>
                </a:r>
              </a:p>
              <a:p>
                <a:pPr>
                  <a:spcBef>
                    <a:spcPct val="50000"/>
                  </a:spcBef>
                </a:pPr>
                <a:r>
                  <a:rPr lang="fr-FR" dirty="0"/>
                  <a:t>Un potentiel externe électrostatique peut être considéré comme se superposant au potentiel des bandes:</a:t>
                </a:r>
              </a:p>
              <a:p>
                <a:pPr>
                  <a:spcBef>
                    <a:spcPct val="50000"/>
                  </a:spcBef>
                </a:pPr>
                <a:r>
                  <a:rPr lang="fr-FR" dirty="0"/>
                  <a:t>E</a:t>
                </a:r>
                <a:r>
                  <a:rPr lang="fr-FR" baseline="-25000" dirty="0"/>
                  <a:t>C</a:t>
                </a:r>
                <a:r>
                  <a:rPr lang="fr-FR" dirty="0"/>
                  <a:t>(x) = E</a:t>
                </a:r>
                <a:r>
                  <a:rPr lang="fr-FR" baseline="-25000" dirty="0"/>
                  <a:t>C0</a:t>
                </a:r>
                <a:r>
                  <a:rPr lang="fr-FR" dirty="0"/>
                  <a:t>-qV(x), E</a:t>
                </a:r>
                <a:r>
                  <a:rPr lang="fr-FR" baseline="-25000" dirty="0"/>
                  <a:t>V</a:t>
                </a:r>
                <a:r>
                  <a:rPr lang="fr-FR" dirty="0"/>
                  <a:t>(x) = E</a:t>
                </a:r>
                <a:r>
                  <a:rPr lang="fr-FR" baseline="-25000" dirty="0"/>
                  <a:t>V0</a:t>
                </a:r>
                <a:r>
                  <a:rPr lang="fr-FR" dirty="0"/>
                  <a:t>-qV(x)  avec V(x) = potentiel électrique externe.</a:t>
                </a:r>
              </a:p>
              <a:p>
                <a:pPr>
                  <a:spcBef>
                    <a:spcPct val="50000"/>
                  </a:spcBef>
                </a:pPr>
                <a:endParaRPr lang="fr-FR" dirty="0"/>
              </a:p>
              <a:p>
                <a:pPr>
                  <a:spcBef>
                    <a:spcPct val="50000"/>
                  </a:spcBef>
                </a:pPr>
                <a:r>
                  <a:rPr lang="fr-FR" dirty="0"/>
                  <a:t>I.9.b  Relation entre le potentiel externe et la charge dans le semi-conducteur: équations de Maxwell Gauss et de Poisson.</a:t>
                </a:r>
              </a:p>
              <a:p>
                <a:pPr>
                  <a:spcBef>
                    <a:spcPct val="50000"/>
                  </a:spcBef>
                </a:pPr>
                <a:endParaRPr lang="fr-FR" dirty="0"/>
              </a:p>
              <a:p>
                <a:pPr>
                  <a:spcBef>
                    <a:spcPct val="50000"/>
                  </a:spcBef>
                </a:pPr>
                <a:endParaRPr lang="fr-FR" dirty="0"/>
              </a:p>
              <a:p>
                <a:pPr>
                  <a:spcBef>
                    <a:spcPct val="50000"/>
                  </a:spcBef>
                </a:pPr>
                <a:endParaRPr lang="fr-FR" dirty="0"/>
              </a:p>
              <a:p>
                <a:pPr>
                  <a:spcBef>
                    <a:spcPct val="50000"/>
                  </a:spcBef>
                </a:pPr>
                <a:r>
                  <a:rPr lang="fr-FR" dirty="0"/>
                  <a:t>Note : en principe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r>
                      <a:rPr lang="fr-FR" b="1" i="1" smtClean="0">
                        <a:latin typeface="Cambria Math" panose="02040503050406030204" pitchFamily="18"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b="1" i="1" smtClean="0">
                        <a:latin typeface="Cambria Math" panose="02040503050406030204" pitchFamily="18" charset="0"/>
                        <a:ea typeface="Cambria Math" charset="0"/>
                        <a:cs typeface="Cambria Math" charset="0"/>
                      </a:rPr>
                      <m:t>𝑽</m:t>
                    </m:r>
                    <m:r>
                      <a:rPr lang="fr-FR" b="1" i="1" smtClean="0">
                        <a:latin typeface="Cambria Math" panose="02040503050406030204" pitchFamily="18" charset="0"/>
                        <a:ea typeface="Cambria Math" charset="0"/>
                        <a:cs typeface="Cambria Math" charset="0"/>
                      </a:rPr>
                      <m:t>−</m:t>
                    </m:r>
                    <m:f>
                      <m:fPr>
                        <m:ctrlPr>
                          <a:rPr lang="fr-FR" b="1" i="1" smtClean="0">
                            <a:latin typeface="Cambria Math" panose="02040503050406030204" pitchFamily="18" charset="0"/>
                            <a:ea typeface="Cambria Math" panose="02040503050406030204" pitchFamily="18" charset="0"/>
                            <a:cs typeface="Cambria Math" charset="0"/>
                          </a:rPr>
                        </m:ctrlPr>
                      </m:fPr>
                      <m:num>
                        <m:r>
                          <a:rPr lang="fr-FR" b="1" i="1" smtClean="0">
                            <a:latin typeface="Cambria Math" panose="02040503050406030204" pitchFamily="18" charset="0"/>
                            <a:ea typeface="Cambria Math" panose="02040503050406030204" pitchFamily="18" charset="0"/>
                            <a:cs typeface="Cambria Math" charset="0"/>
                          </a:rPr>
                          <m:t>𝝏</m:t>
                        </m:r>
                        <m:r>
                          <a:rPr lang="fr-FR" b="1" i="1" smtClean="0">
                            <a:latin typeface="Cambria Math" panose="02040503050406030204" pitchFamily="18" charset="0"/>
                            <a:ea typeface="Cambria Math" panose="02040503050406030204" pitchFamily="18" charset="0"/>
                            <a:cs typeface="Cambria Math" charset="0"/>
                          </a:rPr>
                          <m:t>𝑨</m:t>
                        </m:r>
                      </m:num>
                      <m:den>
                        <m:r>
                          <a:rPr lang="fr-FR" b="1" i="1" smtClean="0">
                            <a:latin typeface="Cambria Math" panose="02040503050406030204" pitchFamily="18" charset="0"/>
                            <a:ea typeface="Cambria Math" panose="02040503050406030204" pitchFamily="18" charset="0"/>
                            <a:cs typeface="Cambria Math" charset="0"/>
                          </a:rPr>
                          <m:t>𝝏</m:t>
                        </m:r>
                        <m:r>
                          <a:rPr lang="fr-FR" b="1" i="1" smtClean="0">
                            <a:latin typeface="Cambria Math" panose="02040503050406030204" pitchFamily="18" charset="0"/>
                            <a:ea typeface="Cambria Math" panose="02040503050406030204" pitchFamily="18" charset="0"/>
                            <a:cs typeface="Cambria Math" charset="0"/>
                          </a:rPr>
                          <m:t>𝒕</m:t>
                        </m:r>
                      </m:den>
                    </m:f>
                  </m:oMath>
                </a14:m>
                <a:r>
                  <a:rPr lang="fr-FR" dirty="0"/>
                  <a:t>. A basse fréquence </a:t>
                </a:r>
                <a14:m>
                  <m:oMath xmlns:m="http://schemas.openxmlformats.org/officeDocument/2006/math">
                    <m:f>
                      <m:fPr>
                        <m:ctrlPr>
                          <a:rPr lang="fr-FR" i="1">
                            <a:latin typeface="Cambria Math" panose="02040503050406030204" pitchFamily="18" charset="0"/>
                            <a:ea typeface="Cambria Math" panose="02040503050406030204" pitchFamily="18" charset="0"/>
                            <a:cs typeface="Cambria Math" charset="0"/>
                          </a:rPr>
                        </m:ctrlPr>
                      </m:fPr>
                      <m:num>
                        <m:r>
                          <a:rPr lang="fr-FR" i="1">
                            <a:latin typeface="Cambria Math" panose="02040503050406030204" pitchFamily="18" charset="0"/>
                            <a:ea typeface="Cambria Math" panose="02040503050406030204" pitchFamily="18" charset="0"/>
                            <a:cs typeface="Cambria Math" charset="0"/>
                          </a:rPr>
                          <m:t>𝝏</m:t>
                        </m:r>
                        <m:r>
                          <a:rPr lang="fr-FR" i="1">
                            <a:latin typeface="Cambria Math" panose="02040503050406030204" pitchFamily="18" charset="0"/>
                            <a:ea typeface="Cambria Math" panose="02040503050406030204" pitchFamily="18" charset="0"/>
                            <a:cs typeface="Cambria Math" charset="0"/>
                          </a:rPr>
                          <m:t>𝑨</m:t>
                        </m:r>
                      </m:num>
                      <m:den>
                        <m:r>
                          <a:rPr lang="fr-FR" i="1">
                            <a:latin typeface="Cambria Math" panose="02040503050406030204" pitchFamily="18" charset="0"/>
                            <a:ea typeface="Cambria Math" panose="02040503050406030204" pitchFamily="18" charset="0"/>
                            <a:cs typeface="Cambria Math" charset="0"/>
                          </a:rPr>
                          <m:t>𝝏</m:t>
                        </m:r>
                        <m:r>
                          <a:rPr lang="fr-FR" i="1">
                            <a:latin typeface="Cambria Math" panose="02040503050406030204" pitchFamily="18" charset="0"/>
                            <a:ea typeface="Cambria Math" panose="02040503050406030204" pitchFamily="18" charset="0"/>
                            <a:cs typeface="Cambria Math" charset="0"/>
                          </a:rPr>
                          <m:t>𝒕</m:t>
                        </m:r>
                      </m:den>
                    </m:f>
                  </m:oMath>
                </a14:m>
                <a:r>
                  <a:rPr lang="fr-FR" dirty="0"/>
                  <a:t> peut être négligé.</a:t>
                </a:r>
              </a:p>
            </p:txBody>
          </p:sp>
        </mc:Choice>
        <mc:Fallback xmlns="">
          <p:sp>
            <p:nvSpPr>
              <p:cNvPr id="23555" name="Rectangle 8"/>
              <p:cNvSpPr>
                <a:spLocks noRot="1" noChangeAspect="1" noMove="1" noResize="1" noEditPoints="1" noAdjustHandles="1" noChangeArrowheads="1" noChangeShapeType="1" noTextEdit="1"/>
              </p:cNvSpPr>
              <p:nvPr/>
            </p:nvSpPr>
            <p:spPr bwMode="auto">
              <a:xfrm>
                <a:off x="533400" y="1043608"/>
                <a:ext cx="5943600" cy="3906070"/>
              </a:xfrm>
              <a:prstGeom prst="rect">
                <a:avLst/>
              </a:prstGeom>
              <a:blipFill>
                <a:blip r:embed="rId2"/>
                <a:stretch>
                  <a:fillRect l="-213" b="-647"/>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sp>
        <p:nvSpPr>
          <p:cNvPr id="23556" name="Text Box 7"/>
          <p:cNvSpPr txBox="1">
            <a:spLocks noChangeArrowheads="1"/>
          </p:cNvSpPr>
          <p:nvPr/>
        </p:nvSpPr>
        <p:spPr bwMode="auto">
          <a:xfrm>
            <a:off x="533400" y="323528"/>
            <a:ext cx="5111750" cy="848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I.9. Application</a:t>
            </a:r>
            <a:r>
              <a:rPr lang="fr-FR" altLang="ja-JP" dirty="0"/>
              <a:t> d’un potentiel V(x) supplémentaire (force électrique)</a:t>
            </a:r>
          </a:p>
          <a:p>
            <a:pPr eaLnBrk="1" hangingPunct="1">
              <a:spcBef>
                <a:spcPct val="50000"/>
              </a:spcBef>
            </a:pPr>
            <a:endParaRPr lang="fr-FR" dirty="0"/>
          </a:p>
        </p:txBody>
      </p:sp>
      <p:sp>
        <p:nvSpPr>
          <p:cNvPr id="23557" name="Rectangle 10"/>
          <p:cNvSpPr>
            <a:spLocks noChangeArrowheads="1"/>
          </p:cNvSpPr>
          <p:nvPr/>
        </p:nvSpPr>
        <p:spPr bwMode="auto">
          <a:xfrm>
            <a:off x="533400" y="5530106"/>
            <a:ext cx="5791200" cy="2354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fr-FR" dirty="0"/>
              <a:t>En l</a:t>
            </a:r>
            <a:r>
              <a:rPr lang="ja-JP" altLang="fr-FR"/>
              <a:t>’</a:t>
            </a:r>
            <a:r>
              <a:rPr lang="fr-FR" altLang="ja-JP" dirty="0"/>
              <a:t>absence de potentiel externe, l</a:t>
            </a:r>
            <a:r>
              <a:rPr lang="ja-JP" altLang="fr-FR"/>
              <a:t>’</a:t>
            </a:r>
            <a:r>
              <a:rPr lang="fr-FR" altLang="ja-JP" dirty="0"/>
              <a:t>équation de Poisson devient: </a:t>
            </a:r>
            <a:r>
              <a:rPr lang="fr-FR" altLang="ja-JP" dirty="0" err="1">
                <a:latin typeface="Lucida Grande" charset="0"/>
                <a:cs typeface="Lucida Grande" charset="0"/>
              </a:rPr>
              <a:t>ρ</a:t>
            </a:r>
            <a:r>
              <a:rPr lang="fr-FR" altLang="ja-JP" dirty="0">
                <a:cs typeface="Lucida Grande" charset="0"/>
              </a:rPr>
              <a:t>=0 et donc revient à l</a:t>
            </a:r>
            <a:r>
              <a:rPr lang="ja-JP" altLang="fr-FR">
                <a:cs typeface="Lucida Grande" charset="0"/>
              </a:rPr>
              <a:t>’</a:t>
            </a:r>
            <a:r>
              <a:rPr lang="fr-FR" altLang="ja-JP" dirty="0">
                <a:cs typeface="Lucida Grande" charset="0"/>
              </a:rPr>
              <a:t>équation de neutralité.</a:t>
            </a:r>
          </a:p>
          <a:p>
            <a:pPr>
              <a:spcBef>
                <a:spcPct val="50000"/>
              </a:spcBef>
            </a:pPr>
            <a:r>
              <a:rPr lang="fr-FR" dirty="0">
                <a:solidFill>
                  <a:srgbClr val="004080"/>
                </a:solidFill>
                <a:cs typeface="Lucida Grande" charset="0"/>
              </a:rPr>
              <a:t>L</a:t>
            </a:r>
            <a:r>
              <a:rPr lang="ja-JP" altLang="fr-FR">
                <a:solidFill>
                  <a:srgbClr val="004080"/>
                </a:solidFill>
                <a:cs typeface="Lucida Grande" charset="0"/>
              </a:rPr>
              <a:t>’</a:t>
            </a:r>
            <a:r>
              <a:rPr lang="fr-FR" altLang="ja-JP" dirty="0">
                <a:solidFill>
                  <a:srgbClr val="004080"/>
                </a:solidFill>
                <a:cs typeface="Lucida Grande" charset="0"/>
              </a:rPr>
              <a:t>équation de Poisson se présente donc comme une équation de neutralité globale et non locale.</a:t>
            </a:r>
          </a:p>
          <a:p>
            <a:pPr>
              <a:spcBef>
                <a:spcPct val="50000"/>
              </a:spcBef>
            </a:pPr>
            <a:endParaRPr lang="fr-FR" dirty="0">
              <a:solidFill>
                <a:srgbClr val="004080"/>
              </a:solidFill>
              <a:cs typeface="Lucida Grande" charset="0"/>
            </a:endParaRPr>
          </a:p>
          <a:p>
            <a:pPr>
              <a:spcBef>
                <a:spcPct val="50000"/>
              </a:spcBef>
            </a:pPr>
            <a:r>
              <a:rPr lang="fr-FR" dirty="0">
                <a:solidFill>
                  <a:srgbClr val="000000"/>
                </a:solidFill>
                <a:cs typeface="Lucida Grande" charset="0"/>
              </a:rPr>
              <a:t>Question: comment les charges évoluent-elles dans le temps et l</a:t>
            </a:r>
            <a:r>
              <a:rPr lang="ja-JP" altLang="fr-FR">
                <a:solidFill>
                  <a:srgbClr val="000000"/>
                </a:solidFill>
                <a:cs typeface="Lucida Grande" charset="0"/>
              </a:rPr>
              <a:t>’</a:t>
            </a:r>
            <a:r>
              <a:rPr lang="fr-FR" altLang="ja-JP" dirty="0">
                <a:solidFill>
                  <a:srgbClr val="000000"/>
                </a:solidFill>
                <a:cs typeface="Lucida Grande" charset="0"/>
              </a:rPr>
              <a:t>espace en présence d</a:t>
            </a:r>
            <a:r>
              <a:rPr lang="ja-JP" altLang="fr-FR">
                <a:solidFill>
                  <a:srgbClr val="000000"/>
                </a:solidFill>
                <a:cs typeface="Lucida Grande" charset="0"/>
              </a:rPr>
              <a:t>’</a:t>
            </a:r>
            <a:r>
              <a:rPr lang="fr-FR" altLang="ja-JP" dirty="0">
                <a:solidFill>
                  <a:srgbClr val="000000"/>
                </a:solidFill>
                <a:cs typeface="Lucida Grande" charset="0"/>
              </a:rPr>
              <a:t>un potentiel externe et plus généralement en présence des forces appliquées sur les électrons et les trous?</a:t>
            </a:r>
            <a:endParaRPr lang="fr-FR" dirty="0">
              <a:solidFill>
                <a:srgbClr val="000000"/>
              </a:solidFill>
              <a:cs typeface="Lucida Grande" charset="0"/>
            </a:endParaRPr>
          </a:p>
        </p:txBody>
      </p:sp>
      <mc:AlternateContent xmlns:mc="http://schemas.openxmlformats.org/markup-compatibility/2006" xmlns:a14="http://schemas.microsoft.com/office/drawing/2010/main">
        <mc:Choice Requires="a14">
          <p:sp>
            <p:nvSpPr>
              <p:cNvPr id="3" name="Rectangle 2"/>
              <p:cNvSpPr/>
              <p:nvPr/>
            </p:nvSpPr>
            <p:spPr>
              <a:xfrm>
                <a:off x="1549590" y="3563888"/>
                <a:ext cx="3079369" cy="413318"/>
              </a:xfrm>
              <a:prstGeom prst="rect">
                <a:avLst/>
              </a:prstGeom>
              <a:ln>
                <a:solidFill>
                  <a:srgbClr val="FF0000"/>
                </a:solidFill>
              </a:ln>
            </p:spPr>
            <p:txBody>
              <a:bodyPr wrap="none">
                <a:spAutoFit/>
              </a:bodyPr>
              <a:lstStyle/>
              <a:p>
                <a14:m>
                  <m:oMath xmlns:m="http://schemas.openxmlformats.org/officeDocument/2006/math">
                    <m:acc>
                      <m:accPr>
                        <m:chr m:val="⃗"/>
                        <m:ctrlPr>
                          <a:rPr lang="fr-FR" i="1" smtClean="0">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i="1" smtClean="0">
                        <a:latin typeface="Cambria Math" charset="0"/>
                        <a:ea typeface="Cambria Math" charset="0"/>
                        <a:cs typeface="Cambria Math" charset="0"/>
                      </a:rPr>
                      <m:t>∙</m:t>
                    </m:r>
                    <m:acc>
                      <m:accPr>
                        <m:chr m:val="⃗"/>
                        <m:ctrlPr>
                          <a:rPr lang="fr-FR" i="1" smtClean="0">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𝝆</m:t>
                        </m:r>
                      </m:num>
                      <m:den>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𝜺</m:t>
                            </m:r>
                          </m:e>
                          <m:sub>
                            <m:r>
                              <a:rPr lang="fr-FR" b="1" i="1" smtClean="0">
                                <a:latin typeface="Cambria Math" charset="0"/>
                                <a:ea typeface="Cambria Math" charset="0"/>
                                <a:cs typeface="Cambria Math" charset="0"/>
                              </a:rPr>
                              <m:t>𝟎</m:t>
                            </m:r>
                          </m:sub>
                        </m:sSub>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𝜺</m:t>
                            </m:r>
                          </m:e>
                          <m:sub>
                            <m:r>
                              <a:rPr lang="fr-FR" b="1" i="1" smtClean="0">
                                <a:latin typeface="Cambria Math" charset="0"/>
                                <a:ea typeface="Cambria Math" charset="0"/>
                                <a:cs typeface="Cambria Math" charset="0"/>
                              </a:rPr>
                              <m:t>𝒓</m:t>
                            </m:r>
                          </m:sub>
                        </m:sSub>
                      </m:den>
                    </m:f>
                  </m:oMath>
                </a14:m>
                <a:r>
                  <a:rPr lang="fr-FR" dirty="0"/>
                  <a:t>	</a:t>
                </a:r>
                <a14:m>
                  <m:oMath xmlns:m="http://schemas.openxmlformats.org/officeDocument/2006/math">
                    <m:r>
                      <a:rPr lang="fr-FR" i="1" smtClean="0">
                        <a:latin typeface="Cambria Math" charset="0"/>
                        <a:ea typeface="Cambria Math" charset="0"/>
                        <a:cs typeface="Cambria Math" charset="0"/>
                      </a:rPr>
                      <m:t>∆</m:t>
                    </m:r>
                    <m:r>
                      <a:rPr lang="fr-FR" b="1" i="1" smtClean="0">
                        <a:latin typeface="Cambria Math" charset="0"/>
                        <a:ea typeface="Cambria Math" charset="0"/>
                        <a:cs typeface="Cambria Math" charset="0"/>
                      </a:rPr>
                      <m:t>𝑽</m:t>
                    </m:r>
                    <m:r>
                      <a:rPr lang="fr-FR" b="1" i="1" smtClean="0">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𝝆</m:t>
                        </m:r>
                      </m:num>
                      <m:den>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𝒓</m:t>
                            </m:r>
                          </m:sub>
                        </m:sSub>
                      </m:den>
                    </m:f>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𝟎</m:t>
                    </m:r>
                  </m:oMath>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1549590" y="3563888"/>
                <a:ext cx="3079369" cy="413318"/>
              </a:xfrm>
              <a:prstGeom prst="rect">
                <a:avLst/>
              </a:prstGeom>
              <a:blipFill>
                <a:blip r:embed="rId3"/>
                <a:stretch>
                  <a:fillRect/>
                </a:stretch>
              </a:blipFill>
              <a:ln>
                <a:solidFill>
                  <a:srgbClr val="FF0000"/>
                </a:solidFill>
              </a:ln>
            </p:spPr>
            <p:txBody>
              <a:bodyPr/>
              <a:lstStyle/>
              <a:p>
                <a:r>
                  <a:rPr lang="fr-FR">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C7AE7221-B257-A443-9508-9DB9819C1CF4}" type="slidenum">
              <a:rPr lang="fr-FR" b="0">
                <a:latin typeface="Arial" charset="0"/>
              </a:rPr>
              <a:pPr eaLnBrk="1" hangingPunct="1"/>
              <a:t>25</a:t>
            </a:fld>
            <a:endParaRPr lang="fr-FR" b="0">
              <a:latin typeface="Arial" charset="0"/>
            </a:endParaRPr>
          </a:p>
        </p:txBody>
      </p:sp>
      <p:sp>
        <p:nvSpPr>
          <p:cNvPr id="24578" name="Text Box 2"/>
          <p:cNvSpPr txBox="1">
            <a:spLocks noChangeArrowheads="1"/>
          </p:cNvSpPr>
          <p:nvPr/>
        </p:nvSpPr>
        <p:spPr bwMode="auto">
          <a:xfrm>
            <a:off x="476250" y="228600"/>
            <a:ext cx="5924550" cy="5909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endParaRPr lang="fr-FR" dirty="0"/>
          </a:p>
          <a:p>
            <a:pPr eaLnBrk="1" hangingPunct="1">
              <a:spcBef>
                <a:spcPct val="50000"/>
              </a:spcBef>
            </a:pPr>
            <a:endParaRPr lang="fr-FR" dirty="0"/>
          </a:p>
          <a:p>
            <a:pPr algn="just" eaLnBrk="1" hangingPunct="1">
              <a:spcBef>
                <a:spcPct val="50000"/>
              </a:spcBef>
            </a:pPr>
            <a:r>
              <a:rPr lang="fr-FR" u="sng" dirty="0"/>
              <a:t>Approche hydrodynamique</a:t>
            </a:r>
            <a:r>
              <a:rPr lang="fr-FR" dirty="0"/>
              <a:t>: Les électrons et les trous du semi-conducteur sont donc traités comme un gaz de particules répondant aux lois de la physique statistique.</a:t>
            </a:r>
          </a:p>
          <a:p>
            <a:pPr algn="just" eaLnBrk="1" hangingPunct="1">
              <a:spcBef>
                <a:spcPct val="50000"/>
              </a:spcBef>
            </a:pPr>
            <a:r>
              <a:rPr lang="fr-FR" dirty="0"/>
              <a:t>Il s</a:t>
            </a:r>
            <a:r>
              <a:rPr lang="ja-JP" altLang="fr-FR" dirty="0"/>
              <a:t>’</a:t>
            </a:r>
            <a:r>
              <a:rPr lang="fr-FR" altLang="ja-JP" dirty="0"/>
              <a:t>agit d</a:t>
            </a:r>
            <a:r>
              <a:rPr lang="ja-JP" altLang="fr-FR" dirty="0"/>
              <a:t>’</a:t>
            </a:r>
            <a:r>
              <a:rPr lang="fr-FR" altLang="ja-JP" dirty="0"/>
              <a:t>une </a:t>
            </a:r>
            <a:r>
              <a:rPr lang="fr-FR" altLang="ja-JP" i="1" dirty="0">
                <a:solidFill>
                  <a:srgbClr val="0000FF"/>
                </a:solidFill>
              </a:rPr>
              <a:t>approche semi classique</a:t>
            </a:r>
            <a:r>
              <a:rPr lang="fr-FR" altLang="ja-JP" dirty="0"/>
              <a:t>:</a:t>
            </a:r>
          </a:p>
          <a:p>
            <a:pPr marL="184150" indent="-184150" algn="just" eaLnBrk="1" hangingPunct="1">
              <a:spcBef>
                <a:spcPct val="50000"/>
              </a:spcBef>
              <a:buFontTx/>
              <a:buChar char="•"/>
            </a:pPr>
            <a:r>
              <a:rPr lang="fr-FR" dirty="0"/>
              <a:t>Les électrons/trous subissent des forces extérieures qui agissent sur eux selon la loi de Newton mais avec une masse effective.</a:t>
            </a:r>
          </a:p>
          <a:p>
            <a:pPr marL="184150" indent="-184150" algn="just" eaLnBrk="1" hangingPunct="1">
              <a:spcBef>
                <a:spcPct val="50000"/>
              </a:spcBef>
              <a:buFontTx/>
              <a:buChar char="•"/>
            </a:pPr>
            <a:r>
              <a:rPr lang="fr-FR" dirty="0"/>
              <a:t>Ils subissent également des interactions avec les phonons, défauts et impuretés qui sont décrites avec la mécanique quantique à l’aide d’un temps, caractéristique de leur probabilité.</a:t>
            </a:r>
          </a:p>
          <a:p>
            <a:pPr marL="9525" indent="-9525" eaLnBrk="1" hangingPunct="1">
              <a:spcBef>
                <a:spcPct val="50000"/>
              </a:spcBef>
            </a:pPr>
            <a:r>
              <a:rPr lang="fr-FR" dirty="0"/>
              <a:t>Domaine de validité:</a:t>
            </a:r>
          </a:p>
          <a:p>
            <a:pPr marL="184150" indent="-184150" algn="just" eaLnBrk="1" hangingPunct="1">
              <a:spcBef>
                <a:spcPct val="50000"/>
              </a:spcBef>
              <a:buFontTx/>
              <a:buChar char="•"/>
            </a:pPr>
            <a:r>
              <a:rPr lang="fr-FR" dirty="0"/>
              <a:t>Les variations relatives des forces sont petites sur des distances de l</a:t>
            </a:r>
            <a:r>
              <a:rPr lang="ja-JP" altLang="fr-FR" dirty="0"/>
              <a:t>’</a:t>
            </a:r>
            <a:r>
              <a:rPr lang="fr-FR" altLang="ja-JP" dirty="0"/>
              <a:t>ordre de la longueur d</a:t>
            </a:r>
            <a:r>
              <a:rPr lang="ja-JP" altLang="fr-FR" dirty="0"/>
              <a:t>’</a:t>
            </a:r>
            <a:r>
              <a:rPr lang="fr-FR" altLang="ja-JP" dirty="0"/>
              <a:t>onde des particules.</a:t>
            </a:r>
          </a:p>
          <a:p>
            <a:pPr marL="184150" indent="-184150" algn="just" eaLnBrk="1" hangingPunct="1">
              <a:spcBef>
                <a:spcPct val="50000"/>
              </a:spcBef>
              <a:buFontTx/>
              <a:buChar char="•"/>
            </a:pPr>
            <a:r>
              <a:rPr lang="fr-FR" dirty="0"/>
              <a:t>La taille du dispositif &gt;&gt; longueur d</a:t>
            </a:r>
            <a:r>
              <a:rPr lang="ja-JP" altLang="fr-FR" dirty="0"/>
              <a:t>’</a:t>
            </a:r>
            <a:r>
              <a:rPr lang="fr-FR" altLang="ja-JP" dirty="0"/>
              <a:t>onde des électrons ou des trous.</a:t>
            </a:r>
          </a:p>
          <a:p>
            <a:pPr marL="184150" indent="-184150" algn="just" eaLnBrk="1" hangingPunct="1">
              <a:spcBef>
                <a:spcPct val="50000"/>
              </a:spcBef>
              <a:buFontTx/>
              <a:buChar char="•"/>
            </a:pPr>
            <a:r>
              <a:rPr lang="fr-FR" dirty="0"/>
              <a:t>La fréquence des signaux électriques &lt;&lt; kT/h (</a:t>
            </a:r>
            <a:r>
              <a:rPr lang="fr-FR" altLang="ja-JP" dirty="0"/>
              <a:t>~</a:t>
            </a:r>
            <a:r>
              <a:rPr lang="fr-FR" dirty="0"/>
              <a:t>6 </a:t>
            </a:r>
            <a:r>
              <a:rPr lang="fr-FR" dirty="0" err="1"/>
              <a:t>THz</a:t>
            </a:r>
            <a:r>
              <a:rPr lang="fr-FR" dirty="0"/>
              <a:t> à 300K)</a:t>
            </a:r>
          </a:p>
          <a:p>
            <a:pPr algn="just" eaLnBrk="1" hangingPunct="1">
              <a:spcBef>
                <a:spcPct val="50000"/>
              </a:spcBef>
            </a:pPr>
            <a:r>
              <a:rPr lang="fr-FR" i="1" dirty="0">
                <a:solidFill>
                  <a:srgbClr val="0000FF"/>
                </a:solidFill>
              </a:rPr>
              <a:t>L</a:t>
            </a:r>
            <a:r>
              <a:rPr lang="ja-JP" altLang="fr-FR" i="1" dirty="0">
                <a:solidFill>
                  <a:srgbClr val="0000FF"/>
                </a:solidFill>
              </a:rPr>
              <a:t>’</a:t>
            </a:r>
            <a:r>
              <a:rPr lang="fr-FR" altLang="ja-JP" i="1" dirty="0">
                <a:solidFill>
                  <a:srgbClr val="0000FF"/>
                </a:solidFill>
              </a:rPr>
              <a:t>équation de Boltzmann</a:t>
            </a:r>
            <a:r>
              <a:rPr lang="fr-FR" altLang="ja-JP" dirty="0">
                <a:solidFill>
                  <a:srgbClr val="0000FF"/>
                </a:solidFill>
              </a:rPr>
              <a:t> </a:t>
            </a:r>
            <a:r>
              <a:rPr lang="fr-FR" altLang="ja-JP" dirty="0"/>
              <a:t>décrit l</a:t>
            </a:r>
            <a:r>
              <a:rPr lang="ja-JP" altLang="fr-FR" dirty="0"/>
              <a:t>’</a:t>
            </a:r>
            <a:r>
              <a:rPr lang="fr-FR" altLang="ja-JP" dirty="0"/>
              <a:t>évolution de la fonction de distribution des positions et des vitesses des particules d</a:t>
            </a:r>
            <a:r>
              <a:rPr lang="ja-JP" altLang="fr-FR" dirty="0"/>
              <a:t>’</a:t>
            </a:r>
            <a:r>
              <a:rPr lang="fr-FR" altLang="ja-JP" dirty="0"/>
              <a:t>un gaz à un instant donné.</a:t>
            </a:r>
            <a:endParaRPr lang="fr-FR" dirty="0"/>
          </a:p>
        </p:txBody>
      </p:sp>
      <p:sp>
        <p:nvSpPr>
          <p:cNvPr id="24581" name="Text Box 125"/>
          <p:cNvSpPr txBox="1">
            <a:spLocks noChangeArrowheads="1"/>
          </p:cNvSpPr>
          <p:nvPr/>
        </p:nvSpPr>
        <p:spPr bwMode="auto">
          <a:xfrm>
            <a:off x="1295400" y="8659688"/>
            <a:ext cx="4191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Fonction de distribution des particules</a:t>
            </a:r>
          </a:p>
        </p:txBody>
      </p:sp>
      <p:sp>
        <p:nvSpPr>
          <p:cNvPr id="24582" name="Rectangle 128"/>
          <p:cNvSpPr>
            <a:spLocks noGrp="1" noChangeArrowheads="1"/>
          </p:cNvSpPr>
          <p:nvPr>
            <p:ph type="title"/>
          </p:nvPr>
        </p:nvSpPr>
        <p:spPr>
          <a:xfrm>
            <a:off x="342900" y="228600"/>
            <a:ext cx="6172200" cy="547688"/>
          </a:xfrm>
        </p:spPr>
        <p:txBody>
          <a:bodyPr/>
          <a:lstStyle/>
          <a:p>
            <a:pPr algn="just" eaLnBrk="1" hangingPunct="1"/>
            <a:r>
              <a:rPr lang="fr-FR" sz="1400">
                <a:solidFill>
                  <a:schemeClr val="tx1"/>
                </a:solidFill>
                <a:latin typeface="Comic Sans MS" charset="0"/>
                <a:ea typeface="ＭＳ Ｐゴシック" charset="0"/>
                <a:cs typeface="ＭＳ Ｐゴシック" charset="0"/>
              </a:rPr>
              <a:t>II. Equations pour calculer le comportement hors équilibre thermodynamique.</a:t>
            </a:r>
            <a:endParaRPr lang="en-GB" sz="1400">
              <a:solidFill>
                <a:schemeClr val="tx1"/>
              </a:solidFill>
              <a:latin typeface="Comic Sans MS"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4" name="Rectangle 3"/>
              <p:cNvSpPr/>
              <p:nvPr/>
            </p:nvSpPr>
            <p:spPr>
              <a:xfrm>
                <a:off x="4191183" y="6945090"/>
                <a:ext cx="2065309" cy="5110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b="1" i="1" smtClean="0">
                          <a:latin typeface="Cambria Math" charset="0"/>
                        </a:rPr>
                        <m:t>𝒇</m:t>
                      </m:r>
                      <m:d>
                        <m:dPr>
                          <m:ctrlPr>
                            <a:rPr lang="fr-FR" b="1" i="1" smtClean="0">
                              <a:latin typeface="Cambria Math" panose="02040503050406030204" pitchFamily="18" charset="0"/>
                            </a:rPr>
                          </m:ctrlPr>
                        </m:dPr>
                        <m:e>
                          <m:r>
                            <a:rPr lang="fr-FR" b="1" i="1" smtClean="0">
                              <a:latin typeface="Cambria Math" charset="0"/>
                            </a:rPr>
                            <m:t>𝒕</m:t>
                          </m:r>
                          <m:r>
                            <a:rPr lang="fr-FR" b="1" i="1" smtClean="0">
                              <a:latin typeface="Cambria Math" charset="0"/>
                            </a:rPr>
                            <m:t>,</m:t>
                          </m:r>
                          <m:acc>
                            <m:accPr>
                              <m:chr m:val="⃗"/>
                              <m:ctrlPr>
                                <a:rPr lang="fr-FR" b="1" i="1" smtClean="0">
                                  <a:latin typeface="Cambria Math" panose="02040503050406030204" pitchFamily="18" charset="0"/>
                                </a:rPr>
                              </m:ctrlPr>
                            </m:accPr>
                            <m:e>
                              <m:r>
                                <a:rPr lang="fr-FR" b="1" i="1" smtClean="0">
                                  <a:latin typeface="Cambria Math" charset="0"/>
                                </a:rPr>
                                <m:t>𝒓</m:t>
                              </m:r>
                            </m:e>
                          </m:acc>
                          <m:r>
                            <a:rPr lang="fr-FR" b="1" i="1" smtClean="0">
                              <a:latin typeface="Cambria Math" charset="0"/>
                            </a:rPr>
                            <m:t>,</m:t>
                          </m:r>
                          <m:acc>
                            <m:accPr>
                              <m:chr m:val="⃗"/>
                              <m:ctrlPr>
                                <a:rPr lang="fr-FR" b="1" i="1" smtClean="0">
                                  <a:latin typeface="Cambria Math" panose="02040503050406030204" pitchFamily="18" charset="0"/>
                                </a:rPr>
                              </m:ctrlPr>
                            </m:accPr>
                            <m:e>
                              <m:r>
                                <a:rPr lang="fr-FR" b="1" i="1" smtClean="0">
                                  <a:latin typeface="Cambria Math" charset="0"/>
                                </a:rPr>
                                <m:t>𝒗</m:t>
                              </m:r>
                            </m:e>
                          </m:acc>
                        </m:e>
                      </m:d>
                      <m:r>
                        <a:rPr lang="fr-FR" b="1" i="1" smtClean="0">
                          <a:latin typeface="Cambria Math" charset="0"/>
                        </a:rPr>
                        <m:t>=</m:t>
                      </m:r>
                      <m:f>
                        <m:fPr>
                          <m:ctrlPr>
                            <a:rPr lang="fr-FR" b="1" i="1" smtClean="0">
                              <a:latin typeface="Cambria Math" panose="02040503050406030204" pitchFamily="18" charset="0"/>
                            </a:rPr>
                          </m:ctrlPr>
                        </m:fPr>
                        <m:num>
                          <m:r>
                            <a:rPr lang="fr-FR" b="1" i="1" smtClean="0">
                              <a:latin typeface="Cambria Math" charset="0"/>
                            </a:rPr>
                            <m:t>𝒏</m:t>
                          </m:r>
                          <m:sSub>
                            <m:sSubPr>
                              <m:ctrlPr>
                                <a:rPr lang="fr-FR" b="1" i="1" smtClean="0">
                                  <a:latin typeface="Cambria Math" panose="02040503050406030204" pitchFamily="18" charset="0"/>
                                </a:rPr>
                              </m:ctrlPr>
                            </m:sSubPr>
                            <m:e>
                              <m:r>
                                <a:rPr lang="fr-FR" b="1" i="1" smtClean="0">
                                  <a:latin typeface="Cambria Math" charset="0"/>
                                </a:rPr>
                                <m:t>𝒃</m:t>
                              </m:r>
                            </m:e>
                            <m:sub>
                              <m:r>
                                <a:rPr lang="fr-FR" b="1" i="1" smtClean="0">
                                  <a:latin typeface="Cambria Math" charset="0"/>
                                </a:rPr>
                                <m:t>𝒑𝒂𝒓𝒕𝒊𝒄𝒖𝒍𝒆𝒔</m:t>
                              </m:r>
                            </m:sub>
                          </m:sSub>
                        </m:num>
                        <m:den>
                          <m:r>
                            <a:rPr lang="fr-FR" b="1" i="1" smtClean="0">
                              <a:latin typeface="Cambria Math" charset="0"/>
                            </a:rPr>
                            <m:t>∆</m:t>
                          </m:r>
                          <m:acc>
                            <m:accPr>
                              <m:chr m:val="⃗"/>
                              <m:ctrlPr>
                                <a:rPr lang="fr-FR" i="1">
                                  <a:latin typeface="Cambria Math" panose="02040503050406030204" pitchFamily="18" charset="0"/>
                                </a:rPr>
                              </m:ctrlPr>
                            </m:accPr>
                            <m:e>
                              <m:r>
                                <a:rPr lang="fr-FR" i="1">
                                  <a:latin typeface="Cambria Math" charset="0"/>
                                </a:rPr>
                                <m:t>𝒓</m:t>
                              </m:r>
                            </m:e>
                          </m:acc>
                          <m:r>
                            <a:rPr lang="fr-FR" b="1" i="1" smtClean="0">
                              <a:latin typeface="Cambria Math" charset="0"/>
                            </a:rPr>
                            <m:t>∆</m:t>
                          </m:r>
                          <m:acc>
                            <m:accPr>
                              <m:chr m:val="⃗"/>
                              <m:ctrlPr>
                                <a:rPr lang="fr-FR" i="1">
                                  <a:latin typeface="Cambria Math" panose="02040503050406030204" pitchFamily="18" charset="0"/>
                                </a:rPr>
                              </m:ctrlPr>
                            </m:accPr>
                            <m:e>
                              <m:r>
                                <a:rPr lang="fr-FR" i="1">
                                  <a:latin typeface="Cambria Math" charset="0"/>
                                </a:rPr>
                                <m:t>𝒗</m:t>
                              </m:r>
                            </m:e>
                          </m:acc>
                        </m:den>
                      </m:f>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4191183" y="6945090"/>
                <a:ext cx="2065309" cy="511037"/>
              </a:xfrm>
              <a:prstGeom prst="rect">
                <a:avLst/>
              </a:prstGeom>
              <a:blipFill rotWithShape="0">
                <a:blip r:embed="rId3"/>
                <a:stretch>
                  <a:fillRect b="-2381"/>
                </a:stretch>
              </a:blipFill>
            </p:spPr>
            <p:txBody>
              <a:bodyPr/>
              <a:lstStyle/>
              <a:p>
                <a:r>
                  <a:rPr lang="fr-FR">
                    <a:noFill/>
                  </a:rPr>
                  <a:t> </a:t>
                </a:r>
              </a:p>
            </p:txBody>
          </p:sp>
        </mc:Fallback>
      </mc:AlternateContent>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170" y="6149312"/>
            <a:ext cx="2857846" cy="24447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497510B-3298-414F-BCF2-8E407E18F81D}" type="slidenum">
              <a:rPr lang="fr-FR" b="0">
                <a:latin typeface="Arial" charset="0"/>
              </a:rPr>
              <a:pPr eaLnBrk="1" hangingPunct="1"/>
              <a:t>26</a:t>
            </a:fld>
            <a:endParaRPr lang="fr-FR" b="0">
              <a:latin typeface="Arial" charset="0"/>
            </a:endParaRPr>
          </a:p>
        </p:txBody>
      </p:sp>
      <mc:AlternateContent xmlns:mc="http://schemas.openxmlformats.org/markup-compatibility/2006" xmlns:a14="http://schemas.microsoft.com/office/drawing/2010/main">
        <mc:Choice Requires="a14">
          <p:sp>
            <p:nvSpPr>
              <p:cNvPr id="26631" name="Rectangle 46"/>
              <p:cNvSpPr>
                <a:spLocks noGrp="1" noChangeArrowheads="1"/>
              </p:cNvSpPr>
              <p:nvPr>
                <p:ph type="title"/>
              </p:nvPr>
            </p:nvSpPr>
            <p:spPr>
              <a:xfrm>
                <a:off x="367011" y="323528"/>
                <a:ext cx="6172200" cy="8352160"/>
              </a:xfrm>
            </p:spPr>
            <p:txBody>
              <a:bodyPr anchor="t"/>
              <a:lstStyle/>
              <a:p>
                <a:pPr algn="l" eaLnBrk="1" hangingPunct="1"/>
                <a:r>
                  <a:rPr lang="fr-FR" sz="1400" dirty="0">
                    <a:solidFill>
                      <a:schemeClr val="tx1"/>
                    </a:solidFill>
                    <a:latin typeface="Comic Sans MS" charset="0"/>
                    <a:ea typeface="ＭＳ Ｐゴシック" charset="0"/>
                    <a:cs typeface="ＭＳ Ｐゴシック" charset="0"/>
                  </a:rPr>
                  <a:t>II.1. L</a:t>
                </a:r>
                <a:r>
                  <a:rPr lang="ja-JP" altLang="fr-FR" sz="1400" dirty="0">
                    <a:solidFill>
                      <a:schemeClr val="tx1"/>
                    </a:solidFill>
                    <a:latin typeface="Comic Sans MS" charset="0"/>
                    <a:ea typeface="ＭＳ Ｐゴシック" charset="0"/>
                    <a:cs typeface="ＭＳ Ｐゴシック" charset="0"/>
                  </a:rPr>
                  <a:t>’</a:t>
                </a:r>
                <a:r>
                  <a:rPr lang="fr-FR" altLang="ja-JP" sz="1400" dirty="0">
                    <a:solidFill>
                      <a:schemeClr val="tx1"/>
                    </a:solidFill>
                    <a:latin typeface="Comic Sans MS" charset="0"/>
                    <a:ea typeface="ＭＳ Ｐゴシック" charset="0"/>
                    <a:cs typeface="ＭＳ Ｐゴシック" charset="0"/>
                  </a:rPr>
                  <a:t>équation de Boltzmann</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C’est un bilan de la variation du nombre de particules par unité de temps.</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 Première approche : on suit les particules du volume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en déplacement dans l’espace des phases; leur nombre se conserve soit : </a:t>
                </a:r>
                <a14:m>
                  <m:oMath xmlns:m="http://schemas.openxmlformats.org/officeDocument/2006/math">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a:solidFill>
                              <a:schemeClr val="tx1"/>
                            </a:solidFill>
                            <a:latin typeface="Cambria Math" charset="0"/>
                            <a:ea typeface="ＭＳ Ｐゴシック" charset="0"/>
                            <a:cs typeface="ＭＳ Ｐゴシック" charset="0"/>
                          </a:rPr>
                          <m:t>𝐝</m:t>
                        </m:r>
                        <m:r>
                          <a:rPr lang="fr-FR" altLang="ja-JP" sz="1400" b="1" i="1" smtClean="0">
                            <a:solidFill>
                              <a:schemeClr val="tx1"/>
                            </a:solidFill>
                            <a:latin typeface="Cambria Math" charset="0"/>
                            <a:ea typeface="ＭＳ Ｐゴシック" charset="0"/>
                            <a:cs typeface="ＭＳ Ｐゴシック" charset="0"/>
                          </a:rPr>
                          <m:t>𝒇</m:t>
                        </m:r>
                        <m:d>
                          <m:dPr>
                            <m:ctrlPr>
                              <a:rPr lang="fr-FR" sz="1400" i="1">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𝒗</m:t>
                                </m:r>
                              </m:e>
                            </m:acc>
                          </m:e>
                        </m:d>
                      </m:num>
                      <m:den>
                        <m:r>
                          <a:rPr lang="fr-FR" altLang="ja-JP" sz="1400">
                            <a:solidFill>
                              <a:schemeClr val="tx1"/>
                            </a:solidFill>
                            <a:latin typeface="Cambria Math" charset="0"/>
                            <a:ea typeface="ＭＳ Ｐゴシック" charset="0"/>
                            <a:cs typeface="ＭＳ Ｐゴシック" charset="0"/>
                          </a:rPr>
                          <m:t>𝐝𝐭</m:t>
                        </m:r>
                      </m:den>
                    </m:f>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𝟎</m:t>
                    </m:r>
                  </m:oMath>
                </a14:m>
                <a:r>
                  <a:rPr lang="fr-FR" altLang="ja-JP" sz="1400" dirty="0">
                    <a:solidFill>
                      <a:schemeClr val="tx1"/>
                    </a:solidFill>
                    <a:latin typeface="Comic Sans MS" charset="0"/>
                    <a:ea typeface="ＭＳ Ｐゴシック" charset="0"/>
                    <a:cs typeface="ＭＳ Ｐゴシック" charset="0"/>
                  </a:rPr>
                  <a:t>, sauf s’il apparaît ou disparaît des particules du volume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ce qui est possible en cas de choc (changement de vitesse en amplitude ou en direction). Cela donne:</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14:m>
                  <m:oMathPara xmlns:m="http://schemas.openxmlformats.org/officeDocument/2006/math">
                    <m:oMathParaPr>
                      <m:jc m:val="centerGroup"/>
                    </m:oMathParaPr>
                    <m:oMath xmlns:m="http://schemas.openxmlformats.org/officeDocument/2006/math">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a:solidFill>
                                <a:schemeClr val="tx1"/>
                              </a:solidFill>
                              <a:latin typeface="Cambria Math" charset="0"/>
                              <a:ea typeface="ＭＳ Ｐゴシック" charset="0"/>
                              <a:cs typeface="ＭＳ Ｐゴシック" charset="0"/>
                            </a:rPr>
                            <m:t>𝐝𝐟</m:t>
                          </m:r>
                        </m:num>
                        <m:den>
                          <m:r>
                            <a:rPr lang="fr-FR" altLang="ja-JP" sz="1400">
                              <a:solidFill>
                                <a:schemeClr val="tx1"/>
                              </a:solidFill>
                              <a:latin typeface="Cambria Math" charset="0"/>
                              <a:ea typeface="ＭＳ Ｐゴシック" charset="0"/>
                              <a:cs typeface="ＭＳ Ｐゴシック" charset="0"/>
                            </a:rPr>
                            <m:t>𝐝𝐭</m:t>
                          </m:r>
                        </m:den>
                      </m:f>
                      <m:r>
                        <a:rPr lang="fr-FR" altLang="ja-JP" sz="1400" i="1">
                          <a:solidFill>
                            <a:schemeClr val="tx1"/>
                          </a:solidFill>
                          <a:latin typeface="Cambria Math" charset="0"/>
                          <a:ea typeface="ＭＳ Ｐゴシック" charset="0"/>
                          <a:cs typeface="ＭＳ Ｐゴシック" charset="0"/>
                        </a:rPr>
                        <m:t>=</m:t>
                      </m:r>
                      <m:sSub>
                        <m:sSubPr>
                          <m:ctrlPr>
                            <a:rPr lang="fr-FR" altLang="ja-JP" sz="1400" i="1">
                              <a:solidFill>
                                <a:schemeClr val="tx1"/>
                              </a:solidFill>
                              <a:latin typeface="Cambria Math" panose="02040503050406030204" pitchFamily="18" charset="0"/>
                              <a:ea typeface="ＭＳ Ｐゴシック" charset="0"/>
                              <a:cs typeface="ＭＳ Ｐゴシック" charset="0"/>
                            </a:rPr>
                          </m:ctrlPr>
                        </m:sSubPr>
                        <m:e>
                          <m:d>
                            <m:dPr>
                              <m:ctrlPr>
                                <a:rPr lang="is-IS" altLang="ja-JP" sz="1400" i="1">
                                  <a:solidFill>
                                    <a:schemeClr val="tx1"/>
                                  </a:solidFill>
                                  <a:latin typeface="Cambria Math" panose="02040503050406030204" pitchFamily="18" charset="0"/>
                                  <a:ea typeface="ＭＳ Ｐゴシック" charset="0"/>
                                  <a:cs typeface="ＭＳ Ｐゴシック" charset="0"/>
                                </a:rPr>
                              </m:ctrlPr>
                            </m:dPr>
                            <m:e>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𝒇</m:t>
                                  </m:r>
                                </m:num>
                                <m:den>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𝒕</m:t>
                                  </m:r>
                                </m:den>
                              </m:f>
                            </m:e>
                          </m:d>
                        </m:e>
                        <m:sub>
                          <m:r>
                            <a:rPr lang="fr-FR" altLang="ja-JP" sz="1400" i="1">
                              <a:solidFill>
                                <a:schemeClr val="tx1"/>
                              </a:solidFill>
                              <a:latin typeface="Cambria Math" charset="0"/>
                              <a:ea typeface="ＭＳ Ｐゴシック" charset="0"/>
                              <a:cs typeface="ＭＳ Ｐゴシック" charset="0"/>
                            </a:rPr>
                            <m:t>𝒄𝒐𝒍𝒍𝒊𝒔𝒊𝒐𝒏𝒔</m:t>
                          </m:r>
                        </m:sub>
                      </m:sSub>
                    </m:oMath>
                  </m:oMathPara>
                </a14:m>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en-GB" sz="1400" dirty="0">
                    <a:solidFill>
                      <a:schemeClr val="tx1"/>
                    </a:solidFill>
                    <a:latin typeface="Comic Sans MS" charset="0"/>
                    <a:ea typeface="ＭＳ Ｐゴシック" charset="0"/>
                    <a:cs typeface="ＭＳ Ｐゴシック" charset="0"/>
                  </a:rPr>
                </a:br>
                <a:r>
                  <a:rPr lang="en-GB" sz="1400" dirty="0">
                    <a:solidFill>
                      <a:schemeClr val="tx1"/>
                    </a:solidFill>
                    <a:latin typeface="Comic Sans MS" charset="0"/>
                    <a:ea typeface="ＭＳ Ｐゴシック" charset="0"/>
                    <a:cs typeface="ＭＳ Ｐゴシック" charset="0"/>
                  </a:rPr>
                  <a:t>- </a:t>
                </a:r>
                <a:r>
                  <a:rPr lang="fr-FR" altLang="ja-JP" sz="1400" dirty="0">
                    <a:solidFill>
                      <a:schemeClr val="tx1"/>
                    </a:solidFill>
                    <a:latin typeface="Comic Sans MS" charset="0"/>
                    <a:ea typeface="ＭＳ Ｐゴシック" charset="0"/>
                    <a:cs typeface="ＭＳ Ｐゴシック" charset="0"/>
                  </a:rPr>
                  <a:t>Seconde approche (voir illustration planche suivante)</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Tous les termes doivent être de même dimension. Les trois composantes de la variation </a:t>
                </a:r>
                <a14:m>
                  <m:oMath xmlns:m="http://schemas.openxmlformats.org/officeDocument/2006/math">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a:solidFill>
                              <a:schemeClr val="tx1"/>
                            </a:solidFill>
                            <a:latin typeface="Cambria Math" charset="0"/>
                            <a:ea typeface="ＭＳ Ｐゴシック" charset="0"/>
                            <a:cs typeface="ＭＳ Ｐゴシック" charset="0"/>
                          </a:rPr>
                          <m:t>𝛛</m:t>
                        </m:r>
                        <m:d>
                          <m:dPr>
                            <m:ctrlPr>
                              <a:rPr lang="fr-FR" altLang="ja-JP" sz="1400" i="1">
                                <a:solidFill>
                                  <a:schemeClr val="tx1"/>
                                </a:solidFill>
                                <a:latin typeface="Cambria Math" panose="02040503050406030204" pitchFamily="18" charset="0"/>
                                <a:ea typeface="ＭＳ Ｐゴシック" charset="0"/>
                                <a:cs typeface="ＭＳ Ｐゴシック" charset="0"/>
                              </a:rPr>
                            </m:ctrlPr>
                          </m:dPr>
                          <m:e>
                            <m:r>
                              <a:rPr lang="fr-FR" altLang="ja-JP" sz="1400" i="1">
                                <a:solidFill>
                                  <a:schemeClr val="tx1"/>
                                </a:solidFill>
                                <a:latin typeface="Cambria Math" charset="0"/>
                                <a:ea typeface="ＭＳ Ｐゴシック" charset="0"/>
                                <a:cs typeface="ＭＳ Ｐゴシック" charset="0"/>
                              </a:rPr>
                              <m:t>𝒇𝒅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e>
                        </m:d>
                      </m:num>
                      <m:den>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𝒕</m:t>
                        </m:r>
                      </m:den>
                    </m:f>
                  </m:oMath>
                </a14:m>
                <a:r>
                  <a:rPr lang="fr-FR" altLang="ja-JP" sz="1400" dirty="0">
                    <a:solidFill>
                      <a:schemeClr val="tx1"/>
                    </a:solidFill>
                    <a:latin typeface="Comic Sans MS" charset="0"/>
                    <a:ea typeface="ＭＳ Ｐゴシック" charset="0"/>
                    <a:cs typeface="ＭＳ Ｐゴシック" charset="0"/>
                  </a:rPr>
                  <a:t> de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𝒇𝒅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sont : </a:t>
                </a:r>
                <a14:m>
                  <m:oMath xmlns:m="http://schemas.openxmlformats.org/officeDocument/2006/math">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𝒇</m:t>
                        </m:r>
                      </m:num>
                      <m:den>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𝒕</m:t>
                        </m:r>
                      </m:den>
                    </m:f>
                    <m:r>
                      <a:rPr lang="fr-FR" altLang="ja-JP" sz="1400" i="1">
                        <a:solidFill>
                          <a:schemeClr val="tx1"/>
                        </a:solidFill>
                        <a:latin typeface="Cambria Math" charset="0"/>
                        <a:ea typeface="ＭＳ Ｐゴシック" charset="0"/>
                        <a:cs typeface="ＭＳ Ｐゴシック" charset="0"/>
                      </a:rPr>
                      <m:t>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a:t>
                </a:r>
                <a14:m>
                  <m:oMath xmlns:m="http://schemas.openxmlformats.org/officeDocument/2006/math">
                    <m:r>
                      <a:rPr lang="fr-FR" altLang="ja-JP" sz="1400" i="1" dirty="0">
                        <a:solidFill>
                          <a:schemeClr val="tx1"/>
                        </a:solidFill>
                        <a:latin typeface="Cambria Math" charset="0"/>
                        <a:ea typeface="ＭＳ Ｐゴシック" charset="0"/>
                        <a:cs typeface="ＭＳ Ｐゴシック" charset="0"/>
                      </a:rPr>
                      <m:t>𝜕</m:t>
                    </m:r>
                    <m:r>
                      <a:rPr lang="fr-FR" altLang="ja-JP" sz="1400" i="1" dirty="0">
                        <a:solidFill>
                          <a:schemeClr val="tx1"/>
                        </a:solidFill>
                        <a:latin typeface="Cambria Math" charset="0"/>
                        <a:ea typeface="ＭＳ Ｐゴシック" charset="0"/>
                        <a:cs typeface="ＭＳ Ｐゴシック" charset="0"/>
                      </a:rPr>
                      <m:t>𝒇</m:t>
                    </m:r>
                    <m:f>
                      <m:fPr>
                        <m:ctrlPr>
                          <a:rPr lang="fr-FR" altLang="ja-JP" sz="1400" i="1" dirty="0">
                            <a:solidFill>
                              <a:schemeClr val="tx1"/>
                            </a:solidFill>
                            <a:latin typeface="Cambria Math" panose="02040503050406030204" pitchFamily="18" charset="0"/>
                            <a:ea typeface="ＭＳ Ｐゴシック" charset="0"/>
                            <a:cs typeface="ＭＳ Ｐゴシック" charset="0"/>
                          </a:rPr>
                        </m:ctrlPr>
                      </m:fPr>
                      <m:num>
                        <m:r>
                          <a:rPr lang="fr-FR" altLang="ja-JP" sz="1400" i="1">
                            <a:solidFill>
                              <a:schemeClr val="tx1"/>
                            </a:solidFill>
                            <a:latin typeface="Cambria Math" charset="0"/>
                            <a:ea typeface="ＭＳ Ｐゴシック" charset="0"/>
                            <a:cs typeface="ＭＳ Ｐゴシック" charset="0"/>
                          </a:rPr>
                          <m:t>𝒅</m:t>
                        </m:r>
                        <m:acc>
                          <m:accPr>
                            <m:chr m:val="⃗"/>
                            <m:ctrlPr>
                              <a:rPr lang="fr-FR" sz="1400" i="1">
                                <a:latin typeface="Cambria Math" panose="02040503050406030204" pitchFamily="18" charset="0"/>
                              </a:rPr>
                            </m:ctrlPr>
                          </m:accPr>
                          <m:e>
                            <m:r>
                              <a:rPr lang="fr-FR" sz="1400" i="1">
                                <a:latin typeface="Cambria Math" charset="0"/>
                              </a:rPr>
                              <m:t>𝒓</m:t>
                            </m:r>
                          </m:e>
                        </m:acc>
                      </m:num>
                      <m:den>
                        <m:r>
                          <a:rPr lang="fr-FR" sz="1400" i="1">
                            <a:latin typeface="Cambria Math" charset="0"/>
                          </a:rPr>
                          <m:t>𝒅𝒕</m:t>
                        </m:r>
                      </m:den>
                    </m:f>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a:t>
                </a:r>
                <a14:m>
                  <m:oMath xmlns:m="http://schemas.openxmlformats.org/officeDocument/2006/math">
                    <m:r>
                      <a:rPr lang="fr-FR" altLang="ja-JP" sz="1400" i="1" dirty="0">
                        <a:solidFill>
                          <a:schemeClr val="tx1"/>
                        </a:solidFill>
                        <a:latin typeface="Cambria Math" charset="0"/>
                        <a:ea typeface="ＭＳ Ｐゴシック" charset="0"/>
                        <a:cs typeface="ＭＳ Ｐゴシック" charset="0"/>
                      </a:rPr>
                      <m:t>𝜕</m:t>
                    </m:r>
                    <m:r>
                      <a:rPr lang="fr-FR" altLang="ja-JP" sz="1400" i="1" dirty="0">
                        <a:solidFill>
                          <a:schemeClr val="tx1"/>
                        </a:solidFill>
                        <a:latin typeface="Cambria Math" charset="0"/>
                        <a:ea typeface="ＭＳ Ｐゴシック" charset="0"/>
                        <a:cs typeface="ＭＳ Ｐゴシック" charset="0"/>
                      </a:rPr>
                      <m:t>𝒇𝒅</m:t>
                    </m:r>
                    <m:acc>
                      <m:accPr>
                        <m:chr m:val="⃗"/>
                        <m:ctrlPr>
                          <a:rPr lang="fr-FR" sz="1400" i="1">
                            <a:latin typeface="Cambria Math" panose="02040503050406030204" pitchFamily="18" charset="0"/>
                          </a:rPr>
                        </m:ctrlPr>
                      </m:accPr>
                      <m:e>
                        <m:r>
                          <a:rPr lang="fr-FR" sz="1400" i="1">
                            <a:latin typeface="Cambria Math" charset="0"/>
                          </a:rPr>
                          <m:t>𝒓</m:t>
                        </m:r>
                      </m:e>
                    </m:acc>
                    <m:f>
                      <m:fPr>
                        <m:ctrlPr>
                          <a:rPr lang="fr-FR" sz="1400" i="1">
                            <a:latin typeface="Cambria Math" panose="02040503050406030204" pitchFamily="18" charset="0"/>
                          </a:rPr>
                        </m:ctrlPr>
                      </m:fPr>
                      <m:num>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num>
                      <m:den>
                        <m:r>
                          <a:rPr lang="fr-FR" sz="1400" i="1">
                            <a:latin typeface="Cambria Math" charset="0"/>
                          </a:rPr>
                          <m:t>𝒅𝒕</m:t>
                        </m:r>
                      </m:den>
                    </m:f>
                  </m:oMath>
                </a14:m>
                <a:r>
                  <a:rPr lang="fr-FR" altLang="ja-JP" sz="1400" dirty="0">
                    <a:solidFill>
                      <a:schemeClr val="tx1"/>
                    </a:solidFill>
                    <a:latin typeface="Comic Sans MS" charset="0"/>
                    <a:ea typeface="ＭＳ Ｐゴシック" charset="0"/>
                    <a:cs typeface="ＭＳ Ｐゴシック" charset="0"/>
                  </a:rPr>
                  <a:t>. Ils proviennent de : </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1- Variation purement temporelle du nombre de particules </a:t>
                </a:r>
                <a14:m>
                  <m:oMath xmlns:m="http://schemas.openxmlformats.org/officeDocument/2006/math">
                    <m:r>
                      <a:rPr lang="fr-FR" altLang="ja-JP" sz="1400" b="1" i="1" smtClean="0">
                        <a:solidFill>
                          <a:schemeClr val="tx1"/>
                        </a:solidFill>
                        <a:latin typeface="Cambria Math" charset="0"/>
                        <a:ea typeface="ＭＳ Ｐゴシック" charset="0"/>
                        <a:cs typeface="ＭＳ Ｐゴシック" charset="0"/>
                      </a:rPr>
                      <m:t>𝒇𝒅</m:t>
                    </m:r>
                    <m:acc>
                      <m:accPr>
                        <m:chr m:val="⃗"/>
                        <m:ctrlPr>
                          <a:rPr lang="fr-FR" sz="1400" i="1">
                            <a:latin typeface="Cambria Math" panose="02040503050406030204" pitchFamily="18" charset="0"/>
                          </a:rPr>
                        </m:ctrlPr>
                      </m:accPr>
                      <m:e>
                        <m:r>
                          <a:rPr lang="fr-FR" sz="1400" i="1">
                            <a:latin typeface="Cambria Math" charset="0"/>
                          </a:rPr>
                          <m:t>𝒓</m:t>
                        </m:r>
                      </m:e>
                    </m:acc>
                    <m:r>
                      <a:rPr lang="fr-FR" sz="1400" b="1" i="1" smtClean="0">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 : </a:t>
                </a:r>
                <a14:m>
                  <m:oMath xmlns:m="http://schemas.openxmlformats.org/officeDocument/2006/math">
                    <m:f>
                      <m:f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fPr>
                      <m:num>
                        <m:r>
                          <a:rPr lang="fr-FR" altLang="ja-JP" sz="1400" b="1" i="0" smtClean="0">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𝒇</m:t>
                        </m:r>
                      </m:num>
                      <m:den>
                        <m:r>
                          <a:rPr lang="fr-FR" altLang="ja-JP" sz="1400" b="1" i="1" smtClean="0">
                            <a:solidFill>
                              <a:schemeClr val="tx1"/>
                            </a:solidFill>
                            <a:latin typeface="Cambria Math" charset="0"/>
                            <a:ea typeface="ＭＳ Ｐゴシック" charset="0"/>
                            <a:cs typeface="ＭＳ Ｐゴシック" charset="0"/>
                          </a:rPr>
                          <m:t>𝝏</m:t>
                        </m:r>
                        <m:r>
                          <a:rPr lang="fr-FR" altLang="ja-JP" sz="1400" b="1" i="1" smtClean="0">
                            <a:solidFill>
                              <a:schemeClr val="tx1"/>
                            </a:solidFill>
                            <a:latin typeface="Cambria Math" charset="0"/>
                            <a:ea typeface="ＭＳ Ｐゴシック" charset="0"/>
                            <a:cs typeface="ＭＳ Ｐゴシック" charset="0"/>
                          </a:rPr>
                          <m:t>𝒕</m:t>
                        </m:r>
                      </m:den>
                    </m:f>
                    <m:r>
                      <a:rPr lang="fr-FR" altLang="ja-JP" sz="1400" i="1">
                        <a:solidFill>
                          <a:schemeClr val="tx1"/>
                        </a:solidFill>
                        <a:latin typeface="Cambria Math" charset="0"/>
                        <a:ea typeface="ＭＳ Ｐゴシック" charset="0"/>
                        <a:cs typeface="ＭＳ Ｐゴシック" charset="0"/>
                      </a:rPr>
                      <m:t>𝒅</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altLang="ja-JP" sz="1400" dirty="0">
                    <a:solidFill>
                      <a:schemeClr val="tx1"/>
                    </a:solidFill>
                    <a:latin typeface="Comic Sans MS" charset="0"/>
                    <a:ea typeface="ＭＳ Ｐゴシック" charset="0"/>
                    <a:cs typeface="ＭＳ Ｐゴシック" charset="0"/>
                  </a:rPr>
                  <a:t>.</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Les 2 termes suivants correspondent à des évolutions continues infinitésimales de la position et de la vitesse (</a:t>
                </a:r>
                <a14:m>
                  <m:oMath xmlns:m="http://schemas.openxmlformats.org/officeDocument/2006/math">
                    <m:acc>
                      <m:accPr>
                        <m:chr m:val="⃗"/>
                        <m:ctrlPr>
                          <a:rPr lang="fr-FR" sz="1400" i="1">
                            <a:latin typeface="Cambria Math" panose="02040503050406030204" pitchFamily="18" charset="0"/>
                          </a:rPr>
                        </m:ctrlPr>
                      </m:accPr>
                      <m:e>
                        <m:r>
                          <a:rPr lang="fr-FR" sz="1400" i="1">
                            <a:latin typeface="Cambria Math" charset="0"/>
                          </a:rPr>
                          <m:t>𝒓</m:t>
                        </m:r>
                      </m:e>
                    </m:acc>
                    <m:r>
                      <a:rPr lang="fr-FR" sz="1400" b="1" i="0" smtClean="0">
                        <a:latin typeface="Cambria Math" panose="02040503050406030204" pitchFamily="18" charset="0"/>
                      </a:rPr>
                      <m:t>+</m:t>
                    </m:r>
                    <m:r>
                      <a:rPr lang="fr-FR" sz="1400" b="1" i="0" smtClean="0">
                        <a:latin typeface="Cambria Math" panose="02040503050406030204" pitchFamily="18" charset="0"/>
                      </a:rPr>
                      <m:t>𝐝</m:t>
                    </m:r>
                    <m:acc>
                      <m:accPr>
                        <m:chr m:val="⃗"/>
                        <m:ctrlPr>
                          <a:rPr lang="fr-FR" sz="1400" i="1">
                            <a:latin typeface="Cambria Math" panose="02040503050406030204" pitchFamily="18" charset="0"/>
                          </a:rPr>
                        </m:ctrlPr>
                      </m:accPr>
                      <m:e>
                        <m:r>
                          <a:rPr lang="fr-FR" sz="1400" i="1">
                            <a:latin typeface="Cambria Math" charset="0"/>
                          </a:rPr>
                          <m:t>𝒓</m:t>
                        </m:r>
                      </m:e>
                    </m:acc>
                  </m:oMath>
                </a14:m>
                <a:r>
                  <a:rPr lang="fr-FR" sz="1400" dirty="0">
                    <a:latin typeface="Comic Sans MS" charset="0"/>
                  </a:rPr>
                  <a:t>, </a:t>
                </a:r>
                <a14:m>
                  <m:oMath xmlns:m="http://schemas.openxmlformats.org/officeDocument/2006/math">
                    <m:acc>
                      <m:accPr>
                        <m:chr m:val="⃗"/>
                        <m:ctrlPr>
                          <a:rPr lang="fr-FR" sz="1400" i="1">
                            <a:latin typeface="Cambria Math" panose="02040503050406030204" pitchFamily="18" charset="0"/>
                          </a:rPr>
                        </m:ctrlPr>
                      </m:accPr>
                      <m:e>
                        <m:r>
                          <a:rPr lang="fr-FR" sz="1400" i="1">
                            <a:latin typeface="Cambria Math" charset="0"/>
                          </a:rPr>
                          <m:t>𝒗</m:t>
                        </m:r>
                      </m:e>
                    </m:acc>
                    <m:r>
                      <a:rPr lang="fr-FR" sz="1400" b="1" i="1" smtClean="0">
                        <a:latin typeface="Cambria Math" panose="02040503050406030204" pitchFamily="18" charset="0"/>
                      </a:rPr>
                      <m:t>+</m:t>
                    </m:r>
                    <m:r>
                      <a:rPr lang="fr-FR" sz="1400" b="1" i="1" smtClean="0">
                        <a:latin typeface="Cambria Math" panose="02040503050406030204" pitchFamily="18" charset="0"/>
                      </a:rPr>
                      <m:t>𝒅</m:t>
                    </m:r>
                    <m:acc>
                      <m:accPr>
                        <m:chr m:val="⃗"/>
                        <m:ctrlPr>
                          <a:rPr lang="fr-FR" sz="1400" i="1">
                            <a:latin typeface="Cambria Math" panose="02040503050406030204" pitchFamily="18" charset="0"/>
                          </a:rPr>
                        </m:ctrlPr>
                      </m:accPr>
                      <m:e>
                        <m:r>
                          <a:rPr lang="fr-FR" sz="1400" i="1">
                            <a:latin typeface="Cambria Math" charset="0"/>
                          </a:rPr>
                          <m:t>𝒗</m:t>
                        </m:r>
                      </m:e>
                    </m:acc>
                  </m:oMath>
                </a14:m>
                <a:r>
                  <a:rPr lang="fr-FR" sz="1400" dirty="0">
                    <a:latin typeface="Comic Sans MS" charset="0"/>
                  </a:rPr>
                  <a:t>)</a:t>
                </a:r>
                <a:br>
                  <a:rPr lang="fr-FR" sz="1400" dirty="0">
                    <a:latin typeface="Comic Sans MS"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2- Variation du flux de particules traversant la section </a:t>
                </a:r>
                <a14:m>
                  <m:oMath xmlns:m="http://schemas.openxmlformats.org/officeDocument/2006/math">
                    <m:r>
                      <a:rPr lang="fr-FR" altLang="ja-JP" sz="1400" dirty="0">
                        <a:solidFill>
                          <a:schemeClr val="tx1"/>
                        </a:solidFill>
                        <a:latin typeface="Cambria Math" charset="0"/>
                        <a:ea typeface="ＭＳ Ｐゴシック" charset="0"/>
                        <a:cs typeface="ＭＳ Ｐゴシック" charset="0"/>
                      </a:rPr>
                      <m:t>𝐝</m:t>
                    </m:r>
                    <m:acc>
                      <m:accPr>
                        <m:chr m:val="⃗"/>
                        <m:ctrlPr>
                          <a:rPr lang="fr-FR" altLang="ja-JP" sz="1400" i="1" dirty="0">
                            <a:solidFill>
                              <a:schemeClr val="tx1"/>
                            </a:solidFill>
                            <a:latin typeface="Cambria Math" panose="02040503050406030204" pitchFamily="18" charset="0"/>
                            <a:ea typeface="ＭＳ Ｐゴシック" charset="0"/>
                            <a:cs typeface="ＭＳ Ｐゴシック" charset="0"/>
                          </a:rPr>
                        </m:ctrlPr>
                      </m:accPr>
                      <m:e>
                        <m:r>
                          <a:rPr lang="fr-FR" altLang="ja-JP" sz="1400" i="1" dirty="0">
                            <a:solidFill>
                              <a:schemeClr val="tx1"/>
                            </a:solidFill>
                            <a:latin typeface="Cambria Math" charset="0"/>
                            <a:ea typeface="ＭＳ Ｐゴシック" charset="0"/>
                            <a:cs typeface="ＭＳ Ｐゴシック" charset="0"/>
                          </a:rPr>
                          <m:t>𝒗</m:t>
                        </m:r>
                      </m:e>
                    </m:acc>
                  </m:oMath>
                </a14:m>
                <a:r>
                  <a:rPr lang="fr-FR" altLang="ja-JP" sz="1400" dirty="0">
                    <a:solidFill>
                      <a:schemeClr val="tx1"/>
                    </a:solidFill>
                    <a:latin typeface="Comic Sans MS" charset="0"/>
                    <a:ea typeface="ＭＳ Ｐゴシック" charset="0"/>
                    <a:cs typeface="ＭＳ Ｐゴシック" charset="0"/>
                  </a:rPr>
                  <a:t> : flux = </a:t>
                </a:r>
                <a14:m>
                  <m:oMath xmlns:m="http://schemas.openxmlformats.org/officeDocument/2006/math">
                    <m:r>
                      <a:rPr lang="fr-FR" altLang="ja-JP" sz="1400" b="1" i="1" smtClean="0">
                        <a:solidFill>
                          <a:schemeClr val="tx1"/>
                        </a:solidFill>
                        <a:latin typeface="Cambria Math" charset="0"/>
                        <a:ea typeface="ＭＳ Ｐゴシック" charset="0"/>
                        <a:cs typeface="ＭＳ Ｐゴシック" charset="0"/>
                      </a:rPr>
                      <m:t>𝒇</m:t>
                    </m:r>
                    <m:acc>
                      <m:accPr>
                        <m:chr m:val="⃗"/>
                        <m:ctrlPr>
                          <a:rPr lang="fr-FR" sz="1400" i="1">
                            <a:latin typeface="Cambria Math" panose="02040503050406030204" pitchFamily="18" charset="0"/>
                          </a:rPr>
                        </m:ctrlPr>
                      </m:accPr>
                      <m:e>
                        <m:r>
                          <a:rPr lang="fr-FR" sz="1400" b="1" i="1" smtClean="0">
                            <a:latin typeface="Cambria Math" charset="0"/>
                          </a:rPr>
                          <m:t>𝒗</m:t>
                        </m:r>
                      </m:e>
                    </m:acc>
                    <m:r>
                      <a:rPr lang="fr-FR" altLang="ja-JP" sz="1400" dirty="0">
                        <a:solidFill>
                          <a:schemeClr val="tx1"/>
                        </a:solidFill>
                        <a:latin typeface="Cambria Math" charset="0"/>
                        <a:ea typeface="ＭＳ Ｐゴシック" charset="0"/>
                        <a:cs typeface="ＭＳ Ｐゴシック" charset="0"/>
                      </a:rPr>
                      <m:t>∙</m:t>
                    </m:r>
                    <m:r>
                      <a:rPr lang="fr-FR" altLang="ja-JP" sz="1400" b="1" i="0" dirty="0" smtClean="0">
                        <a:solidFill>
                          <a:schemeClr val="tx1"/>
                        </a:solidFill>
                        <a:latin typeface="Cambria Math" charset="0"/>
                        <a:ea typeface="ＭＳ Ｐゴシック" charset="0"/>
                        <a:cs typeface="ＭＳ Ｐゴシック" charset="0"/>
                      </a:rPr>
                      <m:t>𝐝</m:t>
                    </m:r>
                    <m:acc>
                      <m:accPr>
                        <m:chr m:val="⃗"/>
                        <m:ctrlPr>
                          <a:rPr lang="fr-FR" altLang="ja-JP" sz="1400" b="1" i="1" dirty="0" smtClean="0">
                            <a:solidFill>
                              <a:schemeClr val="tx1"/>
                            </a:solidFill>
                            <a:latin typeface="Cambria Math" panose="02040503050406030204" pitchFamily="18" charset="0"/>
                            <a:ea typeface="ＭＳ Ｐゴシック" charset="0"/>
                            <a:cs typeface="ＭＳ Ｐゴシック" charset="0"/>
                          </a:rPr>
                        </m:ctrlPr>
                      </m:accPr>
                      <m:e>
                        <m:r>
                          <a:rPr lang="fr-FR" altLang="ja-JP" sz="1400" b="1" i="1" dirty="0" smtClean="0">
                            <a:solidFill>
                              <a:schemeClr val="tx1"/>
                            </a:solidFill>
                            <a:latin typeface="Cambria Math" charset="0"/>
                            <a:ea typeface="ＭＳ Ｐゴシック" charset="0"/>
                            <a:cs typeface="ＭＳ Ｐゴシック" charset="0"/>
                          </a:rPr>
                          <m:t>𝒗</m:t>
                        </m:r>
                      </m:e>
                    </m:acc>
                  </m:oMath>
                </a14:m>
                <a:r>
                  <a:rPr lang="fr-FR" altLang="ja-JP" sz="1400" dirty="0">
                    <a:solidFill>
                      <a:schemeClr val="tx1"/>
                    </a:solidFill>
                    <a:latin typeface="Comic Sans MS" charset="0"/>
                    <a:ea typeface="ＭＳ Ｐゴシック" charset="0"/>
                    <a:cs typeface="ＭＳ Ｐゴシック" charset="0"/>
                  </a:rPr>
                  <a:t>.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𝒇</m:t>
                    </m:r>
                    <m:acc>
                      <m:accPr>
                        <m:chr m:val="⃗"/>
                        <m:ctrlPr>
                          <a:rPr lang="fr-FR" sz="1400" i="1">
                            <a:latin typeface="Cambria Math" panose="02040503050406030204" pitchFamily="18" charset="0"/>
                          </a:rPr>
                        </m:ctrlPr>
                      </m:accPr>
                      <m:e>
                        <m:r>
                          <a:rPr lang="fr-FR" sz="1400" i="1">
                            <a:latin typeface="Cambria Math" charset="0"/>
                          </a:rPr>
                          <m:t>𝒗</m:t>
                        </m:r>
                      </m:e>
                    </m:acc>
                    <m:r>
                      <a:rPr lang="fr-FR" sz="1400" i="1">
                        <a:latin typeface="Cambria Math" charset="0"/>
                      </a:rPr>
                      <m:t> </m:t>
                    </m:r>
                  </m:oMath>
                </a14:m>
                <a:r>
                  <a:rPr lang="fr-FR" altLang="ja-JP" sz="1400" dirty="0">
                    <a:solidFill>
                      <a:schemeClr val="tx1"/>
                    </a:solidFill>
                    <a:latin typeface="Comic Sans MS" charset="0"/>
                    <a:ea typeface="ＭＳ Ｐゴシック" charset="0"/>
                    <a:cs typeface="ＭＳ Ｐゴシック" charset="0"/>
                  </a:rPr>
                  <a:t> = courant de particules et </a:t>
                </a:r>
                <a14:m>
                  <m:oMath xmlns:m="http://schemas.openxmlformats.org/officeDocument/2006/math">
                    <m:r>
                      <a:rPr lang="fr-FR" altLang="ja-JP" sz="1400" dirty="0">
                        <a:solidFill>
                          <a:schemeClr val="tx1"/>
                        </a:solidFill>
                        <a:latin typeface="Cambria Math" charset="0"/>
                        <a:ea typeface="ＭＳ Ｐゴシック" charset="0"/>
                        <a:cs typeface="ＭＳ Ｐゴシック" charset="0"/>
                      </a:rPr>
                      <m:t>𝐝</m:t>
                    </m:r>
                    <m:acc>
                      <m:accPr>
                        <m:chr m:val="⃗"/>
                        <m:ctrlPr>
                          <a:rPr lang="fr-FR" altLang="ja-JP" sz="1400" i="1" dirty="0">
                            <a:solidFill>
                              <a:schemeClr val="tx1"/>
                            </a:solidFill>
                            <a:latin typeface="Cambria Math" panose="02040503050406030204" pitchFamily="18" charset="0"/>
                            <a:ea typeface="ＭＳ Ｐゴシック" charset="0"/>
                            <a:cs typeface="ＭＳ Ｐゴシック" charset="0"/>
                          </a:rPr>
                        </m:ctrlPr>
                      </m:accPr>
                      <m:e>
                        <m:r>
                          <a:rPr lang="fr-FR" altLang="ja-JP" sz="1400" i="1" dirty="0">
                            <a:solidFill>
                              <a:schemeClr val="tx1"/>
                            </a:solidFill>
                            <a:latin typeface="Cambria Math" charset="0"/>
                            <a:ea typeface="ＭＳ Ｐゴシック" charset="0"/>
                            <a:cs typeface="ＭＳ Ｐゴシック" charset="0"/>
                          </a:rPr>
                          <m:t>𝒗</m:t>
                        </m:r>
                      </m:e>
                    </m:acc>
                  </m:oMath>
                </a14:m>
                <a:r>
                  <a:rPr lang="fr-FR" altLang="ja-JP" sz="1400" dirty="0">
                    <a:solidFill>
                      <a:schemeClr val="tx1"/>
                    </a:solidFill>
                    <a:latin typeface="Comic Sans MS" charset="0"/>
                    <a:ea typeface="ＭＳ Ｐゴシック" charset="0"/>
                    <a:cs typeface="ＭＳ Ｐゴシック" charset="0"/>
                  </a:rPr>
                  <a:t> = section)</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r>
                  <a:rPr lang="fr-FR" altLang="ja-JP" sz="1400" dirty="0">
                    <a:solidFill>
                      <a:schemeClr val="tx1"/>
                    </a:solidFill>
                    <a:latin typeface="Comic Sans MS" charset="0"/>
                    <a:ea typeface="ＭＳ Ｐゴシック" charset="0"/>
                    <a:cs typeface="ＭＳ Ｐゴシック" charset="0"/>
                  </a:rPr>
                  <a:t>3- Variation du flux de particules traversant la section </a:t>
                </a:r>
                <a14:m>
                  <m:oMath xmlns:m="http://schemas.openxmlformats.org/officeDocument/2006/math">
                    <m:r>
                      <a:rPr lang="fr-FR" altLang="ja-JP" sz="1400" dirty="0">
                        <a:solidFill>
                          <a:schemeClr val="tx1"/>
                        </a:solidFill>
                        <a:latin typeface="Cambria Math" charset="0"/>
                        <a:ea typeface="ＭＳ Ｐゴシック" charset="0"/>
                        <a:cs typeface="ＭＳ Ｐゴシック" charset="0"/>
                      </a:rPr>
                      <m:t>𝐝</m:t>
                    </m:r>
                    <m:acc>
                      <m:accPr>
                        <m:chr m:val="⃗"/>
                        <m:ctrlPr>
                          <a:rPr lang="fr-FR" altLang="ja-JP" sz="1400" i="1" dirty="0">
                            <a:solidFill>
                              <a:schemeClr val="tx1"/>
                            </a:solidFill>
                            <a:latin typeface="Cambria Math" panose="02040503050406030204" pitchFamily="18" charset="0"/>
                            <a:ea typeface="ＭＳ Ｐゴシック" charset="0"/>
                            <a:cs typeface="ＭＳ Ｐゴシック" charset="0"/>
                          </a:rPr>
                        </m:ctrlPr>
                      </m:accPr>
                      <m:e>
                        <m:r>
                          <a:rPr lang="fr-FR" altLang="ja-JP" sz="1400" i="1" dirty="0">
                            <a:solidFill>
                              <a:schemeClr val="tx1"/>
                            </a:solidFill>
                            <a:latin typeface="Cambria Math" charset="0"/>
                            <a:ea typeface="ＭＳ Ｐゴシック" charset="0"/>
                            <a:cs typeface="ＭＳ Ｐゴシック" charset="0"/>
                          </a:rPr>
                          <m:t>𝒓</m:t>
                        </m:r>
                      </m:e>
                    </m:acc>
                    <m:r>
                      <a:rPr lang="fr-FR" altLang="ja-JP" sz="1400" i="1" dirty="0">
                        <a:solidFill>
                          <a:schemeClr val="tx1"/>
                        </a:solidFill>
                        <a:latin typeface="Cambria Math" charset="0"/>
                        <a:ea typeface="ＭＳ Ｐゴシック" charset="0"/>
                        <a:cs typeface="ＭＳ Ｐゴシック" charset="0"/>
                      </a:rPr>
                      <m:t> </m:t>
                    </m:r>
                  </m:oMath>
                </a14:m>
                <a:r>
                  <a:rPr lang="fr-FR" altLang="ja-JP" sz="1400" dirty="0">
                    <a:solidFill>
                      <a:schemeClr val="tx1"/>
                    </a:solidFill>
                    <a:latin typeface="Comic Sans MS" charset="0"/>
                    <a:ea typeface="ＭＳ Ｐゴシック" charset="0"/>
                    <a:cs typeface="ＭＳ Ｐゴシック" charset="0"/>
                  </a:rPr>
                  <a:t>: flux :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𝒇</m:t>
                    </m:r>
                    <m:acc>
                      <m:accPr>
                        <m:chr m:val="⃗"/>
                        <m:ctrlPr>
                          <a:rPr lang="fr-FR" sz="1400" i="1">
                            <a:latin typeface="Cambria Math" panose="02040503050406030204" pitchFamily="18" charset="0"/>
                          </a:rPr>
                        </m:ctrlPr>
                      </m:accPr>
                      <m:e>
                        <m:r>
                          <a:rPr lang="fr-FR" sz="1400" b="1" i="1" smtClean="0">
                            <a:latin typeface="Cambria Math" charset="0"/>
                          </a:rPr>
                          <m:t>𝒂</m:t>
                        </m:r>
                      </m:e>
                    </m:acc>
                    <m:r>
                      <a:rPr lang="fr-FR" altLang="ja-JP" sz="1400" dirty="0">
                        <a:solidFill>
                          <a:schemeClr val="tx1"/>
                        </a:solidFill>
                        <a:latin typeface="Cambria Math" charset="0"/>
                        <a:ea typeface="ＭＳ Ｐゴシック" charset="0"/>
                        <a:cs typeface="ＭＳ Ｐゴシック" charset="0"/>
                      </a:rPr>
                      <m:t>∙</m:t>
                    </m:r>
                    <m:r>
                      <a:rPr lang="fr-FR" altLang="ja-JP" sz="1400" dirty="0">
                        <a:solidFill>
                          <a:schemeClr val="tx1"/>
                        </a:solidFill>
                        <a:latin typeface="Cambria Math" charset="0"/>
                        <a:ea typeface="ＭＳ Ｐゴシック" charset="0"/>
                        <a:cs typeface="ＭＳ Ｐゴシック" charset="0"/>
                      </a:rPr>
                      <m:t>𝐝</m:t>
                    </m:r>
                    <m:acc>
                      <m:accPr>
                        <m:chr m:val="⃗"/>
                        <m:ctrlPr>
                          <a:rPr lang="fr-FR" altLang="ja-JP" sz="1400" i="1" dirty="0">
                            <a:solidFill>
                              <a:schemeClr val="tx1"/>
                            </a:solidFill>
                            <a:latin typeface="Cambria Math" panose="02040503050406030204" pitchFamily="18" charset="0"/>
                            <a:ea typeface="ＭＳ Ｐゴシック" charset="0"/>
                            <a:cs typeface="ＭＳ Ｐゴシック" charset="0"/>
                          </a:rPr>
                        </m:ctrlPr>
                      </m:accPr>
                      <m:e>
                        <m:r>
                          <a:rPr lang="fr-FR" altLang="ja-JP" sz="1400" b="1" i="1" dirty="0" smtClean="0">
                            <a:solidFill>
                              <a:schemeClr val="tx1"/>
                            </a:solidFill>
                            <a:latin typeface="Cambria Math" charset="0"/>
                            <a:ea typeface="ＭＳ Ｐゴシック" charset="0"/>
                            <a:cs typeface="ＭＳ Ｐゴシック" charset="0"/>
                          </a:rPr>
                          <m:t>𝒓</m:t>
                        </m:r>
                      </m:e>
                    </m:acc>
                  </m:oMath>
                </a14:m>
                <a:r>
                  <a:rPr lang="en-GB" sz="1400" dirty="0">
                    <a:solidFill>
                      <a:schemeClr val="tx1"/>
                    </a:solidFill>
                    <a:latin typeface="Comic Sans MS" charset="0"/>
                    <a:ea typeface="ＭＳ Ｐゴシック" charset="0"/>
                    <a:cs typeface="ＭＳ Ｐゴシック" charset="0"/>
                  </a:rPr>
                  <a:t>.   (</a:t>
                </a:r>
                <a14:m>
                  <m:oMath xmlns:m="http://schemas.openxmlformats.org/officeDocument/2006/math">
                    <m:r>
                      <a:rPr lang="fr-FR" altLang="ja-JP" sz="1400" i="1">
                        <a:solidFill>
                          <a:schemeClr val="tx1"/>
                        </a:solidFill>
                        <a:latin typeface="Cambria Math" charset="0"/>
                        <a:ea typeface="ＭＳ Ｐゴシック" charset="0"/>
                        <a:cs typeface="ＭＳ Ｐゴシック" charset="0"/>
                      </a:rPr>
                      <m:t>𝒇</m:t>
                    </m:r>
                    <m:acc>
                      <m:accPr>
                        <m:chr m:val="⃗"/>
                        <m:ctrlPr>
                          <a:rPr lang="fr-FR" sz="1400" i="1">
                            <a:latin typeface="Cambria Math" panose="02040503050406030204" pitchFamily="18" charset="0"/>
                          </a:rPr>
                        </m:ctrlPr>
                      </m:accPr>
                      <m:e>
                        <m:r>
                          <a:rPr lang="fr-FR" sz="1400" b="1" i="1" smtClean="0">
                            <a:latin typeface="Cambria Math" charset="0"/>
                          </a:rPr>
                          <m:t>𝒂</m:t>
                        </m:r>
                      </m:e>
                    </m:acc>
                    <m:r>
                      <a:rPr lang="fr-FR" sz="1400" i="1">
                        <a:latin typeface="Cambria Math" charset="0"/>
                      </a:rPr>
                      <m:t> </m:t>
                    </m:r>
                  </m:oMath>
                </a14:m>
                <a:r>
                  <a:rPr lang="fr-FR" altLang="ja-JP" sz="1400" dirty="0">
                    <a:solidFill>
                      <a:schemeClr val="tx1"/>
                    </a:solidFill>
                    <a:latin typeface="Comic Sans MS" charset="0"/>
                    <a:ea typeface="ＭＳ Ｐゴシック" charset="0"/>
                    <a:cs typeface="ＭＳ Ｐゴシック" charset="0"/>
                  </a:rPr>
                  <a:t> = courant de particules et </a:t>
                </a:r>
                <a14:m>
                  <m:oMath xmlns:m="http://schemas.openxmlformats.org/officeDocument/2006/math">
                    <m:r>
                      <a:rPr lang="fr-FR" altLang="ja-JP" sz="1400" dirty="0">
                        <a:solidFill>
                          <a:schemeClr val="tx1"/>
                        </a:solidFill>
                        <a:latin typeface="Cambria Math" charset="0"/>
                        <a:ea typeface="ＭＳ Ｐゴシック" charset="0"/>
                        <a:cs typeface="ＭＳ Ｐゴシック" charset="0"/>
                      </a:rPr>
                      <m:t>𝐝</m:t>
                    </m:r>
                    <m:acc>
                      <m:accPr>
                        <m:chr m:val="⃗"/>
                        <m:ctrlPr>
                          <a:rPr lang="fr-FR" altLang="ja-JP" sz="1400" i="1" dirty="0">
                            <a:solidFill>
                              <a:schemeClr val="tx1"/>
                            </a:solidFill>
                            <a:latin typeface="Cambria Math" panose="02040503050406030204" pitchFamily="18" charset="0"/>
                            <a:ea typeface="ＭＳ Ｐゴシック" charset="0"/>
                            <a:cs typeface="ＭＳ Ｐゴシック" charset="0"/>
                          </a:rPr>
                        </m:ctrlPr>
                      </m:accPr>
                      <m:e>
                        <m:r>
                          <a:rPr lang="fr-FR" altLang="ja-JP" sz="1400" i="1" dirty="0">
                            <a:solidFill>
                              <a:schemeClr val="tx1"/>
                            </a:solidFill>
                            <a:latin typeface="Cambria Math" charset="0"/>
                            <a:ea typeface="ＭＳ Ｐゴシック" charset="0"/>
                            <a:cs typeface="ＭＳ Ｐゴシック" charset="0"/>
                          </a:rPr>
                          <m:t>𝒓</m:t>
                        </m:r>
                      </m:e>
                    </m:acc>
                    <m:r>
                      <a:rPr lang="fr-FR" altLang="ja-JP" sz="1400" i="1" dirty="0">
                        <a:solidFill>
                          <a:schemeClr val="tx1"/>
                        </a:solidFill>
                        <a:latin typeface="Cambria Math" charset="0"/>
                        <a:ea typeface="ＭＳ Ｐゴシック" charset="0"/>
                        <a:cs typeface="ＭＳ Ｐゴシック" charset="0"/>
                      </a:rPr>
                      <m:t> </m:t>
                    </m:r>
                  </m:oMath>
                </a14:m>
                <a:r>
                  <a:rPr lang="fr-FR" altLang="ja-JP" sz="1400" dirty="0">
                    <a:solidFill>
                      <a:schemeClr val="tx1"/>
                    </a:solidFill>
                    <a:latin typeface="Comic Sans MS" charset="0"/>
                    <a:ea typeface="ＭＳ Ｐゴシック" charset="0"/>
                    <a:cs typeface="ＭＳ Ｐゴシック" charset="0"/>
                  </a:rPr>
                  <a:t>= section)</a:t>
                </a: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endParaRPr lang="en-GB" sz="1400" dirty="0">
                  <a:solidFill>
                    <a:schemeClr val="tx1"/>
                  </a:solidFill>
                  <a:latin typeface="Comic Sans MS" charset="0"/>
                  <a:ea typeface="ＭＳ Ｐゴシック" charset="0"/>
                  <a:cs typeface="ＭＳ Ｐゴシック" charset="0"/>
                </a:endParaRPr>
              </a:p>
            </p:txBody>
          </p:sp>
        </mc:Choice>
        <mc:Fallback xmlns="">
          <p:sp>
            <p:nvSpPr>
              <p:cNvPr id="26631" name="Rectangle 46"/>
              <p:cNvSpPr>
                <a:spLocks noGrp="1" noRot="1" noChangeAspect="1" noMove="1" noResize="1" noEditPoints="1" noAdjustHandles="1" noChangeArrowheads="1" noChangeShapeType="1" noTextEdit="1"/>
              </p:cNvSpPr>
              <p:nvPr>
                <p:ph type="title"/>
              </p:nvPr>
            </p:nvSpPr>
            <p:spPr>
              <a:xfrm>
                <a:off x="367011" y="323528"/>
                <a:ext cx="6172200" cy="8352160"/>
              </a:xfrm>
              <a:blipFill>
                <a:blip r:embed="rId2"/>
                <a:stretch>
                  <a:fillRect l="-205"/>
                </a:stretch>
              </a:blipFill>
            </p:spPr>
            <p:txBody>
              <a:bodyPr/>
              <a:lstStyle/>
              <a:p>
                <a:r>
                  <a:rPr lang="fr-FR">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497510B-3298-414F-BCF2-8E407E18F81D}" type="slidenum">
              <a:rPr lang="fr-FR" b="0">
                <a:latin typeface="Arial" charset="0"/>
              </a:rPr>
              <a:pPr eaLnBrk="1" hangingPunct="1"/>
              <a:t>27</a:t>
            </a:fld>
            <a:endParaRPr lang="fr-FR" b="0" dirty="0">
              <a:latin typeface="Arial" charset="0"/>
            </a:endParaRPr>
          </a:p>
        </p:txBody>
      </p:sp>
      <mc:AlternateContent xmlns:mc="http://schemas.openxmlformats.org/markup-compatibility/2006" xmlns:a14="http://schemas.microsoft.com/office/drawing/2010/main">
        <mc:Choice Requires="a14">
          <p:sp>
            <p:nvSpPr>
              <p:cNvPr id="26631" name="Rectangle 46"/>
              <p:cNvSpPr>
                <a:spLocks noGrp="1" noChangeArrowheads="1"/>
              </p:cNvSpPr>
              <p:nvPr>
                <p:ph type="title"/>
              </p:nvPr>
            </p:nvSpPr>
            <p:spPr>
              <a:xfrm>
                <a:off x="367011" y="323528"/>
                <a:ext cx="6172200" cy="8352160"/>
              </a:xfrm>
            </p:spPr>
            <p:txBody>
              <a:bodyPr anchor="t"/>
              <a:lstStyle/>
              <a:p>
                <a:pPr algn="l" eaLnBrk="1" hangingPunct="1"/>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br>
                  <a:rPr lang="fr-FR" altLang="ja-JP" sz="1400" dirty="0">
                    <a:solidFill>
                      <a:schemeClr val="tx1"/>
                    </a:solidFill>
                    <a:latin typeface="Comic Sans MS" charset="0"/>
                    <a:ea typeface="ＭＳ Ｐゴシック" charset="0"/>
                    <a:cs typeface="ＭＳ Ｐゴシック" charset="0"/>
                  </a:rPr>
                </a:br>
                <a14:m>
                  <m:oMathPara xmlns:m="http://schemas.openxmlformats.org/officeDocument/2006/math">
                    <m:oMathParaPr>
                      <m:jc m:val="centerGroup"/>
                    </m:oMathParaPr>
                    <m:oMath xmlns:m="http://schemas.openxmlformats.org/officeDocument/2006/math">
                      <m:f>
                        <m:f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fPr>
                        <m:num>
                          <m:r>
                            <a:rPr lang="fr-FR" altLang="ja-JP" sz="1400" b="1" i="0" smtClean="0">
                              <a:solidFill>
                                <a:schemeClr val="tx1"/>
                              </a:solidFill>
                              <a:latin typeface="Cambria Math" charset="0"/>
                              <a:ea typeface="ＭＳ Ｐゴシック" charset="0"/>
                              <a:cs typeface="ＭＳ Ｐゴシック" charset="0"/>
                            </a:rPr>
                            <m:t>𝐝𝐟</m:t>
                          </m:r>
                        </m:num>
                        <m:den>
                          <m:r>
                            <a:rPr lang="fr-FR" altLang="ja-JP" sz="1400" b="1" i="0" smtClean="0">
                              <a:solidFill>
                                <a:schemeClr val="tx1"/>
                              </a:solidFill>
                              <a:latin typeface="Cambria Math" charset="0"/>
                              <a:ea typeface="ＭＳ Ｐゴシック" charset="0"/>
                              <a:cs typeface="ＭＳ Ｐゴシック" charset="0"/>
                            </a:rPr>
                            <m:t>𝐝𝐭</m:t>
                          </m:r>
                        </m:den>
                      </m:f>
                      <m:r>
                        <a:rPr lang="fr-FR" altLang="ja-JP" sz="1400" b="1" i="0" smtClean="0">
                          <a:solidFill>
                            <a:schemeClr val="tx1"/>
                          </a:solidFill>
                          <a:latin typeface="Cambria Math" charset="0"/>
                          <a:ea typeface="ＭＳ Ｐゴシック" charset="0"/>
                          <a:cs typeface="ＭＳ Ｐゴシック" charset="0"/>
                        </a:rPr>
                        <m:t>=</m:t>
                      </m:r>
                      <m:f>
                        <m:f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fPr>
                        <m:num>
                          <m:r>
                            <a:rPr lang="fr-FR" altLang="ja-JP" sz="1400" b="1" i="1" smtClean="0">
                              <a:solidFill>
                                <a:schemeClr val="tx1"/>
                              </a:solidFill>
                              <a:latin typeface="Cambria Math" charset="0"/>
                              <a:ea typeface="ＭＳ Ｐゴシック" charset="0"/>
                              <a:cs typeface="ＭＳ Ｐゴシック" charset="0"/>
                            </a:rPr>
                            <m:t>𝝏</m:t>
                          </m:r>
                          <m:r>
                            <a:rPr lang="fr-FR" altLang="ja-JP" sz="1400" b="1" i="1" smtClean="0">
                              <a:solidFill>
                                <a:schemeClr val="tx1"/>
                              </a:solidFill>
                              <a:latin typeface="Cambria Math" charset="0"/>
                              <a:ea typeface="ＭＳ Ｐゴシック" charset="0"/>
                              <a:cs typeface="ＭＳ Ｐゴシック" charset="0"/>
                            </a:rPr>
                            <m:t>𝒇</m:t>
                          </m:r>
                        </m:num>
                        <m:den>
                          <m:r>
                            <a:rPr lang="fr-FR" altLang="ja-JP" sz="1400" b="1" i="1" smtClean="0">
                              <a:solidFill>
                                <a:schemeClr val="tx1"/>
                              </a:solidFill>
                              <a:latin typeface="Cambria Math" charset="0"/>
                              <a:ea typeface="ＭＳ Ｐゴシック" charset="0"/>
                              <a:cs typeface="ＭＳ Ｐゴシック" charset="0"/>
                            </a:rPr>
                            <m:t>𝝏</m:t>
                          </m:r>
                          <m:r>
                            <a:rPr lang="fr-FR" altLang="ja-JP" sz="1400" b="1" i="1" smtClean="0">
                              <a:solidFill>
                                <a:schemeClr val="tx1"/>
                              </a:solidFill>
                              <a:latin typeface="Cambria Math" charset="0"/>
                              <a:ea typeface="ＭＳ Ｐゴシック" charset="0"/>
                              <a:cs typeface="ＭＳ Ｐゴシック" charset="0"/>
                            </a:rPr>
                            <m:t>𝒕</m:t>
                          </m:r>
                        </m:den>
                      </m:f>
                      <m:r>
                        <a:rPr lang="fr-FR" altLang="ja-JP" sz="1400" b="1" i="1" smtClean="0">
                          <a:solidFill>
                            <a:schemeClr val="tx1"/>
                          </a:solidFill>
                          <a:latin typeface="Cambria Math" charset="0"/>
                          <a:ea typeface="ＭＳ Ｐゴシック" charset="0"/>
                          <a:cs typeface="ＭＳ Ｐゴシック" charset="0"/>
                        </a:rPr>
                        <m:t>+</m:t>
                      </m:r>
                      <m:acc>
                        <m:accPr>
                          <m:chr m:val="⃗"/>
                          <m:ctrlPr>
                            <a:rPr lang="fr-FR" altLang="ja-JP" sz="1400" b="1" i="1" smtClean="0">
                              <a:solidFill>
                                <a:schemeClr val="tx1"/>
                              </a:solidFill>
                              <a:latin typeface="Cambria Math" panose="02040503050406030204" pitchFamily="18" charset="0"/>
                              <a:ea typeface="ＭＳ Ｐゴシック" charset="0"/>
                              <a:cs typeface="ＭＳ Ｐゴシック" charset="0"/>
                            </a:rPr>
                          </m:ctrlPr>
                        </m:accPr>
                        <m:e>
                          <m:r>
                            <a:rPr lang="fr-FR" altLang="ja-JP" sz="1400" b="1" i="1" smtClean="0">
                              <a:solidFill>
                                <a:schemeClr val="tx1"/>
                              </a:solidFill>
                              <a:latin typeface="Cambria Math" charset="0"/>
                              <a:ea typeface="ＭＳ Ｐゴシック" charset="0"/>
                              <a:cs typeface="ＭＳ Ｐゴシック" charset="0"/>
                            </a:rPr>
                            <m:t>𝒗</m:t>
                          </m:r>
                        </m:e>
                      </m:acc>
                      <m:r>
                        <a:rPr lang="fr-FR" altLang="ja-JP" sz="1400" b="1" i="1" smtClean="0">
                          <a:solidFill>
                            <a:schemeClr val="tx1"/>
                          </a:solidFill>
                          <a:latin typeface="Cambria Math" charset="0"/>
                          <a:ea typeface="Cambria Math" charset="0"/>
                          <a:cs typeface="Cambria Math" charset="0"/>
                        </a:rPr>
                        <m:t>∙</m:t>
                      </m:r>
                      <m:acc>
                        <m:accPr>
                          <m:chr m:val="⃗"/>
                          <m:ctrlPr>
                            <a:rPr lang="fr-FR" altLang="ja-JP" sz="1400" b="1" i="1" smtClean="0">
                              <a:solidFill>
                                <a:schemeClr val="tx1"/>
                              </a:solidFill>
                              <a:latin typeface="Cambria Math" panose="02040503050406030204" pitchFamily="18" charset="0"/>
                              <a:ea typeface="Cambria Math" charset="0"/>
                              <a:cs typeface="Cambria Math" charset="0"/>
                            </a:rPr>
                          </m:ctrlPr>
                        </m:accPr>
                        <m:e>
                          <m:sSub>
                            <m:sSubPr>
                              <m:ctrlPr>
                                <a:rPr lang="fr-FR" altLang="ja-JP" sz="1400" b="1" i="1" smtClean="0">
                                  <a:solidFill>
                                    <a:schemeClr val="tx1"/>
                                  </a:solidFill>
                                  <a:latin typeface="Cambria Math" panose="02040503050406030204" pitchFamily="18" charset="0"/>
                                  <a:ea typeface="Cambria Math" charset="0"/>
                                  <a:cs typeface="Cambria Math" charset="0"/>
                                </a:rPr>
                              </m:ctrlPr>
                            </m:sSubPr>
                            <m:e>
                              <m:r>
                                <a:rPr lang="fr-FR" altLang="ja-JP" sz="1400" b="1" i="1" smtClean="0">
                                  <a:solidFill>
                                    <a:schemeClr val="tx1"/>
                                  </a:solidFill>
                                  <a:latin typeface="Cambria Math" charset="0"/>
                                  <a:ea typeface="Cambria Math" charset="0"/>
                                  <a:cs typeface="Cambria Math" charset="0"/>
                                </a:rPr>
                                <m:t>𝛁</m:t>
                              </m:r>
                            </m:e>
                            <m:sub>
                              <m:acc>
                                <m:accPr>
                                  <m:chr m:val="⃗"/>
                                  <m:ctrlPr>
                                    <a:rPr lang="fr-FR" altLang="ja-JP" sz="1400" b="1" i="1" smtClean="0">
                                      <a:solidFill>
                                        <a:schemeClr val="tx1"/>
                                      </a:solidFill>
                                      <a:latin typeface="Cambria Math" panose="02040503050406030204" pitchFamily="18" charset="0"/>
                                      <a:ea typeface="Cambria Math" charset="0"/>
                                      <a:cs typeface="Cambria Math" charset="0"/>
                                    </a:rPr>
                                  </m:ctrlPr>
                                </m:accPr>
                                <m:e>
                                  <m:r>
                                    <a:rPr lang="fr-FR" altLang="ja-JP" sz="1400" b="1" i="1" smtClean="0">
                                      <a:solidFill>
                                        <a:schemeClr val="tx1"/>
                                      </a:solidFill>
                                      <a:latin typeface="Cambria Math" charset="0"/>
                                      <a:ea typeface="Cambria Math" charset="0"/>
                                      <a:cs typeface="Cambria Math" charset="0"/>
                                    </a:rPr>
                                    <m:t>𝒓</m:t>
                                  </m:r>
                                </m:e>
                              </m:acc>
                            </m:sub>
                          </m:sSub>
                        </m:e>
                      </m:acc>
                      <m:r>
                        <a:rPr lang="fr-FR" altLang="ja-JP" sz="1400" b="1" i="1" smtClean="0">
                          <a:solidFill>
                            <a:schemeClr val="tx1"/>
                          </a:solidFill>
                          <a:latin typeface="Cambria Math" charset="0"/>
                          <a:ea typeface="ＭＳ Ｐゴシック" charset="0"/>
                          <a:cs typeface="ＭＳ Ｐゴシック" charset="0"/>
                        </a:rPr>
                        <m:t>𝒇</m:t>
                      </m:r>
                      <m:r>
                        <a:rPr lang="fr-FR" altLang="ja-JP" sz="1400" b="1" i="1" smtClean="0">
                          <a:solidFill>
                            <a:schemeClr val="tx1"/>
                          </a:solidFill>
                          <a:latin typeface="Cambria Math" charset="0"/>
                          <a:ea typeface="ＭＳ Ｐゴシック" charset="0"/>
                          <a:cs typeface="ＭＳ Ｐゴシック" charset="0"/>
                        </a:rPr>
                        <m:t>+</m:t>
                      </m:r>
                      <m:f>
                        <m:f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fPr>
                        <m:num>
                          <m:acc>
                            <m:accPr>
                              <m:chr m:val="⃗"/>
                              <m:ctrlPr>
                                <a:rPr lang="fr-FR" altLang="ja-JP" sz="1400" i="1">
                                  <a:solidFill>
                                    <a:schemeClr val="tx1"/>
                                  </a:solidFill>
                                  <a:latin typeface="Cambria Math" panose="02040503050406030204" pitchFamily="18" charset="0"/>
                                  <a:ea typeface="ＭＳ Ｐゴシック" charset="0"/>
                                  <a:cs typeface="ＭＳ Ｐゴシック" charset="0"/>
                                </a:rPr>
                              </m:ctrlPr>
                            </m:accPr>
                            <m:e>
                              <m:r>
                                <a:rPr lang="fr-FR" altLang="ja-JP" sz="1400" b="1" i="1" smtClean="0">
                                  <a:solidFill>
                                    <a:schemeClr val="tx1"/>
                                  </a:solidFill>
                                  <a:latin typeface="Cambria Math" charset="0"/>
                                  <a:ea typeface="ＭＳ Ｐゴシック" charset="0"/>
                                  <a:cs typeface="ＭＳ Ｐゴシック" charset="0"/>
                                </a:rPr>
                                <m:t>𝑭𝒐𝒓𝒄𝒆</m:t>
                              </m:r>
                            </m:e>
                          </m:acc>
                        </m:num>
                        <m:den>
                          <m:sSup>
                            <m:sSup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sSupPr>
                            <m:e>
                              <m:r>
                                <a:rPr lang="fr-FR" altLang="ja-JP" sz="1400" b="1" i="1" smtClean="0">
                                  <a:solidFill>
                                    <a:schemeClr val="tx1"/>
                                  </a:solidFill>
                                  <a:latin typeface="Cambria Math" charset="0"/>
                                  <a:ea typeface="ＭＳ Ｐゴシック" charset="0"/>
                                  <a:cs typeface="ＭＳ Ｐゴシック" charset="0"/>
                                </a:rPr>
                                <m:t>𝒎</m:t>
                              </m:r>
                            </m:e>
                            <m:sup>
                              <m:r>
                                <a:rPr lang="fr-FR" altLang="ja-JP" sz="1400" b="1" i="1" smtClean="0">
                                  <a:solidFill>
                                    <a:schemeClr val="tx1"/>
                                  </a:solidFill>
                                  <a:latin typeface="Cambria Math" charset="0"/>
                                  <a:ea typeface="ＭＳ Ｐゴシック" charset="0"/>
                                  <a:cs typeface="ＭＳ Ｐゴシック" charset="0"/>
                                </a:rPr>
                                <m:t>∗</m:t>
                              </m:r>
                            </m:sup>
                          </m:sSup>
                        </m:den>
                      </m:f>
                      <m:r>
                        <a:rPr lang="fr-FR" altLang="ja-JP" sz="1400" i="1">
                          <a:solidFill>
                            <a:schemeClr val="tx1"/>
                          </a:solidFill>
                          <a:latin typeface="Cambria Math" charset="0"/>
                          <a:ea typeface="Cambria Math" charset="0"/>
                          <a:cs typeface="Cambria Math" charset="0"/>
                        </a:rPr>
                        <m:t>∙</m:t>
                      </m:r>
                      <m:acc>
                        <m:accPr>
                          <m:chr m:val="⃗"/>
                          <m:ctrlPr>
                            <a:rPr lang="fr-FR" altLang="ja-JP" sz="1400" i="1">
                              <a:solidFill>
                                <a:schemeClr val="tx1"/>
                              </a:solidFill>
                              <a:latin typeface="Cambria Math" panose="02040503050406030204" pitchFamily="18" charset="0"/>
                              <a:ea typeface="Cambria Math" charset="0"/>
                              <a:cs typeface="Cambria Math" charset="0"/>
                            </a:rPr>
                          </m:ctrlPr>
                        </m:accPr>
                        <m:e>
                          <m:sSub>
                            <m:sSubPr>
                              <m:ctrlPr>
                                <a:rPr lang="fr-FR" altLang="ja-JP" sz="1400" i="1">
                                  <a:solidFill>
                                    <a:schemeClr val="tx1"/>
                                  </a:solidFill>
                                  <a:latin typeface="Cambria Math" panose="02040503050406030204" pitchFamily="18" charset="0"/>
                                  <a:ea typeface="Cambria Math" charset="0"/>
                                  <a:cs typeface="Cambria Math" charset="0"/>
                                </a:rPr>
                              </m:ctrlPr>
                            </m:sSubPr>
                            <m:e>
                              <m:r>
                                <a:rPr lang="fr-FR" altLang="ja-JP" sz="1400" i="1">
                                  <a:solidFill>
                                    <a:schemeClr val="tx1"/>
                                  </a:solidFill>
                                  <a:latin typeface="Cambria Math" charset="0"/>
                                  <a:ea typeface="Cambria Math" charset="0"/>
                                  <a:cs typeface="Cambria Math" charset="0"/>
                                </a:rPr>
                                <m:t>𝛁</m:t>
                              </m:r>
                            </m:e>
                            <m:sub>
                              <m:acc>
                                <m:accPr>
                                  <m:chr m:val="⃗"/>
                                  <m:ctrlPr>
                                    <a:rPr lang="fr-FR" altLang="ja-JP" sz="1400" i="1">
                                      <a:solidFill>
                                        <a:schemeClr val="tx1"/>
                                      </a:solidFill>
                                      <a:latin typeface="Cambria Math" panose="02040503050406030204" pitchFamily="18" charset="0"/>
                                      <a:ea typeface="Cambria Math" charset="0"/>
                                      <a:cs typeface="Cambria Math" charset="0"/>
                                    </a:rPr>
                                  </m:ctrlPr>
                                </m:accPr>
                                <m:e>
                                  <m:r>
                                    <a:rPr lang="fr-FR" altLang="ja-JP" sz="1400" b="1" i="1" smtClean="0">
                                      <a:solidFill>
                                        <a:schemeClr val="tx1"/>
                                      </a:solidFill>
                                      <a:latin typeface="Cambria Math" charset="0"/>
                                      <a:ea typeface="Cambria Math" charset="0"/>
                                      <a:cs typeface="Cambria Math" charset="0"/>
                                    </a:rPr>
                                    <m:t>𝒗</m:t>
                                  </m:r>
                                </m:e>
                              </m:acc>
                            </m:sub>
                          </m:sSub>
                        </m:e>
                      </m:acc>
                      <m:r>
                        <a:rPr lang="fr-FR" altLang="ja-JP" sz="1400" i="1">
                          <a:solidFill>
                            <a:schemeClr val="tx1"/>
                          </a:solidFill>
                          <a:latin typeface="Cambria Math" charset="0"/>
                          <a:ea typeface="ＭＳ Ｐゴシック" charset="0"/>
                          <a:cs typeface="ＭＳ Ｐゴシック" charset="0"/>
                        </a:rPr>
                        <m:t>𝒇</m:t>
                      </m:r>
                      <m:r>
                        <a:rPr lang="fr-FR" altLang="ja-JP" sz="1400" b="1" i="1" smtClean="0">
                          <a:solidFill>
                            <a:schemeClr val="tx1"/>
                          </a:solidFill>
                          <a:latin typeface="Cambria Math" charset="0"/>
                          <a:ea typeface="ＭＳ Ｐゴシック" charset="0"/>
                          <a:cs typeface="ＭＳ Ｐゴシック" charset="0"/>
                        </a:rPr>
                        <m:t>=</m:t>
                      </m:r>
                      <m:sSub>
                        <m:sSubPr>
                          <m:ctrlPr>
                            <a:rPr lang="fr-FR" altLang="ja-JP" sz="1400" b="1" i="1" smtClean="0">
                              <a:solidFill>
                                <a:schemeClr val="tx1"/>
                              </a:solidFill>
                              <a:latin typeface="Cambria Math" panose="02040503050406030204" pitchFamily="18" charset="0"/>
                              <a:ea typeface="ＭＳ Ｐゴシック" charset="0"/>
                              <a:cs typeface="ＭＳ Ｐゴシック" charset="0"/>
                            </a:rPr>
                          </m:ctrlPr>
                        </m:sSubPr>
                        <m:e>
                          <m:d>
                            <m:dPr>
                              <m:ctrlPr>
                                <a:rPr lang="is-IS" altLang="ja-JP" sz="1400" b="1" i="1" smtClean="0">
                                  <a:solidFill>
                                    <a:schemeClr val="tx1"/>
                                  </a:solidFill>
                                  <a:latin typeface="Cambria Math" panose="02040503050406030204" pitchFamily="18" charset="0"/>
                                  <a:ea typeface="ＭＳ Ｐゴシック" charset="0"/>
                                  <a:cs typeface="ＭＳ Ｐゴシック" charset="0"/>
                                </a:rPr>
                              </m:ctrlPr>
                            </m:dPr>
                            <m:e>
                              <m:f>
                                <m:fPr>
                                  <m:ctrlPr>
                                    <a:rPr lang="fr-FR" altLang="ja-JP" sz="1400" i="1">
                                      <a:solidFill>
                                        <a:schemeClr val="tx1"/>
                                      </a:solidFill>
                                      <a:latin typeface="Cambria Math" panose="02040503050406030204" pitchFamily="18" charset="0"/>
                                      <a:ea typeface="ＭＳ Ｐゴシック" charset="0"/>
                                      <a:cs typeface="ＭＳ Ｐゴシック" charset="0"/>
                                    </a:rPr>
                                  </m:ctrlPr>
                                </m:fPr>
                                <m:num>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𝒇</m:t>
                                  </m:r>
                                </m:num>
                                <m:den>
                                  <m:r>
                                    <a:rPr lang="fr-FR" altLang="ja-JP" sz="1400" i="1">
                                      <a:solidFill>
                                        <a:schemeClr val="tx1"/>
                                      </a:solidFill>
                                      <a:latin typeface="Cambria Math" charset="0"/>
                                      <a:ea typeface="ＭＳ Ｐゴシック" charset="0"/>
                                      <a:cs typeface="ＭＳ Ｐゴシック" charset="0"/>
                                    </a:rPr>
                                    <m:t>𝝏</m:t>
                                  </m:r>
                                  <m:r>
                                    <a:rPr lang="fr-FR" altLang="ja-JP" sz="1400" i="1">
                                      <a:solidFill>
                                        <a:schemeClr val="tx1"/>
                                      </a:solidFill>
                                      <a:latin typeface="Cambria Math" charset="0"/>
                                      <a:ea typeface="ＭＳ Ｐゴシック" charset="0"/>
                                      <a:cs typeface="ＭＳ Ｐゴシック" charset="0"/>
                                    </a:rPr>
                                    <m:t>𝒕</m:t>
                                  </m:r>
                                </m:den>
                              </m:f>
                            </m:e>
                          </m:d>
                        </m:e>
                        <m:sub>
                          <m:r>
                            <a:rPr lang="fr-FR" altLang="ja-JP" sz="1400" b="1" i="1" smtClean="0">
                              <a:solidFill>
                                <a:schemeClr val="tx1"/>
                              </a:solidFill>
                              <a:latin typeface="Cambria Math" charset="0"/>
                              <a:ea typeface="ＭＳ Ｐゴシック" charset="0"/>
                              <a:cs typeface="ＭＳ Ｐゴシック" charset="0"/>
                            </a:rPr>
                            <m:t>𝒄𝒐𝒍𝒍𝒊𝒔𝒊𝒐𝒏𝒔</m:t>
                          </m:r>
                        </m:sub>
                      </m:sSub>
                    </m:oMath>
                  </m:oMathPara>
                </a14:m>
                <a:br>
                  <a:rPr lang="en-GB" sz="1400" dirty="0">
                    <a:solidFill>
                      <a:schemeClr val="tx1"/>
                    </a:solidFill>
                    <a:latin typeface="Comic Sans MS" charset="0"/>
                    <a:ea typeface="ＭＳ Ｐゴシック" charset="0"/>
                    <a:cs typeface="ＭＳ Ｐゴシック" charset="0"/>
                  </a:rPr>
                </a:br>
                <a:br>
                  <a:rPr lang="en-GB" sz="1400" dirty="0">
                    <a:solidFill>
                      <a:schemeClr val="tx1"/>
                    </a:solidFill>
                    <a:latin typeface="Comic Sans MS" charset="0"/>
                    <a:ea typeface="ＭＳ Ｐゴシック" charset="0"/>
                    <a:cs typeface="ＭＳ Ｐゴシック" charset="0"/>
                  </a:rPr>
                </a:br>
                <a:br>
                  <a:rPr lang="en-GB" sz="1400" dirty="0">
                    <a:solidFill>
                      <a:schemeClr val="tx1"/>
                    </a:solidFill>
                    <a:latin typeface="Comic Sans MS" charset="0"/>
                    <a:ea typeface="ＭＳ Ｐゴシック" charset="0"/>
                    <a:cs typeface="ＭＳ Ｐゴシック" charset="0"/>
                  </a:rPr>
                </a:br>
                <a:r>
                  <a:rPr lang="fr-FR" sz="1400" dirty="0"/>
                  <a:t>Les </a:t>
                </a:r>
                <a:r>
                  <a:rPr lang="fr-FR" sz="1400" i="1" dirty="0">
                    <a:solidFill>
                      <a:srgbClr val="004080"/>
                    </a:solidFill>
                  </a:rPr>
                  <a:t>équations de conservation</a:t>
                </a:r>
                <a:r>
                  <a:rPr lang="fr-FR" sz="1400" dirty="0"/>
                  <a:t> en sont issues en calculant les grandeurs moyennes d</a:t>
                </a:r>
                <a:r>
                  <a:rPr lang="ja-JP" altLang="fr-FR" sz="1400" dirty="0"/>
                  <a:t>’</a:t>
                </a:r>
                <a:r>
                  <a:rPr lang="fr-FR" altLang="ja-JP" sz="1400" dirty="0"/>
                  <a:t>une population donnée (densité, vitesse, énergie…).</a:t>
                </a:r>
                <a:br>
                  <a:rPr lang="fr-FR" altLang="ja-JP" sz="1400" dirty="0"/>
                </a:br>
                <a:br>
                  <a:rPr lang="fr-FR" altLang="ja-JP" sz="1400" dirty="0"/>
                </a:br>
                <a:br>
                  <a:rPr lang="fr-FR" altLang="ja-JP" sz="1400" dirty="0"/>
                </a:br>
                <a:r>
                  <a:rPr lang="fr-FR" sz="1400" dirty="0"/>
                  <a:t>Densité: </a:t>
                </a:r>
                <a14:m>
                  <m:oMath xmlns:m="http://schemas.openxmlformats.org/officeDocument/2006/math">
                    <m:r>
                      <a:rPr lang="fr-FR" sz="1400" b="1" i="1" smtClean="0">
                        <a:latin typeface="Cambria Math" charset="0"/>
                      </a:rPr>
                      <m:t>𝒏</m:t>
                    </m:r>
                    <m:d>
                      <m:dPr>
                        <m:ctrlPr>
                          <a:rPr lang="fr-FR" sz="1400" b="1" i="1" smtClean="0">
                            <a:latin typeface="Cambria Math" panose="02040503050406030204" pitchFamily="18" charset="0"/>
                          </a:rPr>
                        </m:ctrlPr>
                      </m:dPr>
                      <m:e>
                        <m:r>
                          <a:rPr lang="fr-FR" sz="1400" b="1" i="1" smtClean="0">
                            <a:latin typeface="Cambria Math" charset="0"/>
                          </a:rPr>
                          <m:t>𝒕</m:t>
                        </m:r>
                        <m:r>
                          <a:rPr lang="fr-FR" sz="1400" b="1" i="1" smtClean="0">
                            <a:latin typeface="Cambria Math" charset="0"/>
                          </a:rPr>
                          <m:t>,</m:t>
                        </m:r>
                        <m:acc>
                          <m:accPr>
                            <m:chr m:val="⃗"/>
                            <m:ctrlPr>
                              <a:rPr lang="fr-FR" sz="1400" b="1" i="1" smtClean="0">
                                <a:latin typeface="Cambria Math" panose="02040503050406030204" pitchFamily="18" charset="0"/>
                              </a:rPr>
                            </m:ctrlPr>
                          </m:accPr>
                          <m:e>
                            <m:r>
                              <a:rPr lang="fr-FR" sz="1400" b="1" i="1" smtClean="0">
                                <a:latin typeface="Cambria Math" charset="0"/>
                              </a:rPr>
                              <m:t>𝒓</m:t>
                            </m:r>
                          </m:e>
                        </m:acc>
                      </m:e>
                    </m:d>
                    <m:r>
                      <a:rPr lang="fr-FR" sz="1400" b="1" i="1" smtClean="0">
                        <a:latin typeface="Cambria Math" charset="0"/>
                      </a:rPr>
                      <m:t>=</m:t>
                    </m:r>
                    <m:nary>
                      <m:naryPr>
                        <m:limLoc m:val="undOvr"/>
                        <m:ctrlPr>
                          <a:rPr lang="is-IS" sz="1400" b="1" i="1" smtClean="0">
                            <a:latin typeface="Cambria Math" panose="02040503050406030204" pitchFamily="18" charset="0"/>
                          </a:rPr>
                        </m:ctrlPr>
                      </m:naryPr>
                      <m:sub>
                        <m:r>
                          <m:rPr>
                            <m:brk m:alnAt="24"/>
                          </m:rPr>
                          <a:rPr lang="fr-FR" sz="1400" b="1" i="1" smtClean="0">
                            <a:latin typeface="Cambria Math" charset="0"/>
                          </a:rPr>
                          <m:t>𝒗</m:t>
                        </m:r>
                      </m:sub>
                      <m:sup>
                        <m:r>
                          <a:rPr lang="fr-FR" sz="1400" b="1" i="1" smtClean="0">
                            <a:latin typeface="Cambria Math" charset="0"/>
                          </a:rPr>
                          <m:t> </m:t>
                        </m:r>
                      </m:sup>
                      <m:e>
                        <m:r>
                          <a:rPr lang="fr-FR" sz="1400" b="1" i="1" smtClean="0">
                            <a:latin typeface="Cambria Math" charset="0"/>
                          </a:rPr>
                          <m:t>𝒇</m:t>
                        </m:r>
                        <m:d>
                          <m:dPr>
                            <m:ctrlPr>
                              <a:rPr lang="fr-FR" sz="1400" b="1" i="1" smtClean="0">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r>
                              <a:rPr lang="fr-FR" sz="1400" b="1" i="1" smtClean="0">
                                <a:latin typeface="Cambria Math" charset="0"/>
                              </a:rPr>
                              <m:t>,</m:t>
                            </m:r>
                            <m:acc>
                              <m:accPr>
                                <m:chr m:val="⃗"/>
                                <m:ctrlPr>
                                  <a:rPr lang="fr-FR" sz="1400" i="1">
                                    <a:latin typeface="Cambria Math" panose="02040503050406030204" pitchFamily="18" charset="0"/>
                                  </a:rPr>
                                </m:ctrlPr>
                              </m:accPr>
                              <m:e>
                                <m:r>
                                  <a:rPr lang="fr-FR" sz="1400" b="1" i="1" smtClean="0">
                                    <a:latin typeface="Cambria Math" charset="0"/>
                                  </a:rPr>
                                  <m:t>𝒗</m:t>
                                </m:r>
                              </m:e>
                            </m:acc>
                          </m:e>
                        </m:d>
                        <m:sSup>
                          <m:sSupPr>
                            <m:ctrlPr>
                              <a:rPr lang="fr-FR" sz="1400" i="1">
                                <a:latin typeface="Cambria Math" panose="02040503050406030204" pitchFamily="18" charset="0"/>
                              </a:rPr>
                            </m:ctrlPr>
                          </m:sSupPr>
                          <m:e>
                            <m:r>
                              <a:rPr lang="fr-FR" sz="1400" i="1">
                                <a:latin typeface="Cambria Math" charset="0"/>
                              </a:rPr>
                              <m:t>𝒅</m:t>
                            </m:r>
                          </m:e>
                          <m:sup>
                            <m:r>
                              <a:rPr lang="fr-FR" sz="1400" i="1">
                                <a:latin typeface="Cambria Math" charset="0"/>
                              </a:rPr>
                              <m:t>𝟑</m:t>
                            </m:r>
                          </m:sup>
                        </m:sSup>
                        <m:r>
                          <a:rPr lang="fr-FR" sz="1400" i="1">
                            <a:latin typeface="Cambria Math" charset="0"/>
                          </a:rPr>
                          <m:t>𝒗</m:t>
                        </m:r>
                      </m:e>
                    </m:nary>
                  </m:oMath>
                </a14:m>
                <a:r>
                  <a:rPr lang="fr-FR" sz="1400" dirty="0"/>
                  <a:t>, </a:t>
                </a:r>
                <a:br>
                  <a:rPr lang="fr-FR" sz="1400" dirty="0"/>
                </a:br>
                <a:r>
                  <a:rPr lang="fr-FR" sz="1400" dirty="0"/>
                  <a:t>Vitesse: </a:t>
                </a:r>
                <a14:m>
                  <m:oMath xmlns:m="http://schemas.openxmlformats.org/officeDocument/2006/math">
                    <m:d>
                      <m:dPr>
                        <m:begChr m:val="⟨"/>
                        <m:endChr m:val="⟩"/>
                        <m:ctrlPr>
                          <a:rPr lang="fr-FR" sz="1400" i="1" smtClean="0">
                            <a:latin typeface="Cambria Math" panose="02040503050406030204" pitchFamily="18" charset="0"/>
                          </a:rPr>
                        </m:ctrlPr>
                      </m:dPr>
                      <m:e>
                        <m:acc>
                          <m:accPr>
                            <m:chr m:val="⃗"/>
                            <m:ctrlPr>
                              <a:rPr lang="fr-FR" sz="1400" i="1">
                                <a:latin typeface="Cambria Math" panose="02040503050406030204" pitchFamily="18" charset="0"/>
                              </a:rPr>
                            </m:ctrlPr>
                          </m:accPr>
                          <m:e>
                            <m:r>
                              <a:rPr lang="fr-FR" sz="1400" i="1">
                                <a:latin typeface="Cambria Math" charset="0"/>
                              </a:rPr>
                              <m:t>𝒗</m:t>
                            </m:r>
                          </m:e>
                        </m:acc>
                      </m:e>
                    </m:d>
                    <m:d>
                      <m:dPr>
                        <m:ctrlPr>
                          <a:rPr lang="fr-FR" sz="1400" i="1">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e>
                    </m:d>
                    <m:r>
                      <a:rPr lang="fr-FR" sz="1400" i="1">
                        <a:latin typeface="Cambria Math" charset="0"/>
                      </a:rPr>
                      <m:t>=</m:t>
                    </m:r>
                    <m:f>
                      <m:fPr>
                        <m:ctrlPr>
                          <a:rPr lang="fr-FR" sz="1400" b="1" i="1" smtClean="0">
                            <a:latin typeface="Cambria Math" panose="02040503050406030204" pitchFamily="18" charset="0"/>
                          </a:rPr>
                        </m:ctrlPr>
                      </m:fPr>
                      <m:num>
                        <m:r>
                          <a:rPr lang="fr-FR" sz="1400" b="1" i="1" smtClean="0">
                            <a:latin typeface="Cambria Math" charset="0"/>
                          </a:rPr>
                          <m:t>𝟏</m:t>
                        </m:r>
                      </m:num>
                      <m:den>
                        <m:r>
                          <a:rPr lang="fr-FR" sz="1400" b="1" i="1" smtClean="0">
                            <a:latin typeface="Cambria Math" charset="0"/>
                          </a:rPr>
                          <m:t>𝒏</m:t>
                        </m:r>
                      </m:den>
                    </m:f>
                    <m:nary>
                      <m:naryPr>
                        <m:limLoc m:val="undOvr"/>
                        <m:ctrlPr>
                          <a:rPr lang="is-IS" sz="1400" i="1">
                            <a:latin typeface="Cambria Math" panose="02040503050406030204" pitchFamily="18" charset="0"/>
                          </a:rPr>
                        </m:ctrlPr>
                      </m:naryPr>
                      <m:sub>
                        <m:r>
                          <m:rPr>
                            <m:brk m:alnAt="24"/>
                          </m:rPr>
                          <a:rPr lang="fr-FR" sz="1400" i="1">
                            <a:latin typeface="Cambria Math" charset="0"/>
                          </a:rPr>
                          <m:t>𝒗</m:t>
                        </m:r>
                      </m:sub>
                      <m:sup>
                        <m:r>
                          <a:rPr lang="fr-FR" sz="1400" i="1">
                            <a:latin typeface="Cambria Math" charset="0"/>
                          </a:rPr>
                          <m:t> </m:t>
                        </m:r>
                      </m:sup>
                      <m:e>
                        <m:acc>
                          <m:accPr>
                            <m:chr m:val="⃗"/>
                            <m:ctrlPr>
                              <a:rPr lang="fr-FR" sz="1400" i="1">
                                <a:latin typeface="Cambria Math" panose="02040503050406030204" pitchFamily="18" charset="0"/>
                              </a:rPr>
                            </m:ctrlPr>
                          </m:accPr>
                          <m:e>
                            <m:r>
                              <a:rPr lang="fr-FR" sz="1400" i="1">
                                <a:latin typeface="Cambria Math" charset="0"/>
                              </a:rPr>
                              <m:t>𝒗</m:t>
                            </m:r>
                          </m:e>
                        </m:acc>
                        <m:r>
                          <a:rPr lang="fr-FR" sz="1400" i="1">
                            <a:latin typeface="Cambria Math" charset="0"/>
                          </a:rPr>
                          <m:t>𝒇</m:t>
                        </m:r>
                        <m:d>
                          <m:dPr>
                            <m:ctrlPr>
                              <a:rPr lang="fr-FR" sz="1400" i="1">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𝒗</m:t>
                                </m:r>
                              </m:e>
                            </m:acc>
                          </m:e>
                        </m:d>
                        <m:sSup>
                          <m:sSupPr>
                            <m:ctrlPr>
                              <a:rPr lang="fr-FR" sz="1400" i="1">
                                <a:latin typeface="Cambria Math" panose="02040503050406030204" pitchFamily="18" charset="0"/>
                              </a:rPr>
                            </m:ctrlPr>
                          </m:sSupPr>
                          <m:e>
                            <m:r>
                              <a:rPr lang="fr-FR" sz="1400" i="1">
                                <a:latin typeface="Cambria Math" charset="0"/>
                              </a:rPr>
                              <m:t>𝒅</m:t>
                            </m:r>
                          </m:e>
                          <m:sup>
                            <m:r>
                              <a:rPr lang="fr-FR" sz="1400" i="1">
                                <a:latin typeface="Cambria Math" charset="0"/>
                              </a:rPr>
                              <m:t>𝟑</m:t>
                            </m:r>
                          </m:sup>
                        </m:sSup>
                        <m:r>
                          <a:rPr lang="fr-FR" sz="1400" i="1">
                            <a:latin typeface="Cambria Math" charset="0"/>
                          </a:rPr>
                          <m:t>𝒗</m:t>
                        </m:r>
                      </m:e>
                    </m:nary>
                    <m:r>
                      <a:rPr lang="fr-FR" sz="1400" i="1">
                        <a:latin typeface="Cambria Math" charset="0"/>
                      </a:rPr>
                      <m:t> </m:t>
                    </m:r>
                  </m:oMath>
                </a14:m>
                <a:r>
                  <a:rPr lang="fr-FR" sz="1400" dirty="0"/>
                  <a:t>, </a:t>
                </a:r>
                <a:br>
                  <a:rPr lang="fr-FR" sz="1400" dirty="0"/>
                </a:br>
                <a:r>
                  <a:rPr lang="fr-FR" sz="1400" dirty="0"/>
                  <a:t>Energie cinétique: </a:t>
                </a:r>
                <a14:m>
                  <m:oMath xmlns:m="http://schemas.openxmlformats.org/officeDocument/2006/math">
                    <m:d>
                      <m:dPr>
                        <m:begChr m:val="⟨"/>
                        <m:endChr m:val="⟩"/>
                        <m:ctrlPr>
                          <a:rPr lang="fr-FR" sz="1400" i="1">
                            <a:latin typeface="Cambria Math" panose="02040503050406030204" pitchFamily="18" charset="0"/>
                          </a:rPr>
                        </m:ctrlPr>
                      </m:dPr>
                      <m:e>
                        <m:r>
                          <a:rPr lang="fr-FR" sz="1400" b="1" i="1" smtClean="0">
                            <a:latin typeface="Cambria Math" charset="0"/>
                          </a:rPr>
                          <m:t>𝒘</m:t>
                        </m:r>
                      </m:e>
                    </m:d>
                    <m:d>
                      <m:dPr>
                        <m:ctrlPr>
                          <a:rPr lang="fr-FR" sz="1400" i="1">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e>
                    </m:d>
                    <m:r>
                      <a:rPr lang="fr-FR" sz="1400" i="1">
                        <a:latin typeface="Cambria Math" charset="0"/>
                      </a:rPr>
                      <m:t>=</m:t>
                    </m:r>
                    <m:f>
                      <m:fPr>
                        <m:ctrlPr>
                          <a:rPr lang="fr-FR" sz="1400" i="1">
                            <a:latin typeface="Cambria Math" panose="02040503050406030204" pitchFamily="18" charset="0"/>
                          </a:rPr>
                        </m:ctrlPr>
                      </m:fPr>
                      <m:num>
                        <m:r>
                          <a:rPr lang="fr-FR" sz="1400" i="1">
                            <a:latin typeface="Cambria Math" charset="0"/>
                          </a:rPr>
                          <m:t>𝟏</m:t>
                        </m:r>
                      </m:num>
                      <m:den>
                        <m:r>
                          <a:rPr lang="fr-FR" sz="1400" i="1">
                            <a:latin typeface="Cambria Math" charset="0"/>
                          </a:rPr>
                          <m:t>𝒏</m:t>
                        </m:r>
                      </m:den>
                    </m:f>
                    <m:nary>
                      <m:naryPr>
                        <m:limLoc m:val="undOvr"/>
                        <m:ctrlPr>
                          <a:rPr lang="is-IS" sz="1400" i="1">
                            <a:latin typeface="Cambria Math" panose="02040503050406030204" pitchFamily="18" charset="0"/>
                          </a:rPr>
                        </m:ctrlPr>
                      </m:naryPr>
                      <m:sub>
                        <m:r>
                          <m:rPr>
                            <m:brk m:alnAt="24"/>
                          </m:rPr>
                          <a:rPr lang="fr-FR" sz="1400" i="1">
                            <a:latin typeface="Cambria Math" charset="0"/>
                          </a:rPr>
                          <m:t>𝒗</m:t>
                        </m:r>
                      </m:sub>
                      <m:sup>
                        <m:r>
                          <a:rPr lang="fr-FR" sz="1400" i="1">
                            <a:latin typeface="Cambria Math" charset="0"/>
                          </a:rPr>
                          <m:t> </m:t>
                        </m:r>
                      </m:sup>
                      <m:e>
                        <m:f>
                          <m:fPr>
                            <m:ctrlPr>
                              <a:rPr lang="fr-FR" sz="1400" b="1" i="1" smtClean="0">
                                <a:latin typeface="Cambria Math" panose="02040503050406030204" pitchFamily="18" charset="0"/>
                              </a:rPr>
                            </m:ctrlPr>
                          </m:fPr>
                          <m:num>
                            <m:r>
                              <a:rPr lang="fr-FR" sz="1400" b="1" i="1" smtClean="0">
                                <a:latin typeface="Cambria Math" charset="0"/>
                              </a:rPr>
                              <m:t>𝟏</m:t>
                            </m:r>
                          </m:num>
                          <m:den>
                            <m:r>
                              <a:rPr lang="fr-FR" sz="1400" b="1" i="1" smtClean="0">
                                <a:latin typeface="Cambria Math" charset="0"/>
                              </a:rPr>
                              <m:t>𝟐</m:t>
                            </m:r>
                          </m:den>
                        </m:f>
                        <m:sSup>
                          <m:sSupPr>
                            <m:ctrlPr>
                              <a:rPr lang="fr-FR" sz="1400" b="1" i="1" smtClean="0">
                                <a:latin typeface="Cambria Math" panose="02040503050406030204" pitchFamily="18" charset="0"/>
                              </a:rPr>
                            </m:ctrlPr>
                          </m:sSupPr>
                          <m:e>
                            <m:r>
                              <a:rPr lang="fr-FR" sz="1400" b="1" i="1" smtClean="0">
                                <a:latin typeface="Cambria Math" charset="0"/>
                              </a:rPr>
                              <m:t>𝒎</m:t>
                            </m:r>
                          </m:e>
                          <m:sup>
                            <m:r>
                              <a:rPr lang="fr-FR" sz="1400" b="1" i="1" smtClean="0">
                                <a:latin typeface="Cambria Math" charset="0"/>
                              </a:rPr>
                              <m:t>∗</m:t>
                            </m:r>
                          </m:sup>
                        </m:sSup>
                        <m:sSup>
                          <m:sSupPr>
                            <m:ctrlPr>
                              <a:rPr lang="fr-FR" sz="1400" b="1" i="1" smtClean="0">
                                <a:latin typeface="Cambria Math" panose="02040503050406030204" pitchFamily="18" charset="0"/>
                              </a:rPr>
                            </m:ctrlPr>
                          </m:sSupPr>
                          <m:e>
                            <m:d>
                              <m:dPr>
                                <m:begChr m:val="|"/>
                                <m:endChr m:val="|"/>
                                <m:ctrlPr>
                                  <a:rPr lang="hr-HR" sz="1400" b="1" i="1" smtClean="0">
                                    <a:latin typeface="Cambria Math" panose="02040503050406030204" pitchFamily="18" charset="0"/>
                                  </a:rPr>
                                </m:ctrlPr>
                              </m:dPr>
                              <m:e>
                                <m:acc>
                                  <m:accPr>
                                    <m:chr m:val="⃗"/>
                                    <m:ctrlPr>
                                      <a:rPr lang="fr-FR" sz="1400" i="1">
                                        <a:latin typeface="Cambria Math" panose="02040503050406030204" pitchFamily="18" charset="0"/>
                                      </a:rPr>
                                    </m:ctrlPr>
                                  </m:accPr>
                                  <m:e>
                                    <m:r>
                                      <a:rPr lang="fr-FR" sz="1400" i="1">
                                        <a:latin typeface="Cambria Math" charset="0"/>
                                      </a:rPr>
                                      <m:t>𝒗</m:t>
                                    </m:r>
                                  </m:e>
                                </m:acc>
                              </m:e>
                            </m:d>
                          </m:e>
                          <m:sup>
                            <m:r>
                              <a:rPr lang="fr-FR" sz="1400" b="1" i="1" smtClean="0">
                                <a:latin typeface="Cambria Math" charset="0"/>
                              </a:rPr>
                              <m:t>𝟐</m:t>
                            </m:r>
                          </m:sup>
                        </m:sSup>
                        <m:r>
                          <a:rPr lang="fr-FR" sz="1400" i="1">
                            <a:latin typeface="Cambria Math" charset="0"/>
                          </a:rPr>
                          <m:t>𝒇</m:t>
                        </m:r>
                        <m:d>
                          <m:dPr>
                            <m:ctrlPr>
                              <a:rPr lang="fr-FR" sz="1400" i="1">
                                <a:latin typeface="Cambria Math" panose="02040503050406030204" pitchFamily="18" charset="0"/>
                              </a:rPr>
                            </m:ctrlPr>
                          </m:dPr>
                          <m:e>
                            <m:r>
                              <a:rPr lang="fr-FR" sz="1400" i="1">
                                <a:latin typeface="Cambria Math" charset="0"/>
                              </a:rPr>
                              <m:t>𝒕</m:t>
                            </m:r>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𝒓</m:t>
                                </m:r>
                              </m:e>
                            </m:acc>
                            <m:r>
                              <a:rPr lang="fr-FR" sz="1400" i="1">
                                <a:latin typeface="Cambria Math" charset="0"/>
                              </a:rPr>
                              <m:t>,</m:t>
                            </m:r>
                            <m:acc>
                              <m:accPr>
                                <m:chr m:val="⃗"/>
                                <m:ctrlPr>
                                  <a:rPr lang="fr-FR" sz="1400" i="1">
                                    <a:latin typeface="Cambria Math" panose="02040503050406030204" pitchFamily="18" charset="0"/>
                                  </a:rPr>
                                </m:ctrlPr>
                              </m:accPr>
                              <m:e>
                                <m:r>
                                  <a:rPr lang="fr-FR" sz="1400" i="1">
                                    <a:latin typeface="Cambria Math" charset="0"/>
                                  </a:rPr>
                                  <m:t>𝒗</m:t>
                                </m:r>
                              </m:e>
                            </m:acc>
                          </m:e>
                        </m:d>
                        <m:sSup>
                          <m:sSupPr>
                            <m:ctrlPr>
                              <a:rPr lang="fr-FR" sz="1400" i="1">
                                <a:latin typeface="Cambria Math" panose="02040503050406030204" pitchFamily="18" charset="0"/>
                              </a:rPr>
                            </m:ctrlPr>
                          </m:sSupPr>
                          <m:e>
                            <m:r>
                              <a:rPr lang="fr-FR" sz="1400" i="1">
                                <a:latin typeface="Cambria Math" charset="0"/>
                              </a:rPr>
                              <m:t>𝒅</m:t>
                            </m:r>
                          </m:e>
                          <m:sup>
                            <m:r>
                              <a:rPr lang="fr-FR" sz="1400" i="1">
                                <a:latin typeface="Cambria Math" charset="0"/>
                              </a:rPr>
                              <m:t>𝟑</m:t>
                            </m:r>
                          </m:sup>
                        </m:sSup>
                        <m:r>
                          <a:rPr lang="fr-FR" sz="1400" i="1">
                            <a:latin typeface="Cambria Math" charset="0"/>
                          </a:rPr>
                          <m:t>𝒗</m:t>
                        </m:r>
                      </m:e>
                    </m:nary>
                    <m:r>
                      <a:rPr lang="fr-FR" sz="1400" i="1">
                        <a:latin typeface="Cambria Math" charset="0"/>
                      </a:rPr>
                      <m:t> </m:t>
                    </m:r>
                  </m:oMath>
                </a14:m>
                <a:r>
                  <a:rPr lang="fr-FR" sz="1400" dirty="0"/>
                  <a:t>.</a:t>
                </a:r>
                <a:endParaRPr lang="en-GB" sz="1400" dirty="0">
                  <a:solidFill>
                    <a:schemeClr val="tx1"/>
                  </a:solidFill>
                  <a:latin typeface="Comic Sans MS" charset="0"/>
                  <a:ea typeface="ＭＳ Ｐゴシック" charset="0"/>
                  <a:cs typeface="ＭＳ Ｐゴシック" charset="0"/>
                </a:endParaRPr>
              </a:p>
            </p:txBody>
          </p:sp>
        </mc:Choice>
        <mc:Fallback xmlns="">
          <p:sp>
            <p:nvSpPr>
              <p:cNvPr id="26631" name="Rectangle 46"/>
              <p:cNvSpPr>
                <a:spLocks noGrp="1" noRot="1" noChangeAspect="1" noMove="1" noResize="1" noEditPoints="1" noAdjustHandles="1" noChangeArrowheads="1" noChangeShapeType="1" noTextEdit="1"/>
              </p:cNvSpPr>
              <p:nvPr>
                <p:ph type="title"/>
              </p:nvPr>
            </p:nvSpPr>
            <p:spPr>
              <a:xfrm>
                <a:off x="367011" y="323528"/>
                <a:ext cx="6172200" cy="8352160"/>
              </a:xfrm>
              <a:blipFill>
                <a:blip r:embed="rId3"/>
                <a:stretch>
                  <a:fillRect l="-205" b="-5918"/>
                </a:stretch>
              </a:blipFill>
            </p:spPr>
            <p:txBody>
              <a:bodyPr/>
              <a:lstStyle/>
              <a:p>
                <a:r>
                  <a:rPr lang="fr-FR">
                    <a:noFill/>
                  </a:rPr>
                  <a:t> </a:t>
                </a:r>
              </a:p>
            </p:txBody>
          </p:sp>
        </mc:Fallback>
      </mc:AlternateContent>
      <p:grpSp>
        <p:nvGrpSpPr>
          <p:cNvPr id="26630" name="Group 48"/>
          <p:cNvGrpSpPr>
            <a:grpSpLocks/>
          </p:cNvGrpSpPr>
          <p:nvPr/>
        </p:nvGrpSpPr>
        <p:grpSpPr bwMode="auto">
          <a:xfrm>
            <a:off x="260648" y="467544"/>
            <a:ext cx="6337301" cy="4953001"/>
            <a:chOff x="333" y="567"/>
            <a:chExt cx="3992" cy="3120"/>
          </a:xfrm>
        </p:grpSpPr>
        <p:sp>
          <p:nvSpPr>
            <p:cNvPr id="26632" name="Line 6"/>
            <p:cNvSpPr>
              <a:spLocks noChangeShapeType="1"/>
            </p:cNvSpPr>
            <p:nvPr/>
          </p:nvSpPr>
          <p:spPr bwMode="auto">
            <a:xfrm flipV="1">
              <a:off x="624" y="1228"/>
              <a:ext cx="0" cy="2304"/>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6633" name="Line 7"/>
            <p:cNvSpPr>
              <a:spLocks noChangeShapeType="1"/>
            </p:cNvSpPr>
            <p:nvPr/>
          </p:nvSpPr>
          <p:spPr bwMode="auto">
            <a:xfrm flipV="1">
              <a:off x="624" y="3532"/>
              <a:ext cx="2832"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aphicFrame>
          <p:nvGraphicFramePr>
            <p:cNvPr id="26634" name="Object 5"/>
            <p:cNvGraphicFramePr>
              <a:graphicFrameLocks noChangeAspect="1"/>
            </p:cNvGraphicFramePr>
            <p:nvPr/>
          </p:nvGraphicFramePr>
          <p:xfrm>
            <a:off x="432" y="1228"/>
            <a:ext cx="90" cy="107"/>
          </p:xfrm>
          <a:graphic>
            <a:graphicData uri="http://schemas.openxmlformats.org/presentationml/2006/ole">
              <mc:AlternateContent xmlns:mc="http://schemas.openxmlformats.org/markup-compatibility/2006">
                <mc:Choice xmlns:v="urn:schemas-microsoft-com:vml" Requires="v">
                  <p:oleObj name="Équation" r:id="rId4" imgW="127000" imgH="152400" progId="Equation.3">
                    <p:embed/>
                  </p:oleObj>
                </mc:Choice>
                <mc:Fallback>
                  <p:oleObj name="Équation" r:id="rId4" imgW="127000" imgH="15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 y="1228"/>
                          <a:ext cx="90" cy="10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35" name="Object 6"/>
            <p:cNvGraphicFramePr>
              <a:graphicFrameLocks noChangeAspect="1"/>
            </p:cNvGraphicFramePr>
            <p:nvPr/>
          </p:nvGraphicFramePr>
          <p:xfrm>
            <a:off x="2418" y="2033"/>
            <a:ext cx="171" cy="107"/>
          </p:xfrm>
          <a:graphic>
            <a:graphicData uri="http://schemas.openxmlformats.org/presentationml/2006/ole">
              <mc:AlternateContent xmlns:mc="http://schemas.openxmlformats.org/markup-compatibility/2006">
                <mc:Choice xmlns:v="urn:schemas-microsoft-com:vml" Requires="v">
                  <p:oleObj name="Équation" r:id="rId6" imgW="241300" imgH="152400" progId="Equation.3">
                    <p:embed/>
                  </p:oleObj>
                </mc:Choice>
                <mc:Fallback>
                  <p:oleObj name="Équation" r:id="rId6" imgW="2413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8" y="2033"/>
                          <a:ext cx="171" cy="10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36" name="Object 7"/>
            <p:cNvGraphicFramePr>
              <a:graphicFrameLocks noChangeAspect="1"/>
            </p:cNvGraphicFramePr>
            <p:nvPr/>
          </p:nvGraphicFramePr>
          <p:xfrm>
            <a:off x="3456" y="3580"/>
            <a:ext cx="81" cy="107"/>
          </p:xfrm>
          <a:graphic>
            <a:graphicData uri="http://schemas.openxmlformats.org/presentationml/2006/ole">
              <mc:AlternateContent xmlns:mc="http://schemas.openxmlformats.org/markup-compatibility/2006">
                <mc:Choice xmlns:v="urn:schemas-microsoft-com:vml" Requires="v">
                  <p:oleObj name="Équation" r:id="rId8" imgW="114300" imgH="152400" progId="Equation.3">
                    <p:embed/>
                  </p:oleObj>
                </mc:Choice>
                <mc:Fallback>
                  <p:oleObj name="Équation" r:id="rId8" imgW="114300" imgH="152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6" y="3580"/>
                          <a:ext cx="81" cy="10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37" name="Object 8"/>
            <p:cNvGraphicFramePr>
              <a:graphicFrameLocks noChangeAspect="1"/>
            </p:cNvGraphicFramePr>
            <p:nvPr/>
          </p:nvGraphicFramePr>
          <p:xfrm>
            <a:off x="2256" y="1900"/>
            <a:ext cx="162" cy="107"/>
          </p:xfrm>
          <a:graphic>
            <a:graphicData uri="http://schemas.openxmlformats.org/presentationml/2006/ole">
              <mc:AlternateContent xmlns:mc="http://schemas.openxmlformats.org/markup-compatibility/2006">
                <mc:Choice xmlns:v="urn:schemas-microsoft-com:vml" Requires="v">
                  <p:oleObj name="Équation" r:id="rId10" imgW="228600" imgH="152400" progId="Equation.3">
                    <p:embed/>
                  </p:oleObj>
                </mc:Choice>
                <mc:Fallback>
                  <p:oleObj name="Équation" r:id="rId10" imgW="228600" imgH="1524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1900"/>
                          <a:ext cx="162" cy="10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38" name="Rectangle 13"/>
            <p:cNvSpPr>
              <a:spLocks noChangeArrowheads="1"/>
            </p:cNvSpPr>
            <p:nvPr/>
          </p:nvSpPr>
          <p:spPr bwMode="auto">
            <a:xfrm>
              <a:off x="1479" y="2044"/>
              <a:ext cx="921" cy="86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graphicFrame>
          <p:nvGraphicFramePr>
            <p:cNvPr id="26639" name="Object 9"/>
            <p:cNvGraphicFramePr>
              <a:graphicFrameLocks noChangeAspect="1"/>
            </p:cNvGraphicFramePr>
            <p:nvPr>
              <p:extLst>
                <p:ext uri="{D42A27DB-BD31-4B8C-83A1-F6EECF244321}">
                  <p14:modId xmlns:p14="http://schemas.microsoft.com/office/powerpoint/2010/main" val="777760306"/>
                </p:ext>
              </p:extLst>
            </p:nvPr>
          </p:nvGraphicFramePr>
          <p:xfrm>
            <a:off x="663" y="2210"/>
            <a:ext cx="772" cy="233"/>
          </p:xfrm>
          <a:graphic>
            <a:graphicData uri="http://schemas.openxmlformats.org/presentationml/2006/ole">
              <mc:AlternateContent xmlns:mc="http://schemas.openxmlformats.org/markup-compatibility/2006">
                <mc:Choice xmlns:v="urn:schemas-microsoft-com:vml" Requires="v">
                  <p:oleObj name="…quation" r:id="rId12" imgW="1092200" imgH="330200" progId="Equation.3">
                    <p:embed/>
                  </p:oleObj>
                </mc:Choice>
                <mc:Fallback>
                  <p:oleObj name="…quation" r:id="rId12" imgW="1092200" imgH="330200" progId="Equation.3">
                    <p:embed/>
                    <p:pic>
                      <p:nvPicPr>
                        <p:cNvPr id="0" name=""/>
                        <p:cNvPicPr>
                          <a:picLocks noChangeAspect="1" noChangeArrowheads="1"/>
                        </p:cNvPicPr>
                        <p:nvPr/>
                      </p:nvPicPr>
                      <p:blipFill>
                        <a:blip r:embed="rId13"/>
                        <a:srcRect/>
                        <a:stretch>
                          <a:fillRect/>
                        </a:stretch>
                      </p:blipFill>
                      <p:spPr bwMode="auto">
                        <a:xfrm>
                          <a:off x="663" y="2210"/>
                          <a:ext cx="772"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40" name="AutoShape 15"/>
            <p:cNvSpPr>
              <a:spLocks noChangeArrowheads="1"/>
            </p:cNvSpPr>
            <p:nvPr/>
          </p:nvSpPr>
          <p:spPr bwMode="auto">
            <a:xfrm>
              <a:off x="1104" y="2332"/>
              <a:ext cx="544" cy="240"/>
            </a:xfrm>
            <a:prstGeom prst="rightArrow">
              <a:avLst>
                <a:gd name="adj1" fmla="val 50000"/>
                <a:gd name="adj2" fmla="val 55000"/>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90000" tIns="46800" rIns="90000" bIns="46800" anchor="ctr">
              <a:spAutoFit/>
            </a:bodyPr>
            <a:lstStyle/>
            <a:p>
              <a:endParaRPr lang="en-US"/>
            </a:p>
          </p:txBody>
        </p:sp>
        <p:sp>
          <p:nvSpPr>
            <p:cNvPr id="26641" name="AutoShape 16"/>
            <p:cNvSpPr>
              <a:spLocks noChangeArrowheads="1"/>
            </p:cNvSpPr>
            <p:nvPr/>
          </p:nvSpPr>
          <p:spPr bwMode="auto">
            <a:xfrm>
              <a:off x="1790" y="2744"/>
              <a:ext cx="274" cy="480"/>
            </a:xfrm>
            <a:prstGeom prst="upArrow">
              <a:avLst>
                <a:gd name="adj1" fmla="val 50000"/>
                <a:gd name="adj2" fmla="val 43796"/>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graphicFrame>
          <p:nvGraphicFramePr>
            <p:cNvPr id="26642" name="Object 10"/>
            <p:cNvGraphicFramePr>
              <a:graphicFrameLocks noChangeAspect="1"/>
            </p:cNvGraphicFramePr>
            <p:nvPr>
              <p:extLst>
                <p:ext uri="{D42A27DB-BD31-4B8C-83A1-F6EECF244321}">
                  <p14:modId xmlns:p14="http://schemas.microsoft.com/office/powerpoint/2010/main" val="3969743408"/>
                </p:ext>
              </p:extLst>
            </p:nvPr>
          </p:nvGraphicFramePr>
          <p:xfrm>
            <a:off x="981" y="2976"/>
            <a:ext cx="853" cy="331"/>
          </p:xfrm>
          <a:graphic>
            <a:graphicData uri="http://schemas.openxmlformats.org/presentationml/2006/ole">
              <mc:AlternateContent xmlns:mc="http://schemas.openxmlformats.org/markup-compatibility/2006">
                <mc:Choice xmlns:v="urn:schemas-microsoft-com:vml" Requires="v">
                  <p:oleObj name="…quation" r:id="rId14" imgW="1206500" imgH="469900" progId="Equation.3">
                    <p:embed/>
                  </p:oleObj>
                </mc:Choice>
                <mc:Fallback>
                  <p:oleObj name="…quation" r:id="rId14" imgW="1206500" imgH="469900" progId="Equation.3">
                    <p:embed/>
                    <p:pic>
                      <p:nvPicPr>
                        <p:cNvPr id="0" name=""/>
                        <p:cNvPicPr>
                          <a:picLocks noChangeAspect="1" noChangeArrowheads="1"/>
                        </p:cNvPicPr>
                        <p:nvPr/>
                      </p:nvPicPr>
                      <p:blipFill>
                        <a:blip r:embed="rId15"/>
                        <a:srcRect/>
                        <a:stretch>
                          <a:fillRect/>
                        </a:stretch>
                      </p:blipFill>
                      <p:spPr bwMode="auto">
                        <a:xfrm>
                          <a:off x="981" y="2976"/>
                          <a:ext cx="853" cy="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43" name="Object 11"/>
            <p:cNvGraphicFramePr>
              <a:graphicFrameLocks noChangeAspect="1"/>
            </p:cNvGraphicFramePr>
            <p:nvPr>
              <p:extLst>
                <p:ext uri="{D42A27DB-BD31-4B8C-83A1-F6EECF244321}">
                  <p14:modId xmlns:p14="http://schemas.microsoft.com/office/powerpoint/2010/main" val="2153499301"/>
                </p:ext>
              </p:extLst>
            </p:nvPr>
          </p:nvGraphicFramePr>
          <p:xfrm>
            <a:off x="2941" y="2210"/>
            <a:ext cx="1015" cy="233"/>
          </p:xfrm>
          <a:graphic>
            <a:graphicData uri="http://schemas.openxmlformats.org/presentationml/2006/ole">
              <mc:AlternateContent xmlns:mc="http://schemas.openxmlformats.org/markup-compatibility/2006">
                <mc:Choice xmlns:v="urn:schemas-microsoft-com:vml" Requires="v">
                  <p:oleObj name="…quation" r:id="rId16" imgW="1435100" imgH="330200" progId="Equation.3">
                    <p:embed/>
                  </p:oleObj>
                </mc:Choice>
                <mc:Fallback>
                  <p:oleObj name="…quation" r:id="rId16" imgW="1435100" imgH="330200" progId="Equation.3">
                    <p:embed/>
                    <p:pic>
                      <p:nvPicPr>
                        <p:cNvPr id="0" name=""/>
                        <p:cNvPicPr>
                          <a:picLocks noChangeAspect="1" noChangeArrowheads="1"/>
                        </p:cNvPicPr>
                        <p:nvPr/>
                      </p:nvPicPr>
                      <p:blipFill>
                        <a:blip r:embed="rId17"/>
                        <a:srcRect/>
                        <a:stretch>
                          <a:fillRect/>
                        </a:stretch>
                      </p:blipFill>
                      <p:spPr bwMode="auto">
                        <a:xfrm>
                          <a:off x="2941" y="2210"/>
                          <a:ext cx="1015"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44" name="AutoShape 20"/>
            <p:cNvSpPr>
              <a:spLocks noChangeArrowheads="1"/>
            </p:cNvSpPr>
            <p:nvPr/>
          </p:nvSpPr>
          <p:spPr bwMode="auto">
            <a:xfrm>
              <a:off x="2344" y="2332"/>
              <a:ext cx="528" cy="240"/>
            </a:xfrm>
            <a:prstGeom prst="rightArrow">
              <a:avLst>
                <a:gd name="adj1" fmla="val 50000"/>
                <a:gd name="adj2" fmla="val 55000"/>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26645" name="AutoShape 21"/>
            <p:cNvSpPr>
              <a:spLocks noChangeArrowheads="1"/>
            </p:cNvSpPr>
            <p:nvPr/>
          </p:nvSpPr>
          <p:spPr bwMode="auto">
            <a:xfrm>
              <a:off x="1790" y="1660"/>
              <a:ext cx="274" cy="480"/>
            </a:xfrm>
            <a:prstGeom prst="upArrow">
              <a:avLst>
                <a:gd name="adj1" fmla="val 50000"/>
                <a:gd name="adj2" fmla="val 43796"/>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graphicFrame>
          <p:nvGraphicFramePr>
            <p:cNvPr id="26646" name="Object 12"/>
            <p:cNvGraphicFramePr>
              <a:graphicFrameLocks noChangeAspect="1"/>
            </p:cNvGraphicFramePr>
            <p:nvPr>
              <p:extLst>
                <p:ext uri="{D42A27DB-BD31-4B8C-83A1-F6EECF244321}">
                  <p14:modId xmlns:p14="http://schemas.microsoft.com/office/powerpoint/2010/main" val="3882103002"/>
                </p:ext>
              </p:extLst>
            </p:nvPr>
          </p:nvGraphicFramePr>
          <p:xfrm>
            <a:off x="968" y="1415"/>
            <a:ext cx="1096" cy="331"/>
          </p:xfrm>
          <a:graphic>
            <a:graphicData uri="http://schemas.openxmlformats.org/presentationml/2006/ole">
              <mc:AlternateContent xmlns:mc="http://schemas.openxmlformats.org/markup-compatibility/2006">
                <mc:Choice xmlns:v="urn:schemas-microsoft-com:vml" Requires="v">
                  <p:oleObj name="…quation" r:id="rId18" imgW="1549400" imgH="469900" progId="Equation.3">
                    <p:embed/>
                  </p:oleObj>
                </mc:Choice>
                <mc:Fallback>
                  <p:oleObj name="…quation" r:id="rId18" imgW="1549400" imgH="469900" progId="Equation.3">
                    <p:embed/>
                    <p:pic>
                      <p:nvPicPr>
                        <p:cNvPr id="0" name=""/>
                        <p:cNvPicPr>
                          <a:picLocks noChangeAspect="1" noChangeArrowheads="1"/>
                        </p:cNvPicPr>
                        <p:nvPr/>
                      </p:nvPicPr>
                      <p:blipFill>
                        <a:blip r:embed="rId19"/>
                        <a:srcRect/>
                        <a:stretch>
                          <a:fillRect/>
                        </a:stretch>
                      </p:blipFill>
                      <p:spPr bwMode="auto">
                        <a:xfrm>
                          <a:off x="968" y="1415"/>
                          <a:ext cx="1096" cy="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47" name="Text Box 23"/>
            <p:cNvSpPr txBox="1">
              <a:spLocks noChangeArrowheads="1"/>
            </p:cNvSpPr>
            <p:nvPr/>
          </p:nvSpPr>
          <p:spPr bwMode="auto">
            <a:xfrm>
              <a:off x="1207" y="1228"/>
              <a:ext cx="86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Flux sortant</a:t>
              </a:r>
            </a:p>
          </p:txBody>
        </p:sp>
        <p:sp>
          <p:nvSpPr>
            <p:cNvPr id="26648" name="Text Box 24"/>
            <p:cNvSpPr txBox="1">
              <a:spLocks noChangeArrowheads="1"/>
            </p:cNvSpPr>
            <p:nvPr/>
          </p:nvSpPr>
          <p:spPr bwMode="auto">
            <a:xfrm>
              <a:off x="1056" y="3292"/>
              <a:ext cx="86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Flux entrant</a:t>
              </a:r>
            </a:p>
          </p:txBody>
        </p:sp>
        <p:sp>
          <p:nvSpPr>
            <p:cNvPr id="26649" name="Text Box 25"/>
            <p:cNvSpPr txBox="1">
              <a:spLocks noChangeArrowheads="1"/>
            </p:cNvSpPr>
            <p:nvPr/>
          </p:nvSpPr>
          <p:spPr bwMode="auto">
            <a:xfrm>
              <a:off x="720" y="2524"/>
              <a:ext cx="86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Flux entrant</a:t>
              </a:r>
            </a:p>
          </p:txBody>
        </p:sp>
        <p:sp>
          <p:nvSpPr>
            <p:cNvPr id="26650" name="Text Box 26"/>
            <p:cNvSpPr txBox="1">
              <a:spLocks noChangeArrowheads="1"/>
            </p:cNvSpPr>
            <p:nvPr/>
          </p:nvSpPr>
          <p:spPr bwMode="auto">
            <a:xfrm>
              <a:off x="3024" y="2380"/>
              <a:ext cx="864"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Flux sortant</a:t>
              </a:r>
            </a:p>
          </p:txBody>
        </p:sp>
        <p:sp>
          <p:nvSpPr>
            <p:cNvPr id="26651" name="Oval 27"/>
            <p:cNvSpPr>
              <a:spLocks noChangeArrowheads="1"/>
            </p:cNvSpPr>
            <p:nvPr/>
          </p:nvSpPr>
          <p:spPr bwMode="auto">
            <a:xfrm>
              <a:off x="605" y="74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26652" name="Oval 28"/>
            <p:cNvSpPr>
              <a:spLocks noChangeArrowheads="1"/>
            </p:cNvSpPr>
            <p:nvPr/>
          </p:nvSpPr>
          <p:spPr bwMode="auto">
            <a:xfrm>
              <a:off x="1584" y="2140"/>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cxnSp>
          <p:nvCxnSpPr>
            <p:cNvPr id="26653" name="AutoShape 29"/>
            <p:cNvCxnSpPr>
              <a:cxnSpLocks noChangeShapeType="1"/>
              <a:stCxn id="26651" idx="4"/>
              <a:endCxn id="26652" idx="2"/>
            </p:cNvCxnSpPr>
            <p:nvPr/>
          </p:nvCxnSpPr>
          <p:spPr bwMode="auto">
            <a:xfrm rot="16200000" flipH="1">
              <a:off x="446" y="1050"/>
              <a:ext cx="1344" cy="931"/>
            </a:xfrm>
            <a:prstGeom prst="curvedConnector2">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6654" name="Text Box 30"/>
            <p:cNvSpPr txBox="1">
              <a:spLocks noChangeArrowheads="1"/>
            </p:cNvSpPr>
            <p:nvPr/>
          </p:nvSpPr>
          <p:spPr bwMode="auto">
            <a:xfrm>
              <a:off x="333" y="567"/>
              <a:ext cx="1361" cy="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Entrants (collisions)</a:t>
              </a:r>
            </a:p>
          </p:txBody>
        </p:sp>
        <p:sp>
          <p:nvSpPr>
            <p:cNvPr id="26655" name="Text Box 31"/>
            <p:cNvSpPr txBox="1">
              <a:spLocks noChangeArrowheads="1"/>
            </p:cNvSpPr>
            <p:nvPr/>
          </p:nvSpPr>
          <p:spPr bwMode="auto">
            <a:xfrm>
              <a:off x="2420" y="2912"/>
              <a:ext cx="672"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Sortants (collisions)</a:t>
              </a:r>
            </a:p>
          </p:txBody>
        </p:sp>
        <p:sp>
          <p:nvSpPr>
            <p:cNvPr id="26656" name="Oval 32"/>
            <p:cNvSpPr>
              <a:spLocks noChangeArrowheads="1"/>
            </p:cNvSpPr>
            <p:nvPr/>
          </p:nvSpPr>
          <p:spPr bwMode="auto">
            <a:xfrm>
              <a:off x="2208" y="2764"/>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cxnSp>
          <p:nvCxnSpPr>
            <p:cNvPr id="26657" name="AutoShape 34"/>
            <p:cNvCxnSpPr>
              <a:cxnSpLocks noChangeShapeType="1"/>
              <a:stCxn id="26656" idx="4"/>
              <a:endCxn id="26660" idx="2"/>
            </p:cNvCxnSpPr>
            <p:nvPr/>
          </p:nvCxnSpPr>
          <p:spPr bwMode="auto">
            <a:xfrm rot="16200000" flipH="1">
              <a:off x="2145" y="2971"/>
              <a:ext cx="426" cy="204"/>
            </a:xfrm>
            <a:prstGeom prst="curvedConnector2">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graphicFrame>
          <p:nvGraphicFramePr>
            <p:cNvPr id="26658" name="Object 13"/>
            <p:cNvGraphicFramePr>
              <a:graphicFrameLocks noChangeAspect="1"/>
            </p:cNvGraphicFramePr>
            <p:nvPr>
              <p:extLst>
                <p:ext uri="{D42A27DB-BD31-4B8C-83A1-F6EECF244321}">
                  <p14:modId xmlns:p14="http://schemas.microsoft.com/office/powerpoint/2010/main" val="2045849137"/>
                </p:ext>
              </p:extLst>
            </p:nvPr>
          </p:nvGraphicFramePr>
          <p:xfrm>
            <a:off x="3079" y="2851"/>
            <a:ext cx="1246" cy="483"/>
          </p:xfrm>
          <a:graphic>
            <a:graphicData uri="http://schemas.openxmlformats.org/presentationml/2006/ole">
              <mc:AlternateContent xmlns:mc="http://schemas.openxmlformats.org/markup-compatibility/2006">
                <mc:Choice xmlns:v="urn:schemas-microsoft-com:vml" Requires="v">
                  <p:oleObj name="…quation" r:id="rId20" imgW="1765300" imgH="685800" progId="Equation.3">
                    <p:embed/>
                  </p:oleObj>
                </mc:Choice>
                <mc:Fallback>
                  <p:oleObj name="…quation" r:id="rId20" imgW="1765300" imgH="685800" progId="Equation.3">
                    <p:embed/>
                    <p:pic>
                      <p:nvPicPr>
                        <p:cNvPr id="0" name=""/>
                        <p:cNvPicPr>
                          <a:picLocks noChangeAspect="1" noChangeArrowheads="1"/>
                        </p:cNvPicPr>
                        <p:nvPr/>
                      </p:nvPicPr>
                      <p:blipFill>
                        <a:blip r:embed="rId21"/>
                        <a:srcRect/>
                        <a:stretch>
                          <a:fillRect/>
                        </a:stretch>
                      </p:blipFill>
                      <p:spPr bwMode="auto">
                        <a:xfrm>
                          <a:off x="3079" y="2851"/>
                          <a:ext cx="1246" cy="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59" name="Object 14"/>
            <p:cNvGraphicFramePr>
              <a:graphicFrameLocks noChangeAspect="1"/>
            </p:cNvGraphicFramePr>
            <p:nvPr>
              <p:extLst>
                <p:ext uri="{D42A27DB-BD31-4B8C-83A1-F6EECF244321}">
                  <p14:modId xmlns:p14="http://schemas.microsoft.com/office/powerpoint/2010/main" val="485737328"/>
                </p:ext>
              </p:extLst>
            </p:nvPr>
          </p:nvGraphicFramePr>
          <p:xfrm>
            <a:off x="787" y="764"/>
            <a:ext cx="1202" cy="483"/>
          </p:xfrm>
          <a:graphic>
            <a:graphicData uri="http://schemas.openxmlformats.org/presentationml/2006/ole">
              <mc:AlternateContent xmlns:mc="http://schemas.openxmlformats.org/markup-compatibility/2006">
                <mc:Choice xmlns:v="urn:schemas-microsoft-com:vml" Requires="v">
                  <p:oleObj name="…quation" r:id="rId22" imgW="1701800" imgH="685800" progId="Equation.3">
                    <p:embed/>
                  </p:oleObj>
                </mc:Choice>
                <mc:Fallback>
                  <p:oleObj name="…quation" r:id="rId22" imgW="1701800" imgH="685800" progId="Equation.3">
                    <p:embed/>
                    <p:pic>
                      <p:nvPicPr>
                        <p:cNvPr id="0" name=""/>
                        <p:cNvPicPr>
                          <a:picLocks noChangeAspect="1" noChangeArrowheads="1"/>
                        </p:cNvPicPr>
                        <p:nvPr/>
                      </p:nvPicPr>
                      <p:blipFill>
                        <a:blip r:embed="rId23"/>
                        <a:srcRect/>
                        <a:stretch>
                          <a:fillRect/>
                        </a:stretch>
                      </p:blipFill>
                      <p:spPr bwMode="auto">
                        <a:xfrm>
                          <a:off x="787" y="764"/>
                          <a:ext cx="1202" cy="4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60" name="Oval 38"/>
            <p:cNvSpPr>
              <a:spLocks noChangeArrowheads="1"/>
            </p:cNvSpPr>
            <p:nvPr/>
          </p:nvSpPr>
          <p:spPr bwMode="auto">
            <a:xfrm>
              <a:off x="2460" y="323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26661" name="Text Box 39"/>
            <p:cNvSpPr txBox="1">
              <a:spLocks noChangeArrowheads="1"/>
            </p:cNvSpPr>
            <p:nvPr/>
          </p:nvSpPr>
          <p:spPr bwMode="auto">
            <a:xfrm>
              <a:off x="2238" y="703"/>
              <a:ext cx="2042" cy="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Variation temporelle (particules/s)</a:t>
              </a:r>
            </a:p>
          </p:txBody>
        </p:sp>
        <p:graphicFrame>
          <p:nvGraphicFramePr>
            <p:cNvPr id="26662" name="Object 15"/>
            <p:cNvGraphicFramePr>
              <a:graphicFrameLocks noChangeAspect="1"/>
            </p:cNvGraphicFramePr>
            <p:nvPr>
              <p:extLst>
                <p:ext uri="{D42A27DB-BD31-4B8C-83A1-F6EECF244321}">
                  <p14:modId xmlns:p14="http://schemas.microsoft.com/office/powerpoint/2010/main" val="2034706632"/>
                </p:ext>
              </p:extLst>
            </p:nvPr>
          </p:nvGraphicFramePr>
          <p:xfrm>
            <a:off x="2919" y="963"/>
            <a:ext cx="1013" cy="465"/>
          </p:xfrm>
          <a:graphic>
            <a:graphicData uri="http://schemas.openxmlformats.org/presentationml/2006/ole">
              <mc:AlternateContent xmlns:mc="http://schemas.openxmlformats.org/markup-compatibility/2006">
                <mc:Choice xmlns:v="urn:schemas-microsoft-com:vml" Requires="v">
                  <p:oleObj name="…quation" r:id="rId24" imgW="1435100" imgH="660400" progId="Equation.3">
                    <p:embed/>
                  </p:oleObj>
                </mc:Choice>
                <mc:Fallback>
                  <p:oleObj name="…quation" r:id="rId24" imgW="1435100" imgH="660400" progId="Equation.3">
                    <p:embed/>
                    <p:pic>
                      <p:nvPicPr>
                        <p:cNvPr id="0" name=""/>
                        <p:cNvPicPr>
                          <a:picLocks noChangeAspect="1" noChangeArrowheads="1"/>
                        </p:cNvPicPr>
                        <p:nvPr/>
                      </p:nvPicPr>
                      <p:blipFill>
                        <a:blip r:embed="rId25"/>
                        <a:srcRect/>
                        <a:stretch>
                          <a:fillRect/>
                        </a:stretch>
                      </p:blipFill>
                      <p:spPr bwMode="auto">
                        <a:xfrm>
                          <a:off x="2919" y="963"/>
                          <a:ext cx="1013" cy="4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6663" name="Oval 41"/>
            <p:cNvSpPr>
              <a:spLocks noChangeArrowheads="1"/>
            </p:cNvSpPr>
            <p:nvPr/>
          </p:nvSpPr>
          <p:spPr bwMode="auto">
            <a:xfrm>
              <a:off x="2777" y="884"/>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26664" name="Oval 42"/>
            <p:cNvSpPr>
              <a:spLocks noChangeArrowheads="1"/>
            </p:cNvSpPr>
            <p:nvPr/>
          </p:nvSpPr>
          <p:spPr bwMode="auto">
            <a:xfrm>
              <a:off x="2112" y="218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cxnSp>
          <p:nvCxnSpPr>
            <p:cNvPr id="26665" name="AutoShape 43"/>
            <p:cNvCxnSpPr>
              <a:cxnSpLocks noChangeShapeType="1"/>
              <a:stCxn id="26663" idx="4"/>
              <a:endCxn id="26664" idx="0"/>
            </p:cNvCxnSpPr>
            <p:nvPr/>
          </p:nvCxnSpPr>
          <p:spPr bwMode="auto">
            <a:xfrm rot="5400000">
              <a:off x="1889" y="1252"/>
              <a:ext cx="1208" cy="665"/>
            </a:xfrm>
            <a:prstGeom prst="curvedConnector3">
              <a:avLst>
                <a:gd name="adj1" fmla="val 50000"/>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2" name="Rectangle 1"/>
          <p:cNvSpPr/>
          <p:nvPr/>
        </p:nvSpPr>
        <p:spPr bwMode="auto">
          <a:xfrm>
            <a:off x="1340768" y="5580112"/>
            <a:ext cx="4108821" cy="851586"/>
          </a:xfrm>
          <a:prstGeom prst="rect">
            <a:avLst/>
          </a:prstGeom>
          <a:noFill/>
          <a:ln w="1905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118417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681CB44-6BBE-474D-BCF7-C431F52D0603}" type="slidenum">
              <a:rPr lang="fr-FR" b="0">
                <a:latin typeface="Arial" charset="0"/>
              </a:rPr>
              <a:pPr eaLnBrk="1" hangingPunct="1"/>
              <a:t>28</a:t>
            </a:fld>
            <a:endParaRPr lang="fr-FR" b="0">
              <a:latin typeface="Arial" charset="0"/>
            </a:endParaRPr>
          </a:p>
        </p:txBody>
      </p:sp>
      <mc:AlternateContent xmlns:mc="http://schemas.openxmlformats.org/markup-compatibility/2006" xmlns:a14="http://schemas.microsoft.com/office/drawing/2010/main">
        <mc:Choice Requires="a14">
          <p:sp>
            <p:nvSpPr>
              <p:cNvPr id="27651" name="Text Box 27"/>
              <p:cNvSpPr txBox="1">
                <a:spLocks noChangeArrowheads="1"/>
              </p:cNvSpPr>
              <p:nvPr/>
            </p:nvSpPr>
            <p:spPr bwMode="auto">
              <a:xfrm>
                <a:off x="609600" y="377825"/>
                <a:ext cx="5573713" cy="146085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marL="371475" indent="-371475" eaLnBrk="0" hangingPunct="0">
                  <a:defRPr sz="1400" b="1">
                    <a:solidFill>
                      <a:schemeClr val="tx1"/>
                    </a:solidFill>
                    <a:latin typeface="Comic Sans MS" charset="0"/>
                    <a:ea typeface="ＭＳ Ｐゴシック" charset="0"/>
                    <a:cs typeface="ＭＳ Ｐゴシック" charset="0"/>
                  </a:defRPr>
                </a:lvl1pPr>
                <a:lvl2pPr marL="828675" indent="-371475"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buFont typeface="Arial" charset="0"/>
                  <a:buNone/>
                </a:pPr>
                <a:r>
                  <a:rPr lang="fr-FR" dirty="0"/>
                  <a:t>II.2. Transport (linéaire).</a:t>
                </a:r>
              </a:p>
              <a:p>
                <a:pPr lvl="1" eaLnBrk="1" hangingPunct="1">
                  <a:spcBef>
                    <a:spcPct val="50000"/>
                  </a:spcBef>
                  <a:buFont typeface="Arial" charset="0"/>
                  <a:buAutoNum type="romanLcPeriod"/>
                </a:pPr>
                <a:r>
                  <a:rPr lang="fr-FR" dirty="0"/>
                  <a:t>Equation de </a:t>
                </a:r>
                <a:r>
                  <a:rPr lang="fr-FR" i="1" dirty="0">
                    <a:solidFill>
                      <a:srgbClr val="004080"/>
                    </a:solidFill>
                  </a:rPr>
                  <a:t>conservation de la vitesse</a:t>
                </a:r>
                <a:r>
                  <a:rPr lang="fr-FR" dirty="0"/>
                  <a:t> (moyenne)</a:t>
                </a:r>
              </a:p>
              <a:p>
                <a:pPr lvl="1" eaLnBrk="1" hangingPunct="1">
                  <a:spcBef>
                    <a:spcPct val="50000"/>
                  </a:spcBef>
                  <a:buFont typeface="Arial" charset="0"/>
                  <a:buAutoNum type="romanLcPeriod"/>
                </a:pPr>
                <a:endParaRPr lang="fr-FR" dirty="0"/>
              </a:p>
              <a:p>
                <a:pPr marL="457200" lvl="1" indent="0" eaLnBrk="1" hangingPunct="1">
                  <a:spcBef>
                    <a:spcPct val="50000"/>
                  </a:spcBef>
                </a:pPr>
                <a14:m>
                  <m:oMathPara xmlns:m="http://schemas.openxmlformats.org/officeDocument/2006/math">
                    <m:oMathParaPr>
                      <m:jc m:val="centerGroup"/>
                    </m:oMathParaPr>
                    <m:oMath xmlns:m="http://schemas.openxmlformats.org/officeDocument/2006/math">
                      <m:f>
                        <m:fPr>
                          <m:ctrlPr>
                            <a:rPr lang="fr-FR" altLang="ja-JP" i="1">
                              <a:latin typeface="Cambria Math" panose="02040503050406030204" pitchFamily="18" charset="0"/>
                            </a:rPr>
                          </m:ctrlPr>
                        </m:fPr>
                        <m:num>
                          <m:r>
                            <a:rPr lang="fr-FR" altLang="ja-JP" b="1" i="1" smtClean="0">
                              <a:latin typeface="Cambria Math" charset="0"/>
                            </a:rPr>
                            <m:t>𝝏</m:t>
                          </m:r>
                          <m:d>
                            <m:dPr>
                              <m:begChr m:val="⟨"/>
                              <m:endChr m:val="⟩"/>
                              <m:ctrlPr>
                                <a:rPr lang="fr-FR" altLang="ja-JP" i="1" smtClean="0">
                                  <a:latin typeface="Cambria Math" panose="02040503050406030204" pitchFamily="18" charset="0"/>
                                </a:rPr>
                              </m:ctrlPr>
                            </m:dPr>
                            <m:e>
                              <m:acc>
                                <m:accPr>
                                  <m:chr m:val="⃗"/>
                                  <m:ctrlPr>
                                    <a:rPr lang="fr-FR" altLang="ja-JP" i="1">
                                      <a:latin typeface="Cambria Math" panose="02040503050406030204" pitchFamily="18" charset="0"/>
                                    </a:rPr>
                                  </m:ctrlPr>
                                </m:accPr>
                                <m:e>
                                  <m:r>
                                    <a:rPr lang="fr-FR" altLang="ja-JP" i="1">
                                      <a:latin typeface="Cambria Math" charset="0"/>
                                    </a:rPr>
                                    <m:t>𝒗</m:t>
                                  </m:r>
                                </m:e>
                              </m:acc>
                            </m:e>
                          </m:d>
                        </m:num>
                        <m:den>
                          <m:r>
                            <a:rPr lang="fr-FR" altLang="ja-JP" b="1" i="0" smtClean="0">
                              <a:latin typeface="Cambria Math" charset="0"/>
                            </a:rPr>
                            <m:t>𝛛</m:t>
                          </m:r>
                          <m:r>
                            <a:rPr lang="fr-FR" altLang="ja-JP">
                              <a:latin typeface="Cambria Math" charset="0"/>
                            </a:rPr>
                            <m:t>𝐭</m:t>
                          </m:r>
                        </m:den>
                      </m:f>
                      <m:r>
                        <a:rPr lang="fr-FR" altLang="ja-JP" b="1" i="0" smtClean="0">
                          <a:latin typeface="Cambria Math" charset="0"/>
                        </a:rPr>
                        <m:t>+</m:t>
                      </m:r>
                      <m:d>
                        <m:dPr>
                          <m:ctrlPr>
                            <a:rPr lang="fr-FR" altLang="ja-JP" b="1" i="1" smtClean="0">
                              <a:latin typeface="Cambria Math" panose="02040503050406030204" pitchFamily="18" charset="0"/>
                            </a:rPr>
                          </m:ctrlPr>
                        </m:dPr>
                        <m:e>
                          <m:d>
                            <m:dPr>
                              <m:begChr m:val="⟨"/>
                              <m:endChr m:val="⟩"/>
                              <m:ctrlPr>
                                <a:rPr lang="fr-FR" altLang="ja-JP" i="1">
                                  <a:latin typeface="Cambria Math" panose="02040503050406030204" pitchFamily="18" charset="0"/>
                                </a:rPr>
                              </m:ctrlPr>
                            </m:dPr>
                            <m:e>
                              <m:acc>
                                <m:accPr>
                                  <m:chr m:val="⃗"/>
                                  <m:ctrlPr>
                                    <a:rPr lang="fr-FR" altLang="ja-JP" i="1">
                                      <a:latin typeface="Cambria Math" panose="02040503050406030204" pitchFamily="18" charset="0"/>
                                    </a:rPr>
                                  </m:ctrlPr>
                                </m:accPr>
                                <m:e>
                                  <m:r>
                                    <a:rPr lang="fr-FR" altLang="ja-JP" i="1">
                                      <a:latin typeface="Cambria Math" charset="0"/>
                                    </a:rPr>
                                    <m:t>𝒗</m:t>
                                  </m:r>
                                </m:e>
                              </m:acc>
                            </m:e>
                          </m:d>
                          <m:r>
                            <a:rPr lang="fr-FR" altLang="ja-JP" i="1">
                              <a:latin typeface="Cambria Math" charset="0"/>
                              <a:ea typeface="Cambria Math" charset="0"/>
                              <a:cs typeface="Cambria Math" charset="0"/>
                            </a:rPr>
                            <m:t>∙</m:t>
                          </m:r>
                          <m:acc>
                            <m:accPr>
                              <m:chr m:val="⃗"/>
                              <m:ctrlPr>
                                <a:rPr lang="fr-FR" altLang="ja-JP" i="1">
                                  <a:latin typeface="Cambria Math" panose="02040503050406030204" pitchFamily="18" charset="0"/>
                                  <a:ea typeface="Cambria Math" charset="0"/>
                                  <a:cs typeface="Cambria Math" charset="0"/>
                                </a:rPr>
                              </m:ctrlPr>
                            </m:accPr>
                            <m:e>
                              <m:sSub>
                                <m:sSubPr>
                                  <m:ctrlPr>
                                    <a:rPr lang="fr-FR" altLang="ja-JP" i="1">
                                      <a:latin typeface="Cambria Math" panose="02040503050406030204" pitchFamily="18" charset="0"/>
                                      <a:ea typeface="Cambria Math" charset="0"/>
                                      <a:cs typeface="Cambria Math" charset="0"/>
                                    </a:rPr>
                                  </m:ctrlPr>
                                </m:sSubPr>
                                <m:e>
                                  <m:r>
                                    <a:rPr lang="fr-FR" altLang="ja-JP" i="1">
                                      <a:latin typeface="Cambria Math" charset="0"/>
                                      <a:ea typeface="Cambria Math" charset="0"/>
                                      <a:cs typeface="Cambria Math" charset="0"/>
                                    </a:rPr>
                                    <m:t>𝛁</m:t>
                                  </m:r>
                                </m:e>
                                <m:sub>
                                  <m:acc>
                                    <m:accPr>
                                      <m:chr m:val="⃗"/>
                                      <m:ctrlPr>
                                        <a:rPr lang="fr-FR" altLang="ja-JP" i="1">
                                          <a:latin typeface="Cambria Math" panose="02040503050406030204" pitchFamily="18" charset="0"/>
                                          <a:ea typeface="Cambria Math" charset="0"/>
                                          <a:cs typeface="Cambria Math" charset="0"/>
                                        </a:rPr>
                                      </m:ctrlPr>
                                    </m:accPr>
                                    <m:e>
                                      <m:r>
                                        <a:rPr lang="fr-FR" altLang="ja-JP" i="1">
                                          <a:latin typeface="Cambria Math" charset="0"/>
                                          <a:ea typeface="Cambria Math" charset="0"/>
                                          <a:cs typeface="Cambria Math" charset="0"/>
                                        </a:rPr>
                                        <m:t>𝒓</m:t>
                                      </m:r>
                                    </m:e>
                                  </m:acc>
                                </m:sub>
                              </m:sSub>
                            </m:e>
                          </m:acc>
                        </m:e>
                      </m:d>
                      <m:d>
                        <m:dPr>
                          <m:begChr m:val="⟨"/>
                          <m:endChr m:val="⟩"/>
                          <m:ctrlPr>
                            <a:rPr lang="fr-FR" altLang="ja-JP" i="1">
                              <a:latin typeface="Cambria Math" panose="02040503050406030204" pitchFamily="18" charset="0"/>
                            </a:rPr>
                          </m:ctrlPr>
                        </m:dPr>
                        <m:e>
                          <m:acc>
                            <m:accPr>
                              <m:chr m:val="⃗"/>
                              <m:ctrlPr>
                                <a:rPr lang="fr-FR" altLang="ja-JP" i="1">
                                  <a:latin typeface="Cambria Math" panose="02040503050406030204" pitchFamily="18" charset="0"/>
                                </a:rPr>
                              </m:ctrlPr>
                            </m:accPr>
                            <m:e>
                              <m:r>
                                <a:rPr lang="fr-FR" altLang="ja-JP" i="1">
                                  <a:latin typeface="Cambria Math" charset="0"/>
                                </a:rPr>
                                <m:t>𝒗</m:t>
                              </m:r>
                            </m:e>
                          </m:acc>
                        </m:e>
                      </m:d>
                      <m:r>
                        <a:rPr lang="fr-FR" altLang="ja-JP" b="1" i="1" smtClean="0">
                          <a:latin typeface="Cambria Math" charset="0"/>
                        </a:rPr>
                        <m:t>−</m:t>
                      </m:r>
                      <m:f>
                        <m:fPr>
                          <m:ctrlPr>
                            <a:rPr lang="fr-FR" altLang="ja-JP" i="1">
                              <a:latin typeface="Cambria Math" panose="02040503050406030204" pitchFamily="18" charset="0"/>
                            </a:rPr>
                          </m:ctrlPr>
                        </m:fPr>
                        <m:num>
                          <m:acc>
                            <m:accPr>
                              <m:chr m:val="⃗"/>
                              <m:ctrlPr>
                                <a:rPr lang="fr-FR" altLang="ja-JP" i="1">
                                  <a:latin typeface="Cambria Math" panose="02040503050406030204" pitchFamily="18" charset="0"/>
                                </a:rPr>
                              </m:ctrlPr>
                            </m:accPr>
                            <m:e>
                              <m:r>
                                <a:rPr lang="fr-FR" altLang="ja-JP" b="1" i="1" smtClean="0">
                                  <a:latin typeface="Cambria Math" charset="0"/>
                                </a:rPr>
                                <m:t>𝑭𝒐𝒓𝒄𝒆</m:t>
                              </m:r>
                            </m:e>
                          </m:acc>
                        </m:num>
                        <m:den>
                          <m:r>
                            <a:rPr lang="fr-FR" altLang="ja-JP" i="1">
                              <a:latin typeface="Cambria Math" charset="0"/>
                            </a:rPr>
                            <m:t>𝒎</m:t>
                          </m:r>
                          <m:r>
                            <a:rPr lang="fr-FR" altLang="ja-JP" i="1">
                              <a:latin typeface="Cambria Math" charset="0"/>
                            </a:rPr>
                            <m:t>∗</m:t>
                          </m:r>
                        </m:den>
                      </m:f>
                      <m:r>
                        <a:rPr lang="fr-FR" altLang="ja-JP" b="1" i="1" smtClean="0">
                          <a:latin typeface="Cambria Math" charset="0"/>
                        </a:rPr>
                        <m:t>+</m:t>
                      </m:r>
                      <m:f>
                        <m:fPr>
                          <m:ctrlPr>
                            <a:rPr lang="fr-FR" altLang="ja-JP" b="1" i="1" smtClean="0">
                              <a:latin typeface="Cambria Math" panose="02040503050406030204" pitchFamily="18" charset="0"/>
                            </a:rPr>
                          </m:ctrlPr>
                        </m:fPr>
                        <m:num>
                          <m:r>
                            <a:rPr lang="fr-FR" altLang="ja-JP" b="1" i="1" smtClean="0">
                              <a:latin typeface="Cambria Math" charset="0"/>
                            </a:rPr>
                            <m:t>𝟏</m:t>
                          </m:r>
                        </m:num>
                        <m:den>
                          <m:r>
                            <a:rPr lang="fr-FR" altLang="ja-JP" b="1" i="1" smtClean="0">
                              <a:latin typeface="Cambria Math" charset="0"/>
                            </a:rPr>
                            <m:t>𝒏</m:t>
                          </m:r>
                          <m:sSup>
                            <m:sSupPr>
                              <m:ctrlPr>
                                <a:rPr lang="fr-FR" altLang="ja-JP" b="1" i="1" smtClean="0">
                                  <a:latin typeface="Cambria Math" panose="02040503050406030204" pitchFamily="18" charset="0"/>
                                </a:rPr>
                              </m:ctrlPr>
                            </m:sSupPr>
                            <m:e>
                              <m:r>
                                <a:rPr lang="fr-FR" altLang="ja-JP" b="1" i="1" smtClean="0">
                                  <a:latin typeface="Cambria Math" charset="0"/>
                                </a:rPr>
                                <m:t>𝒎</m:t>
                              </m:r>
                            </m:e>
                            <m:sup>
                              <m:r>
                                <a:rPr lang="fr-FR" altLang="ja-JP" b="1" i="1" smtClean="0">
                                  <a:latin typeface="Cambria Math" charset="0"/>
                                </a:rPr>
                                <m:t>∗</m:t>
                              </m:r>
                            </m:sup>
                          </m:sSup>
                        </m:den>
                      </m:f>
                      <m:r>
                        <a:rPr lang="fr-FR" altLang="ja-JP" i="1">
                          <a:latin typeface="Cambria Math" charset="0"/>
                          <a:ea typeface="Cambria Math" charset="0"/>
                          <a:cs typeface="Cambria Math" charset="0"/>
                        </a:rPr>
                        <m:t>∙</m:t>
                      </m:r>
                      <m:acc>
                        <m:accPr>
                          <m:chr m:val="⃗"/>
                          <m:ctrlPr>
                            <a:rPr lang="fr-FR" altLang="ja-JP" i="1">
                              <a:latin typeface="Cambria Math" panose="02040503050406030204" pitchFamily="18" charset="0"/>
                              <a:ea typeface="Cambria Math" charset="0"/>
                              <a:cs typeface="Cambria Math" charset="0"/>
                            </a:rPr>
                          </m:ctrlPr>
                        </m:accPr>
                        <m:e>
                          <m:sSub>
                            <m:sSubPr>
                              <m:ctrlPr>
                                <a:rPr lang="fr-FR" altLang="ja-JP" i="1">
                                  <a:latin typeface="Cambria Math" panose="02040503050406030204" pitchFamily="18" charset="0"/>
                                  <a:ea typeface="Cambria Math" charset="0"/>
                                  <a:cs typeface="Cambria Math" charset="0"/>
                                </a:rPr>
                              </m:ctrlPr>
                            </m:sSubPr>
                            <m:e>
                              <m:r>
                                <a:rPr lang="fr-FR" altLang="ja-JP" i="1">
                                  <a:latin typeface="Cambria Math" charset="0"/>
                                  <a:ea typeface="Cambria Math" charset="0"/>
                                  <a:cs typeface="Cambria Math" charset="0"/>
                                </a:rPr>
                                <m:t>𝛁</m:t>
                              </m:r>
                            </m:e>
                            <m:sub>
                              <m:acc>
                                <m:accPr>
                                  <m:chr m:val="⃗"/>
                                  <m:ctrlPr>
                                    <a:rPr lang="fr-FR" altLang="ja-JP" i="1">
                                      <a:latin typeface="Cambria Math" panose="02040503050406030204" pitchFamily="18" charset="0"/>
                                      <a:ea typeface="Cambria Math" charset="0"/>
                                      <a:cs typeface="Cambria Math" charset="0"/>
                                    </a:rPr>
                                  </m:ctrlPr>
                                </m:accPr>
                                <m:e>
                                  <m:r>
                                    <a:rPr lang="fr-FR" altLang="ja-JP" i="1">
                                      <a:latin typeface="Cambria Math" charset="0"/>
                                      <a:ea typeface="Cambria Math" charset="0"/>
                                      <a:cs typeface="Cambria Math" charset="0"/>
                                    </a:rPr>
                                    <m:t>𝒓</m:t>
                                  </m:r>
                                </m:e>
                              </m:acc>
                            </m:sub>
                          </m:sSub>
                        </m:e>
                      </m:acc>
                      <m:d>
                        <m:dPr>
                          <m:ctrlPr>
                            <a:rPr lang="fr-FR" altLang="ja-JP" b="1" i="1" smtClean="0">
                              <a:latin typeface="Cambria Math" panose="02040503050406030204" pitchFamily="18" charset="0"/>
                              <a:ea typeface="Cambria Math" charset="0"/>
                              <a:cs typeface="Cambria Math" charset="0"/>
                            </a:rPr>
                          </m:ctrlPr>
                        </m:dPr>
                        <m:e>
                          <m:r>
                            <a:rPr lang="fr-FR" altLang="ja-JP" b="1" i="1" smtClean="0">
                              <a:latin typeface="Cambria Math" charset="0"/>
                              <a:ea typeface="Cambria Math" charset="0"/>
                              <a:cs typeface="Cambria Math" charset="0"/>
                            </a:rPr>
                            <m:t>𝒏𝒌𝑻</m:t>
                          </m:r>
                        </m:e>
                      </m:d>
                      <m:r>
                        <a:rPr lang="fr-FR" altLang="ja-JP" b="1" i="1" smtClean="0">
                          <a:latin typeface="Cambria Math" charset="0"/>
                          <a:ea typeface="Cambria Math" charset="0"/>
                          <a:cs typeface="Cambria Math" charset="0"/>
                        </a:rPr>
                        <m:t>+</m:t>
                      </m:r>
                      <m:f>
                        <m:fPr>
                          <m:ctrlPr>
                            <a:rPr lang="fr-FR" altLang="ja-JP" b="1" i="1" smtClean="0">
                              <a:latin typeface="Cambria Math" panose="02040503050406030204" pitchFamily="18" charset="0"/>
                              <a:ea typeface="Cambria Math" charset="0"/>
                              <a:cs typeface="Cambria Math" charset="0"/>
                            </a:rPr>
                          </m:ctrlPr>
                        </m:fPr>
                        <m:num>
                          <m:d>
                            <m:dPr>
                              <m:begChr m:val="⟨"/>
                              <m:endChr m:val="⟩"/>
                              <m:ctrlPr>
                                <a:rPr lang="fr-FR" altLang="ja-JP" i="1">
                                  <a:latin typeface="Cambria Math" panose="02040503050406030204" pitchFamily="18" charset="0"/>
                                </a:rPr>
                              </m:ctrlPr>
                            </m:dPr>
                            <m:e>
                              <m:acc>
                                <m:accPr>
                                  <m:chr m:val="⃗"/>
                                  <m:ctrlPr>
                                    <a:rPr lang="fr-FR" altLang="ja-JP" i="1">
                                      <a:latin typeface="Cambria Math" panose="02040503050406030204" pitchFamily="18" charset="0"/>
                                    </a:rPr>
                                  </m:ctrlPr>
                                </m:accPr>
                                <m:e>
                                  <m:r>
                                    <a:rPr lang="fr-FR" altLang="ja-JP" i="1">
                                      <a:latin typeface="Cambria Math" charset="0"/>
                                    </a:rPr>
                                    <m:t>𝒗</m:t>
                                  </m:r>
                                </m:e>
                              </m:acc>
                            </m:e>
                          </m:d>
                        </m:num>
                        <m:den>
                          <m:sSub>
                            <m:sSubPr>
                              <m:ctrlPr>
                                <a:rPr lang="fr-FR" altLang="ja-JP" b="1" i="1" smtClean="0">
                                  <a:latin typeface="Cambria Math" panose="02040503050406030204" pitchFamily="18" charset="0"/>
                                  <a:ea typeface="Cambria Math" charset="0"/>
                                  <a:cs typeface="Cambria Math" charset="0"/>
                                </a:rPr>
                              </m:ctrlPr>
                            </m:sSubPr>
                            <m:e>
                              <m:r>
                                <a:rPr lang="fr-FR" altLang="ja-JP" i="1" smtClean="0">
                                  <a:latin typeface="Cambria Math" charset="0"/>
                                  <a:ea typeface="Cambria Math" charset="0"/>
                                  <a:cs typeface="Cambria Math" charset="0"/>
                                </a:rPr>
                                <m:t>𝝉</m:t>
                              </m:r>
                            </m:e>
                            <m:sub>
                              <m:r>
                                <a:rPr lang="fr-FR" altLang="ja-JP" b="1" i="1" smtClean="0">
                                  <a:latin typeface="Cambria Math" charset="0"/>
                                  <a:ea typeface="Cambria Math" charset="0"/>
                                  <a:cs typeface="Cambria Math" charset="0"/>
                                </a:rPr>
                                <m:t>𝒗</m:t>
                              </m:r>
                            </m:sub>
                          </m:sSub>
                        </m:den>
                      </m:f>
                      <m:r>
                        <a:rPr lang="fr-FR" altLang="ja-JP" b="1" i="0" smtClean="0">
                          <a:latin typeface="Cambria Math" charset="0"/>
                        </a:rPr>
                        <m:t>=</m:t>
                      </m:r>
                      <m:r>
                        <a:rPr lang="fr-FR" altLang="ja-JP" b="1" i="0" smtClean="0">
                          <a:latin typeface="Cambria Math" charset="0"/>
                        </a:rPr>
                        <m:t>𝟎</m:t>
                      </m:r>
                    </m:oMath>
                  </m:oMathPara>
                </a14:m>
                <a:endParaRPr lang="fr-FR" dirty="0"/>
              </a:p>
            </p:txBody>
          </p:sp>
        </mc:Choice>
        <mc:Fallback xmlns="">
          <p:sp>
            <p:nvSpPr>
              <p:cNvPr id="27651" name="Text Box 27"/>
              <p:cNvSpPr txBox="1">
                <a:spLocks noRot="1" noChangeAspect="1" noMove="1" noResize="1" noEditPoints="1" noAdjustHandles="1" noChangeArrowheads="1" noChangeShapeType="1" noTextEdit="1"/>
              </p:cNvSpPr>
              <p:nvPr/>
            </p:nvSpPr>
            <p:spPr bwMode="auto">
              <a:xfrm>
                <a:off x="609600" y="377825"/>
                <a:ext cx="5573713" cy="1460850"/>
              </a:xfrm>
              <a:prstGeom prst="rect">
                <a:avLst/>
              </a:prstGeom>
              <a:blipFill rotWithShape="0">
                <a:blip r:embed="rId3"/>
                <a:stretch>
                  <a:fillRect l="-328" t="-83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sp>
        <p:nvSpPr>
          <p:cNvPr id="27653" name="Text Box 30"/>
          <p:cNvSpPr txBox="1">
            <a:spLocks noChangeArrowheads="1"/>
          </p:cNvSpPr>
          <p:nvPr/>
        </p:nvSpPr>
        <p:spPr bwMode="auto">
          <a:xfrm>
            <a:off x="1993900" y="1966243"/>
            <a:ext cx="1752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a:t>Force du champ électromagnétique</a:t>
            </a:r>
          </a:p>
        </p:txBody>
      </p:sp>
      <p:sp>
        <p:nvSpPr>
          <p:cNvPr id="27654" name="Text Box 31"/>
          <p:cNvSpPr txBox="1">
            <a:spLocks noChangeArrowheads="1"/>
          </p:cNvSpPr>
          <p:nvPr/>
        </p:nvSpPr>
        <p:spPr bwMode="auto">
          <a:xfrm>
            <a:off x="4133056" y="1966243"/>
            <a:ext cx="1600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dirty="0"/>
              <a:t>Force interne de pression</a:t>
            </a:r>
          </a:p>
        </p:txBody>
      </p:sp>
      <p:sp>
        <p:nvSpPr>
          <p:cNvPr id="27655" name="Line 32"/>
          <p:cNvSpPr>
            <a:spLocks noChangeShapeType="1"/>
          </p:cNvSpPr>
          <p:nvPr/>
        </p:nvSpPr>
        <p:spPr bwMode="auto">
          <a:xfrm flipV="1">
            <a:off x="2924944" y="1737643"/>
            <a:ext cx="0" cy="2286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27656" name="Line 33"/>
          <p:cNvSpPr>
            <a:spLocks noChangeShapeType="1"/>
          </p:cNvSpPr>
          <p:nvPr/>
        </p:nvSpPr>
        <p:spPr bwMode="auto">
          <a:xfrm flipH="1" flipV="1">
            <a:off x="4352528" y="1661443"/>
            <a:ext cx="228600" cy="3048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fr-FR"/>
          </a:p>
        </p:txBody>
      </p:sp>
      <p:grpSp>
        <p:nvGrpSpPr>
          <p:cNvPr id="27657" name="Group 89"/>
          <p:cNvGrpSpPr>
            <a:grpSpLocks/>
          </p:cNvGrpSpPr>
          <p:nvPr/>
        </p:nvGrpSpPr>
        <p:grpSpPr bwMode="auto">
          <a:xfrm>
            <a:off x="609600" y="2740025"/>
            <a:ext cx="5573713" cy="3276600"/>
            <a:chOff x="384" y="1726"/>
            <a:chExt cx="3511" cy="2064"/>
          </a:xfrm>
        </p:grpSpPr>
        <p:sp>
          <p:nvSpPr>
            <p:cNvPr id="27658" name="Text Box 41"/>
            <p:cNvSpPr txBox="1">
              <a:spLocks noChangeArrowheads="1"/>
            </p:cNvSpPr>
            <p:nvPr/>
          </p:nvSpPr>
          <p:spPr bwMode="auto">
            <a:xfrm>
              <a:off x="384" y="1726"/>
              <a:ext cx="3511" cy="1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buFont typeface="Arial" charset="0"/>
                <a:buNone/>
              </a:pPr>
              <a:r>
                <a:rPr lang="fr-FR" dirty="0"/>
                <a:t>Le transport à l</a:t>
              </a:r>
              <a:r>
                <a:rPr lang="ja-JP" altLang="fr-FR" dirty="0"/>
                <a:t>’</a:t>
              </a:r>
              <a:r>
                <a:rPr lang="fr-FR" altLang="ja-JP" dirty="0"/>
                <a:t>échelle microscopique est la succession de mouvements d</a:t>
              </a:r>
              <a:r>
                <a:rPr lang="ja-JP" altLang="fr-FR" dirty="0"/>
                <a:t>’</a:t>
              </a:r>
              <a:r>
                <a:rPr lang="fr-FR" altLang="ja-JP" dirty="0"/>
                <a:t>accélération suivis de collisions de différente nature.</a:t>
              </a:r>
            </a:p>
            <a:p>
              <a:pPr eaLnBrk="1" hangingPunct="1">
                <a:spcBef>
                  <a:spcPct val="50000"/>
                </a:spcBef>
                <a:buFont typeface="Arial" charset="0"/>
                <a:buChar char="•"/>
              </a:pPr>
              <a:r>
                <a:rPr lang="fr-FR" dirty="0"/>
                <a:t> collisions élastiques: modifient uniquement la direction</a:t>
              </a:r>
            </a:p>
            <a:p>
              <a:pPr eaLnBrk="1" hangingPunct="1">
                <a:spcBef>
                  <a:spcPct val="50000"/>
                </a:spcBef>
                <a:buFont typeface="Arial" charset="0"/>
                <a:buChar char="•"/>
              </a:pPr>
              <a:r>
                <a:rPr lang="fr-FR" dirty="0"/>
                <a:t> collisions inélastiques: font également perdre de l</a:t>
              </a:r>
              <a:r>
                <a:rPr lang="ja-JP" altLang="fr-FR" dirty="0"/>
                <a:t>’</a:t>
              </a:r>
              <a:r>
                <a:rPr lang="fr-FR" altLang="ja-JP" dirty="0"/>
                <a:t>énergie à la particule</a:t>
              </a:r>
              <a:endParaRPr lang="fr-FR" dirty="0"/>
            </a:p>
          </p:txBody>
        </p:sp>
        <p:grpSp>
          <p:nvGrpSpPr>
            <p:cNvPr id="27659" name="Group 88"/>
            <p:cNvGrpSpPr>
              <a:grpSpLocks/>
            </p:cNvGrpSpPr>
            <p:nvPr/>
          </p:nvGrpSpPr>
          <p:grpSpPr bwMode="auto">
            <a:xfrm>
              <a:off x="1152" y="2906"/>
              <a:ext cx="2064" cy="884"/>
              <a:chOff x="1152" y="2906"/>
              <a:chExt cx="2064" cy="884"/>
            </a:xfrm>
          </p:grpSpPr>
          <p:sp>
            <p:nvSpPr>
              <p:cNvPr id="27683" name="Line 46"/>
              <p:cNvSpPr>
                <a:spLocks noChangeShapeType="1"/>
              </p:cNvSpPr>
              <p:nvPr/>
            </p:nvSpPr>
            <p:spPr bwMode="auto">
              <a:xfrm>
                <a:off x="1271" y="3598"/>
                <a:ext cx="48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27661" name="Freeform 49"/>
              <p:cNvSpPr>
                <a:spLocks/>
              </p:cNvSpPr>
              <p:nvPr/>
            </p:nvSpPr>
            <p:spPr bwMode="auto">
              <a:xfrm>
                <a:off x="1273" y="2926"/>
                <a:ext cx="407" cy="144"/>
              </a:xfrm>
              <a:custGeom>
                <a:avLst/>
                <a:gdLst>
                  <a:gd name="T0" fmla="*/ 0 w 768"/>
                  <a:gd name="T1" fmla="*/ 0 h 432"/>
                  <a:gd name="T2" fmla="*/ 1 w 768"/>
                  <a:gd name="T3" fmla="*/ 0 h 432"/>
                  <a:gd name="T4" fmla="*/ 1 w 768"/>
                  <a:gd name="T5" fmla="*/ 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0" y="432"/>
                    </a:moveTo>
                    <a:cubicBezTo>
                      <a:pt x="104" y="300"/>
                      <a:pt x="208" y="168"/>
                      <a:pt x="336" y="96"/>
                    </a:cubicBezTo>
                    <a:cubicBezTo>
                      <a:pt x="464" y="24"/>
                      <a:pt x="696" y="16"/>
                      <a:pt x="768"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27662" name="Freeform 50"/>
              <p:cNvSpPr>
                <a:spLocks/>
              </p:cNvSpPr>
              <p:nvPr/>
            </p:nvSpPr>
            <p:spPr bwMode="auto">
              <a:xfrm flipV="1">
                <a:off x="1776" y="2926"/>
                <a:ext cx="768" cy="288"/>
              </a:xfrm>
              <a:custGeom>
                <a:avLst/>
                <a:gdLst>
                  <a:gd name="T0" fmla="*/ 0 w 768"/>
                  <a:gd name="T1" fmla="*/ 2 h 432"/>
                  <a:gd name="T2" fmla="*/ 336 w 768"/>
                  <a:gd name="T3" fmla="*/ 1 h 432"/>
                  <a:gd name="T4" fmla="*/ 768 w 768"/>
                  <a:gd name="T5" fmla="*/ 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0" y="432"/>
                    </a:moveTo>
                    <a:cubicBezTo>
                      <a:pt x="104" y="300"/>
                      <a:pt x="208" y="168"/>
                      <a:pt x="336" y="96"/>
                    </a:cubicBezTo>
                    <a:cubicBezTo>
                      <a:pt x="464" y="24"/>
                      <a:pt x="696" y="16"/>
                      <a:pt x="768"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27663" name="Freeform 51"/>
              <p:cNvSpPr>
                <a:spLocks/>
              </p:cNvSpPr>
              <p:nvPr/>
            </p:nvSpPr>
            <p:spPr bwMode="auto">
              <a:xfrm>
                <a:off x="2314" y="3219"/>
                <a:ext cx="253" cy="283"/>
              </a:xfrm>
              <a:custGeom>
                <a:avLst/>
                <a:gdLst>
                  <a:gd name="T0" fmla="*/ 174 w 253"/>
                  <a:gd name="T1" fmla="*/ 0 h 283"/>
                  <a:gd name="T2" fmla="*/ 48 w 253"/>
                  <a:gd name="T3" fmla="*/ 61 h 283"/>
                  <a:gd name="T4" fmla="*/ 1 w 253"/>
                  <a:gd name="T5" fmla="*/ 157 h 283"/>
                  <a:gd name="T6" fmla="*/ 53 w 253"/>
                  <a:gd name="T7" fmla="*/ 261 h 283"/>
                  <a:gd name="T8" fmla="*/ 253 w 253"/>
                  <a:gd name="T9" fmla="*/ 283 h 283"/>
                  <a:gd name="T10" fmla="*/ 0 60000 65536"/>
                  <a:gd name="T11" fmla="*/ 0 60000 65536"/>
                  <a:gd name="T12" fmla="*/ 0 60000 65536"/>
                  <a:gd name="T13" fmla="*/ 0 60000 65536"/>
                  <a:gd name="T14" fmla="*/ 0 60000 65536"/>
                  <a:gd name="T15" fmla="*/ 0 w 253"/>
                  <a:gd name="T16" fmla="*/ 0 h 283"/>
                  <a:gd name="T17" fmla="*/ 253 w 253"/>
                  <a:gd name="T18" fmla="*/ 283 h 283"/>
                </a:gdLst>
                <a:ahLst/>
                <a:cxnLst>
                  <a:cxn ang="T10">
                    <a:pos x="T0" y="T1"/>
                  </a:cxn>
                  <a:cxn ang="T11">
                    <a:pos x="T2" y="T3"/>
                  </a:cxn>
                  <a:cxn ang="T12">
                    <a:pos x="T4" y="T5"/>
                  </a:cxn>
                  <a:cxn ang="T13">
                    <a:pos x="T6" y="T7"/>
                  </a:cxn>
                  <a:cxn ang="T14">
                    <a:pos x="T8" y="T9"/>
                  </a:cxn>
                </a:cxnLst>
                <a:rect l="T15" t="T16" r="T17" b="T18"/>
                <a:pathLst>
                  <a:path w="253" h="283">
                    <a:moveTo>
                      <a:pt x="174" y="0"/>
                    </a:moveTo>
                    <a:cubicBezTo>
                      <a:pt x="152" y="10"/>
                      <a:pt x="77" y="35"/>
                      <a:pt x="48" y="61"/>
                    </a:cubicBezTo>
                    <a:cubicBezTo>
                      <a:pt x="19" y="87"/>
                      <a:pt x="0" y="124"/>
                      <a:pt x="1" y="157"/>
                    </a:cubicBezTo>
                    <a:cubicBezTo>
                      <a:pt x="2" y="190"/>
                      <a:pt x="11" y="240"/>
                      <a:pt x="53" y="261"/>
                    </a:cubicBezTo>
                    <a:cubicBezTo>
                      <a:pt x="95" y="282"/>
                      <a:pt x="211" y="279"/>
                      <a:pt x="253" y="283"/>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27664" name="Freeform 52"/>
              <p:cNvSpPr>
                <a:spLocks/>
              </p:cNvSpPr>
              <p:nvPr/>
            </p:nvSpPr>
            <p:spPr bwMode="auto">
              <a:xfrm>
                <a:off x="2640" y="3298"/>
                <a:ext cx="505" cy="204"/>
              </a:xfrm>
              <a:custGeom>
                <a:avLst/>
                <a:gdLst>
                  <a:gd name="T0" fmla="*/ 0 w 505"/>
                  <a:gd name="T1" fmla="*/ 204 h 204"/>
                  <a:gd name="T2" fmla="*/ 218 w 505"/>
                  <a:gd name="T3" fmla="*/ 34 h 204"/>
                  <a:gd name="T4" fmla="*/ 505 w 505"/>
                  <a:gd name="T5" fmla="*/ 0 h 204"/>
                  <a:gd name="T6" fmla="*/ 0 60000 65536"/>
                  <a:gd name="T7" fmla="*/ 0 60000 65536"/>
                  <a:gd name="T8" fmla="*/ 0 60000 65536"/>
                  <a:gd name="T9" fmla="*/ 0 w 505"/>
                  <a:gd name="T10" fmla="*/ 0 h 204"/>
                  <a:gd name="T11" fmla="*/ 505 w 505"/>
                  <a:gd name="T12" fmla="*/ 204 h 204"/>
                </a:gdLst>
                <a:ahLst/>
                <a:cxnLst>
                  <a:cxn ang="T6">
                    <a:pos x="T0" y="T1"/>
                  </a:cxn>
                  <a:cxn ang="T7">
                    <a:pos x="T2" y="T3"/>
                  </a:cxn>
                  <a:cxn ang="T8">
                    <a:pos x="T4" y="T5"/>
                  </a:cxn>
                </a:cxnLst>
                <a:rect l="T9" t="T10" r="T11" b="T12"/>
                <a:pathLst>
                  <a:path w="505" h="204">
                    <a:moveTo>
                      <a:pt x="0" y="204"/>
                    </a:moveTo>
                    <a:cubicBezTo>
                      <a:pt x="36" y="176"/>
                      <a:pt x="134" y="68"/>
                      <a:pt x="218" y="34"/>
                    </a:cubicBezTo>
                    <a:cubicBezTo>
                      <a:pt x="302" y="0"/>
                      <a:pt x="457" y="6"/>
                      <a:pt x="505"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27665" name="Rectangle 57"/>
              <p:cNvSpPr>
                <a:spLocks noChangeArrowheads="1"/>
              </p:cNvSpPr>
              <p:nvPr/>
            </p:nvSpPr>
            <p:spPr bwMode="auto">
              <a:xfrm>
                <a:off x="1152" y="3598"/>
                <a:ext cx="726"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ou gradient</a:t>
                </a:r>
                <a:endParaRPr lang="en-GB"/>
              </a:p>
            </p:txBody>
          </p:sp>
          <p:grpSp>
            <p:nvGrpSpPr>
              <p:cNvPr id="27666" name="Group 63"/>
              <p:cNvGrpSpPr>
                <a:grpSpLocks/>
              </p:cNvGrpSpPr>
              <p:nvPr/>
            </p:nvGrpSpPr>
            <p:grpSpPr bwMode="auto">
              <a:xfrm>
                <a:off x="1225" y="3070"/>
                <a:ext cx="96" cy="48"/>
                <a:chOff x="788" y="4348"/>
                <a:chExt cx="96" cy="48"/>
              </a:xfrm>
            </p:grpSpPr>
            <p:sp>
              <p:nvSpPr>
                <p:cNvPr id="27681" name="Line 61"/>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7682" name="Oval 62"/>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27667" name="Group 64"/>
              <p:cNvGrpSpPr>
                <a:grpSpLocks/>
              </p:cNvGrpSpPr>
              <p:nvPr/>
            </p:nvGrpSpPr>
            <p:grpSpPr bwMode="auto">
              <a:xfrm>
                <a:off x="1680" y="2906"/>
                <a:ext cx="96" cy="48"/>
                <a:chOff x="788" y="4348"/>
                <a:chExt cx="96" cy="48"/>
              </a:xfrm>
            </p:grpSpPr>
            <p:sp>
              <p:nvSpPr>
                <p:cNvPr id="27679" name="Line 65"/>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7680" name="Oval 66"/>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27668" name="Group 67"/>
              <p:cNvGrpSpPr>
                <a:grpSpLocks/>
              </p:cNvGrpSpPr>
              <p:nvPr/>
            </p:nvGrpSpPr>
            <p:grpSpPr bwMode="auto">
              <a:xfrm>
                <a:off x="2544" y="3186"/>
                <a:ext cx="96" cy="48"/>
                <a:chOff x="788" y="4348"/>
                <a:chExt cx="96" cy="48"/>
              </a:xfrm>
            </p:grpSpPr>
            <p:sp>
              <p:nvSpPr>
                <p:cNvPr id="27677" name="Line 68"/>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7678" name="Oval 69"/>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27669" name="Group 70"/>
              <p:cNvGrpSpPr>
                <a:grpSpLocks/>
              </p:cNvGrpSpPr>
              <p:nvPr/>
            </p:nvGrpSpPr>
            <p:grpSpPr bwMode="auto">
              <a:xfrm>
                <a:off x="3120" y="3285"/>
                <a:ext cx="96" cy="48"/>
                <a:chOff x="788" y="4348"/>
                <a:chExt cx="96" cy="48"/>
              </a:xfrm>
            </p:grpSpPr>
            <p:sp>
              <p:nvSpPr>
                <p:cNvPr id="27675" name="Line 71"/>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7676" name="Oval 72"/>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27670" name="Group 73"/>
              <p:cNvGrpSpPr>
                <a:grpSpLocks/>
              </p:cNvGrpSpPr>
              <p:nvPr/>
            </p:nvGrpSpPr>
            <p:grpSpPr bwMode="auto">
              <a:xfrm>
                <a:off x="2544" y="3474"/>
                <a:ext cx="96" cy="48"/>
                <a:chOff x="788" y="4348"/>
                <a:chExt cx="96" cy="48"/>
              </a:xfrm>
            </p:grpSpPr>
            <p:sp>
              <p:nvSpPr>
                <p:cNvPr id="27673" name="Line 74"/>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27674" name="Oval 75"/>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27671" name="Freeform 78"/>
              <p:cNvSpPr>
                <a:spLocks/>
              </p:cNvSpPr>
              <p:nvPr/>
            </p:nvSpPr>
            <p:spPr bwMode="auto">
              <a:xfrm rot="-1800000">
                <a:off x="2544" y="3070"/>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27672" name="Freeform 79"/>
              <p:cNvSpPr>
                <a:spLocks/>
              </p:cNvSpPr>
              <p:nvPr/>
            </p:nvSpPr>
            <p:spPr bwMode="auto">
              <a:xfrm rot="1800000">
                <a:off x="2544" y="3550"/>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grpSp>
      </p:grpSp>
      <p:grpSp>
        <p:nvGrpSpPr>
          <p:cNvPr id="9" name="Grouper 8"/>
          <p:cNvGrpSpPr/>
          <p:nvPr/>
        </p:nvGrpSpPr>
        <p:grpSpPr>
          <a:xfrm>
            <a:off x="609600" y="6397625"/>
            <a:ext cx="5715000" cy="2225752"/>
            <a:chOff x="609600" y="6397625"/>
            <a:chExt cx="5715000" cy="2225752"/>
          </a:xfrm>
        </p:grpSpPr>
        <p:sp>
          <p:nvSpPr>
            <p:cNvPr id="27686" name="Text Box 17"/>
            <p:cNvSpPr txBox="1">
              <a:spLocks noChangeArrowheads="1"/>
            </p:cNvSpPr>
            <p:nvPr/>
          </p:nvSpPr>
          <p:spPr bwMode="auto">
            <a:xfrm>
              <a:off x="685800" y="75438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Mobilité</a:t>
              </a:r>
            </a:p>
          </p:txBody>
        </p:sp>
        <p:sp>
          <p:nvSpPr>
            <p:cNvPr id="27688" name="Text Box 19"/>
            <p:cNvSpPr txBox="1">
              <a:spLocks noChangeArrowheads="1"/>
            </p:cNvSpPr>
            <p:nvPr/>
          </p:nvSpPr>
          <p:spPr bwMode="auto">
            <a:xfrm>
              <a:off x="609600" y="6397625"/>
              <a:ext cx="43434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a:solidFill>
                    <a:srgbClr val="004080"/>
                  </a:solidFill>
                </a:rPr>
                <a:t>Modèle de dérive-diffusion</a:t>
              </a:r>
              <a:r>
                <a:rPr lang="fr-FR"/>
                <a:t> pour les électrons</a:t>
              </a:r>
            </a:p>
          </p:txBody>
        </p:sp>
        <p:sp>
          <p:nvSpPr>
            <p:cNvPr id="27690" name="Rectangle 21"/>
            <p:cNvSpPr>
              <a:spLocks noChangeArrowheads="1"/>
            </p:cNvSpPr>
            <p:nvPr/>
          </p:nvSpPr>
          <p:spPr bwMode="auto">
            <a:xfrm>
              <a:off x="3352800" y="6794500"/>
              <a:ext cx="29718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fr-FR" i="1" dirty="0"/>
                <a:t>Régime stationnaire (∂v/∂</a:t>
              </a:r>
              <a:r>
                <a:rPr lang="fr-FR" i="1" dirty="0" err="1"/>
                <a:t>t</a:t>
              </a:r>
              <a:r>
                <a:rPr lang="fr-FR" i="1" dirty="0"/>
                <a:t> nul)</a:t>
              </a:r>
            </a:p>
            <a:p>
              <a:r>
                <a:rPr lang="fr-FR" i="1" dirty="0"/>
                <a:t>Et </a:t>
              </a:r>
              <a:r>
                <a:rPr lang="fr-FR" i="1" dirty="0" err="1"/>
                <a:t>v.</a:t>
              </a:r>
              <a:r>
                <a:rPr lang="fr-FR" i="1" dirty="0" err="1">
                  <a:sym typeface="Symbol" charset="0"/>
                </a:rPr>
                <a:t>v</a:t>
              </a:r>
              <a:r>
                <a:rPr lang="fr-FR" i="1" dirty="0">
                  <a:sym typeface="Symbol" charset="0"/>
                </a:rPr>
                <a:t> négligé.</a:t>
              </a:r>
              <a:endParaRPr lang="fr-FR" i="1" dirty="0"/>
            </a:p>
          </p:txBody>
        </p:sp>
        <p:sp>
          <p:nvSpPr>
            <p:cNvPr id="27691" name="Text Box 22"/>
            <p:cNvSpPr txBox="1">
              <a:spLocks noChangeArrowheads="1"/>
            </p:cNvSpPr>
            <p:nvPr/>
          </p:nvSpPr>
          <p:spPr bwMode="auto">
            <a:xfrm>
              <a:off x="685800" y="81534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Diffusion</a:t>
              </a:r>
            </a:p>
          </p:txBody>
        </p:sp>
        <mc:AlternateContent xmlns:mc="http://schemas.openxmlformats.org/markup-compatibility/2006" xmlns:a14="http://schemas.microsoft.com/office/drawing/2010/main">
          <mc:Choice Requires="a14">
            <p:sp>
              <p:nvSpPr>
                <p:cNvPr id="2" name="Rectangle 1"/>
                <p:cNvSpPr/>
                <p:nvPr/>
              </p:nvSpPr>
              <p:spPr>
                <a:xfrm>
                  <a:off x="1652927" y="7530445"/>
                  <a:ext cx="2044599" cy="359650"/>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ea typeface="Cambria Math" charset="0"/>
                                <a:cs typeface="Cambria Math" charset="0"/>
                              </a:rPr>
                            </m:ctrlPr>
                          </m:sSubPr>
                          <m:e>
                            <m:d>
                              <m:dPr>
                                <m:begChr m:val="⟨"/>
                                <m:endChr m:val="⟩"/>
                                <m:ctrlPr>
                                  <a:rPr lang="fr-FR" i="1" smtClean="0">
                                    <a:latin typeface="Cambria Math" panose="02040503050406030204" pitchFamily="18" charset="0"/>
                                    <a:ea typeface="Cambria Math" charset="0"/>
                                    <a:cs typeface="Cambria Math" charset="0"/>
                                  </a:rPr>
                                </m:ctrlPr>
                              </m:dPr>
                              <m:e>
                                <m:sSub>
                                  <m:sSubPr>
                                    <m:ctrlPr>
                                      <a:rPr lang="fr-FR" b="1" i="1" smtClean="0">
                                        <a:latin typeface="Cambria Math" panose="02040503050406030204" pitchFamily="18" charset="0"/>
                                        <a:ea typeface="Cambria Math" charset="0"/>
                                        <a:cs typeface="Cambria Math" charset="0"/>
                                      </a:rPr>
                                    </m:ctrlPr>
                                  </m:sSubPr>
                                  <m:e>
                                    <m:acc>
                                      <m:accPr>
                                        <m:chr m:val="⃗"/>
                                        <m:ctrlPr>
                                          <a:rPr lang="fr-FR" i="1" smtClean="0">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𝒗</m:t>
                                        </m:r>
                                      </m:e>
                                    </m:acc>
                                  </m:e>
                                  <m:sub>
                                    <m:r>
                                      <a:rPr lang="fr-FR" b="1" i="1" smtClean="0">
                                        <a:latin typeface="Cambria Math" panose="02040503050406030204" pitchFamily="18" charset="0"/>
                                        <a:ea typeface="Cambria Math" charset="0"/>
                                        <a:cs typeface="Cambria Math" charset="0"/>
                                      </a:rPr>
                                      <m:t>𝒎𝒐𝒃</m:t>
                                    </m:r>
                                  </m:sub>
                                </m:sSub>
                              </m:e>
                            </m:d>
                          </m:e>
                          <m:sub>
                            <m:r>
                              <a:rPr lang="fr-FR" b="1" i="1" smtClean="0">
                                <a:latin typeface="Cambria Math" charset="0"/>
                                <a:ea typeface="Cambria Math" charset="0"/>
                                <a:cs typeface="Cambria Math" charset="0"/>
                              </a:rPr>
                              <m:t>𝒏</m:t>
                            </m:r>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𝒑</m:t>
                            </m:r>
                          </m:sub>
                        </m:sSub>
                        <m:r>
                          <a:rPr lang="fr-FR" b="1" i="1" smtClean="0">
                            <a:latin typeface="Cambria Math" charset="0"/>
                            <a:ea typeface="Cambria Math" charset="0"/>
                            <a:cs typeface="Cambria Math" charset="0"/>
                          </a:rPr>
                          <m:t>=±</m:t>
                        </m:r>
                        <m:sSub>
                          <m:sSubPr>
                            <m:ctrlPr>
                              <a:rPr lang="fr-FR" b="1" i="1" smtClean="0">
                                <a:latin typeface="Cambria Math" panose="02040503050406030204" pitchFamily="18" charset="0"/>
                                <a:ea typeface="Cambria Math" charset="0"/>
                                <a:cs typeface="Cambria Math" charset="0"/>
                              </a:rPr>
                            </m:ctrlPr>
                          </m:sSubPr>
                          <m:e>
                            <m:r>
                              <a:rPr lang="fr-FR" i="1" smtClean="0">
                                <a:latin typeface="Cambria Math" charset="0"/>
                                <a:ea typeface="Cambria Math" charset="0"/>
                                <a:cs typeface="Cambria Math" charset="0"/>
                              </a:rPr>
                              <m:t>𝝁</m:t>
                            </m:r>
                          </m:e>
                          <m:sub>
                            <m:r>
                              <a:rPr lang="fr-FR" b="1" i="1" smtClean="0">
                                <a:latin typeface="Cambria Math" charset="0"/>
                                <a:ea typeface="Cambria Math" charset="0"/>
                                <a:cs typeface="Cambria Math" charset="0"/>
                              </a:rPr>
                              <m:t>𝒏</m:t>
                            </m:r>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𝒑</m:t>
                            </m:r>
                          </m:sub>
                        </m:sSub>
                        <m:acc>
                          <m:accPr>
                            <m:chr m:val="⃗"/>
                            <m:ctrlPr>
                              <a:rPr lang="fr-FR" i="1" smtClean="0">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oMath>
                    </m:oMathPara>
                  </a14:m>
                  <a:endParaRPr lang="fr-FR" dirty="0"/>
                </a:p>
              </p:txBody>
            </p:sp>
          </mc:Choice>
          <mc:Fallback xmlns="">
            <p:sp>
              <p:nvSpPr>
                <p:cNvPr id="2" name="Rectangle 1"/>
                <p:cNvSpPr>
                  <a:spLocks noRot="1" noChangeAspect="1" noMove="1" noResize="1" noEditPoints="1" noAdjustHandles="1" noChangeArrowheads="1" noChangeShapeType="1" noTextEdit="1"/>
                </p:cNvSpPr>
                <p:nvPr/>
              </p:nvSpPr>
              <p:spPr>
                <a:xfrm>
                  <a:off x="1652927" y="7530445"/>
                  <a:ext cx="2044599" cy="359650"/>
                </a:xfrm>
                <a:prstGeom prst="rect">
                  <a:avLst/>
                </a:prstGeom>
                <a:blipFill>
                  <a:blip r:embed="rId4"/>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764704" y="6812655"/>
                  <a:ext cx="2390526" cy="532005"/>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ea typeface="Cambria Math" charset="0"/>
                                <a:cs typeface="Cambria Math" charset="0"/>
                              </a:rPr>
                            </m:ctrlPr>
                          </m:sSubPr>
                          <m:e>
                            <m:d>
                              <m:dPr>
                                <m:begChr m:val="⟨"/>
                                <m:endChr m:val="⟩"/>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𝒗</m:t>
                                    </m:r>
                                  </m:e>
                                </m:acc>
                              </m:e>
                            </m:d>
                          </m:e>
                          <m:sub>
                            <m:r>
                              <a:rPr lang="fr-FR" i="1">
                                <a:latin typeface="Cambria Math" charset="0"/>
                                <a:ea typeface="Cambria Math" charset="0"/>
                                <a:cs typeface="Cambria Math" charset="0"/>
                              </a:rPr>
                              <m:t>𝒏</m:t>
                            </m:r>
                          </m:sub>
                        </m:sSub>
                        <m:r>
                          <a:rPr lang="fr-FR" i="1">
                            <a:latin typeface="Cambria Math" charset="0"/>
                            <a:ea typeface="Cambria Math" charset="0"/>
                            <a:cs typeface="Cambria Math" charset="0"/>
                          </a:rPr>
                          <m:t>=</m:t>
                        </m:r>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𝒒</m:t>
                            </m:r>
                            <m:sSub>
                              <m:sSubPr>
                                <m:ctrlPr>
                                  <a:rPr lang="fr-FR" i="1">
                                    <a:latin typeface="Cambria Math" panose="02040503050406030204" pitchFamily="18" charset="0"/>
                                    <a:ea typeface="Cambria Math" charset="0"/>
                                    <a:cs typeface="Cambria Math" charset="0"/>
                                  </a:rPr>
                                </m:ctrlPr>
                              </m:sSubPr>
                              <m:e>
                                <m:r>
                                  <a:rPr lang="fr-FR" i="1" smtClean="0">
                                    <a:latin typeface="Cambria Math" charset="0"/>
                                    <a:ea typeface="Cambria Math" charset="0"/>
                                    <a:cs typeface="Cambria Math" charset="0"/>
                                  </a:rPr>
                                  <m:t>𝝉</m:t>
                                </m:r>
                              </m:e>
                              <m:sub>
                                <m:r>
                                  <a:rPr lang="fr-FR" i="1">
                                    <a:latin typeface="Cambria Math" charset="0"/>
                                    <a:ea typeface="Cambria Math" charset="0"/>
                                    <a:cs typeface="Cambria Math" charset="0"/>
                                  </a:rPr>
                                  <m:t>𝒏</m:t>
                                </m:r>
                              </m:sub>
                            </m:sSub>
                          </m:num>
                          <m:den>
                            <m:sSubSup>
                              <m:sSubSupPr>
                                <m:ctrlPr>
                                  <a:rPr lang="fr-FR" b="1" i="1" smtClean="0">
                                    <a:latin typeface="Cambria Math" panose="02040503050406030204" pitchFamily="18" charset="0"/>
                                    <a:ea typeface="Cambria Math" charset="0"/>
                                    <a:cs typeface="Cambria Math" charset="0"/>
                                  </a:rPr>
                                </m:ctrlPr>
                              </m:sSubSupPr>
                              <m:e>
                                <m:r>
                                  <a:rPr lang="fr-FR" b="1" i="1" smtClean="0">
                                    <a:latin typeface="Cambria Math" charset="0"/>
                                    <a:ea typeface="Cambria Math" charset="0"/>
                                    <a:cs typeface="Cambria Math" charset="0"/>
                                  </a:rPr>
                                  <m:t>𝒎</m:t>
                                </m:r>
                              </m:e>
                              <m:sub>
                                <m:r>
                                  <a:rPr lang="fr-FR" b="1" i="1" smtClean="0">
                                    <a:latin typeface="Cambria Math" charset="0"/>
                                    <a:ea typeface="Cambria Math" charset="0"/>
                                    <a:cs typeface="Cambria Math" charset="0"/>
                                  </a:rPr>
                                  <m:t>𝒏</m:t>
                                </m:r>
                              </m:sub>
                              <m:sup>
                                <m:r>
                                  <a:rPr lang="fr-FR" b="1" i="1" smtClean="0">
                                    <a:latin typeface="Cambria Math" charset="0"/>
                                    <a:ea typeface="Cambria Math" charset="0"/>
                                    <a:cs typeface="Cambria Math" charset="0"/>
                                  </a:rPr>
                                  <m:t>∗</m:t>
                                </m:r>
                              </m:sup>
                            </m:sSubSup>
                          </m:den>
                        </m:f>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𝑫</m:t>
                                </m:r>
                              </m:e>
                              <m:sub>
                                <m:r>
                                  <a:rPr lang="fr-FR" b="1" i="1" smtClean="0">
                                    <a:latin typeface="Cambria Math" charset="0"/>
                                    <a:ea typeface="Cambria Math" charset="0"/>
                                    <a:cs typeface="Cambria Math" charset="0"/>
                                  </a:rPr>
                                  <m:t>𝒏</m:t>
                                </m:r>
                              </m:sub>
                            </m:sSub>
                          </m:num>
                          <m:den>
                            <m:r>
                              <a:rPr lang="fr-FR" b="1" i="1" smtClean="0">
                                <a:latin typeface="Cambria Math" charset="0"/>
                                <a:ea typeface="Cambria Math" charset="0"/>
                                <a:cs typeface="Cambria Math" charset="0"/>
                              </a:rPr>
                              <m:t>𝒏</m:t>
                            </m:r>
                          </m:den>
                        </m:f>
                        <m:acc>
                          <m:accPr>
                            <m:chr m:val="⃗"/>
                            <m:ctrlPr>
                              <a:rPr lang="fr-FR" b="1" i="1" smtClean="0">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b="1" i="1" smtClean="0">
                            <a:latin typeface="Cambria Math" charset="0"/>
                            <a:ea typeface="Cambria Math" charset="0"/>
                            <a:cs typeface="Cambria Math" charset="0"/>
                          </a:rPr>
                          <m:t>𝒏</m:t>
                        </m:r>
                      </m:oMath>
                    </m:oMathPara>
                  </a14:m>
                  <a:endParaRPr lang="fr-FR" dirty="0"/>
                </a:p>
              </p:txBody>
            </p:sp>
          </mc:Choice>
          <mc:Fallback xmlns="">
            <p:sp>
              <p:nvSpPr>
                <p:cNvPr id="4" name="Rectangle 3"/>
                <p:cNvSpPr>
                  <a:spLocks noRot="1" noChangeAspect="1" noMove="1" noResize="1" noEditPoints="1" noAdjustHandles="1" noChangeArrowheads="1" noChangeShapeType="1" noTextEdit="1"/>
                </p:cNvSpPr>
                <p:nvPr/>
              </p:nvSpPr>
              <p:spPr>
                <a:xfrm>
                  <a:off x="764704" y="6812655"/>
                  <a:ext cx="2390526" cy="532005"/>
                </a:xfrm>
                <a:prstGeom prst="rect">
                  <a:avLst/>
                </a:prstGeom>
                <a:blipFill rotWithShape="0">
                  <a:blip r:embed="rId9"/>
                  <a:stretch>
                    <a:fillRect/>
                  </a:stretch>
                </a:blipFill>
                <a:ln>
                  <a:solidFill>
                    <a:srgbClr val="FF0000"/>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68026" y="7459912"/>
                  <a:ext cx="1214627" cy="5353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𝝁</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r>
                              <a:rPr lang="fr-FR" i="1">
                                <a:latin typeface="Cambria Math" charset="0"/>
                                <a:ea typeface="Cambria Math" charset="0"/>
                                <a:cs typeface="Cambria Math" charset="0"/>
                              </a:rPr>
                              <m:t>𝒑</m:t>
                            </m:r>
                          </m:sub>
                        </m:sSub>
                        <m:r>
                          <a:rPr lang="fr-FR" b="1" i="1" smtClean="0">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𝒒</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𝝉</m:t>
                                </m:r>
                              </m:e>
                              <m:sub>
                                <m:r>
                                  <a:rPr lang="fr-FR" i="1">
                                    <a:latin typeface="Cambria Math" charset="0"/>
                                    <a:ea typeface="Cambria Math" charset="0"/>
                                    <a:cs typeface="Cambria Math" charset="0"/>
                                  </a:rPr>
                                  <m:t>𝒏</m:t>
                                </m:r>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𝒑</m:t>
                                </m:r>
                              </m:sub>
                            </m:sSub>
                          </m:num>
                          <m:den>
                            <m:sSubSup>
                              <m:sSubSupPr>
                                <m:ctrlPr>
                                  <a:rPr lang="fr-FR" i="1">
                                    <a:latin typeface="Cambria Math" panose="02040503050406030204" pitchFamily="18" charset="0"/>
                                    <a:ea typeface="Cambria Math" charset="0"/>
                                    <a:cs typeface="Cambria Math" charset="0"/>
                                  </a:rPr>
                                </m:ctrlPr>
                              </m:sSubSupPr>
                              <m:e>
                                <m:r>
                                  <a:rPr lang="fr-FR" i="1">
                                    <a:latin typeface="Cambria Math" charset="0"/>
                                    <a:ea typeface="Cambria Math" charset="0"/>
                                    <a:cs typeface="Cambria Math" charset="0"/>
                                  </a:rPr>
                                  <m:t>𝒎</m:t>
                                </m:r>
                              </m:e>
                              <m:sub>
                                <m:r>
                                  <a:rPr lang="fr-FR" i="1">
                                    <a:latin typeface="Cambria Math" charset="0"/>
                                    <a:ea typeface="Cambria Math" charset="0"/>
                                    <a:cs typeface="Cambria Math" charset="0"/>
                                  </a:rPr>
                                  <m:t>𝒏</m:t>
                                </m:r>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𝒑</m:t>
                                </m:r>
                              </m:sub>
                              <m:sup>
                                <m:r>
                                  <a:rPr lang="fr-FR" i="1">
                                    <a:latin typeface="Cambria Math" charset="0"/>
                                    <a:ea typeface="Cambria Math" charset="0"/>
                                    <a:cs typeface="Cambria Math" charset="0"/>
                                  </a:rPr>
                                  <m:t>∗</m:t>
                                </m:r>
                              </m:sup>
                            </m:sSubSup>
                          </m:den>
                        </m:f>
                      </m:oMath>
                    </m:oMathPara>
                  </a14:m>
                  <a:endParaRPr lang="fr-FR" dirty="0"/>
                </a:p>
              </p:txBody>
            </p:sp>
          </mc:Choice>
          <mc:Fallback xmlns="">
            <p:sp>
              <p:nvSpPr>
                <p:cNvPr id="6" name="Rectangle 5"/>
                <p:cNvSpPr>
                  <a:spLocks noRot="1" noChangeAspect="1" noMove="1" noResize="1" noEditPoints="1" noAdjustHandles="1" noChangeArrowheads="1" noChangeShapeType="1" noTextEdit="1"/>
                </p:cNvSpPr>
                <p:nvPr/>
              </p:nvSpPr>
              <p:spPr>
                <a:xfrm>
                  <a:off x="3968026" y="7459912"/>
                  <a:ext cx="1214627" cy="535339"/>
                </a:xfrm>
                <a:prstGeom prst="rect">
                  <a:avLst/>
                </a:prstGeom>
                <a:blipFill rotWithShape="0">
                  <a:blip r:embed="rId10"/>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573016" y="8050848"/>
                  <a:ext cx="2042675" cy="572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𝑫</m:t>
                            </m:r>
                          </m:e>
                          <m:sub>
                            <m:r>
                              <a:rPr lang="fr-FR" b="1" i="1" smtClean="0">
                                <a:latin typeface="Cambria Math" charset="0"/>
                                <a:ea typeface="Cambria Math" charset="0"/>
                                <a:cs typeface="Cambria Math" charset="0"/>
                              </a:rPr>
                              <m:t>𝒏</m:t>
                            </m:r>
                          </m:sub>
                        </m:sSub>
                        <m:r>
                          <a:rPr lang="fr-FR" b="1" i="1" smtClean="0">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𝒌𝑻</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𝝉</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r>
                                  <a:rPr lang="fr-FR" i="1">
                                    <a:latin typeface="Cambria Math" charset="0"/>
                                    <a:ea typeface="Cambria Math" charset="0"/>
                                    <a:cs typeface="Cambria Math" charset="0"/>
                                  </a:rPr>
                                  <m:t>𝒑</m:t>
                                </m:r>
                              </m:sub>
                            </m:sSub>
                          </m:num>
                          <m:den>
                            <m:sSubSup>
                              <m:sSubSupPr>
                                <m:ctrlPr>
                                  <a:rPr lang="fr-FR" i="1">
                                    <a:latin typeface="Cambria Math" panose="02040503050406030204" pitchFamily="18" charset="0"/>
                                    <a:ea typeface="Cambria Math" charset="0"/>
                                    <a:cs typeface="Cambria Math" charset="0"/>
                                  </a:rPr>
                                </m:ctrlPr>
                              </m:sSubSupPr>
                              <m:e>
                                <m:r>
                                  <a:rPr lang="fr-FR" i="1">
                                    <a:latin typeface="Cambria Math" charset="0"/>
                                    <a:ea typeface="Cambria Math" charset="0"/>
                                    <a:cs typeface="Cambria Math" charset="0"/>
                                  </a:rPr>
                                  <m:t>𝒎</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r>
                                  <a:rPr lang="fr-FR" i="1">
                                    <a:latin typeface="Cambria Math" charset="0"/>
                                    <a:ea typeface="Cambria Math" charset="0"/>
                                    <a:cs typeface="Cambria Math" charset="0"/>
                                  </a:rPr>
                                  <m:t>𝒑</m:t>
                                </m:r>
                              </m:sub>
                              <m:sup>
                                <m:r>
                                  <a:rPr lang="fr-FR" i="1">
                                    <a:latin typeface="Cambria Math" charset="0"/>
                                    <a:ea typeface="Cambria Math" charset="0"/>
                                    <a:cs typeface="Cambria Math" charset="0"/>
                                  </a:rPr>
                                  <m:t>∗</m:t>
                                </m:r>
                              </m:sup>
                            </m:sSubSup>
                          </m:den>
                        </m:f>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𝒌𝑻</m:t>
                            </m:r>
                          </m:num>
                          <m:den>
                            <m:r>
                              <a:rPr lang="fr-FR" b="1" i="1" smtClean="0">
                                <a:latin typeface="Cambria Math" charset="0"/>
                                <a:ea typeface="Cambria Math" charset="0"/>
                                <a:cs typeface="Cambria Math" charset="0"/>
                              </a:rPr>
                              <m:t>𝒒</m:t>
                            </m:r>
                          </m:den>
                        </m:f>
                        <m:sSub>
                          <m:sSubPr>
                            <m:ctrlPr>
                              <a:rPr lang="fr-FR" i="1" smtClean="0">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𝝁</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r>
                              <a:rPr lang="fr-FR" i="1">
                                <a:latin typeface="Cambria Math" charset="0"/>
                                <a:ea typeface="Cambria Math" charset="0"/>
                                <a:cs typeface="Cambria Math" charset="0"/>
                              </a:rPr>
                              <m:t>𝒑</m:t>
                            </m:r>
                          </m:sub>
                        </m:sSub>
                      </m:oMath>
                    </m:oMathPara>
                  </a14:m>
                  <a:endParaRPr lang="fr-FR" dirty="0"/>
                </a:p>
              </p:txBody>
            </p:sp>
          </mc:Choice>
          <mc:Fallback xmlns="">
            <p:sp>
              <p:nvSpPr>
                <p:cNvPr id="55" name="Rectangle 54"/>
                <p:cNvSpPr>
                  <a:spLocks noRot="1" noChangeAspect="1" noMove="1" noResize="1" noEditPoints="1" noAdjustHandles="1" noChangeArrowheads="1" noChangeShapeType="1" noTextEdit="1"/>
                </p:cNvSpPr>
                <p:nvPr/>
              </p:nvSpPr>
              <p:spPr>
                <a:xfrm>
                  <a:off x="3573016" y="8050848"/>
                  <a:ext cx="2042675" cy="572529"/>
                </a:xfrm>
                <a:prstGeom prst="rect">
                  <a:avLst/>
                </a:prstGeom>
                <a:blipFill rotWithShape="0">
                  <a:blip r:embed="rId11"/>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1700808" y="8100392"/>
                  <a:ext cx="1594539" cy="361574"/>
                </a:xfrm>
                <a:prstGeom prst="rect">
                  <a:avLst/>
                </a:prstGeom>
                <a:ln>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i="1" smtClean="0">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𝒋</m:t>
                                </m:r>
                              </m:e>
                              <m:sub>
                                <m:r>
                                  <a:rPr lang="fr-FR" i="1">
                                    <a:latin typeface="Cambria Math" charset="0"/>
                                    <a:ea typeface="Cambria Math" charset="0"/>
                                    <a:cs typeface="Cambria Math" charset="0"/>
                                  </a:rPr>
                                  <m:t>𝑫𝒊𝒇𝒇</m:t>
                                </m:r>
                                <m:r>
                                  <a:rPr lang="fr-FR" b="1" i="1" smtClean="0">
                                    <a:latin typeface="Cambria Math" charset="0"/>
                                    <a:ea typeface="Cambria Math" charset="0"/>
                                    <a:cs typeface="Cambria Math" charset="0"/>
                                  </a:rPr>
                                  <m:t>_</m:t>
                                </m:r>
                                <m:r>
                                  <a:rPr lang="fr-FR" b="1" i="1" smtClean="0">
                                    <a:latin typeface="Cambria Math" charset="0"/>
                                    <a:ea typeface="Cambria Math" charset="0"/>
                                    <a:cs typeface="Cambria Math" charset="0"/>
                                  </a:rPr>
                                  <m:t>𝒏</m:t>
                                </m:r>
                              </m:sub>
                            </m:sSub>
                          </m:e>
                        </m:acc>
                        <m:r>
                          <a:rPr lang="fr-FR" b="1" i="1" smtClean="0">
                            <a:latin typeface="Cambria Math" charset="0"/>
                            <a:ea typeface="Cambria Math" charset="0"/>
                            <a:cs typeface="Cambria Math" charset="0"/>
                          </a:rPr>
                          <m:t>=−</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𝑫</m:t>
                            </m:r>
                          </m:e>
                          <m:sub>
                            <m:r>
                              <a:rPr lang="fr-FR" b="1" i="1" smtClean="0">
                                <a:latin typeface="Cambria Math" charset="0"/>
                                <a:ea typeface="Cambria Math" charset="0"/>
                                <a:cs typeface="Cambria Math" charset="0"/>
                              </a:rPr>
                              <m:t>𝒏</m:t>
                            </m:r>
                          </m:sub>
                        </m:sSub>
                        <m:acc>
                          <m:accPr>
                            <m:chr m:val="⃗"/>
                            <m:ctrlPr>
                              <a:rPr lang="fr-FR" i="1" smtClean="0">
                                <a:latin typeface="Cambria Math" panose="02040503050406030204" pitchFamily="18" charset="0"/>
                                <a:ea typeface="Cambria Math" charset="0"/>
                                <a:cs typeface="Cambria Math" charset="0"/>
                              </a:rPr>
                            </m:ctrlPr>
                          </m:accPr>
                          <m:e>
                            <m:r>
                              <a:rPr lang="fr-FR" i="1" smtClean="0">
                                <a:latin typeface="Cambria Math" charset="0"/>
                                <a:ea typeface="Cambria Math" charset="0"/>
                                <a:cs typeface="Cambria Math" charset="0"/>
                              </a:rPr>
                              <m:t>𝛁</m:t>
                            </m:r>
                          </m:e>
                        </m:acc>
                        <m:r>
                          <a:rPr lang="fr-FR" b="1" i="1" smtClean="0">
                            <a:latin typeface="Cambria Math" charset="0"/>
                            <a:ea typeface="Cambria Math" charset="0"/>
                            <a:cs typeface="Cambria Math" charset="0"/>
                          </a:rPr>
                          <m:t>𝒏</m:t>
                        </m:r>
                      </m:oMath>
                    </m:oMathPara>
                  </a14:m>
                  <a:endParaRPr lang="fr-FR" dirty="0"/>
                </a:p>
              </p:txBody>
            </p:sp>
          </mc:Choice>
          <mc:Fallback xmlns="">
            <p:sp>
              <p:nvSpPr>
                <p:cNvPr id="57" name="Rectangle 56"/>
                <p:cNvSpPr>
                  <a:spLocks noRot="1" noChangeAspect="1" noMove="1" noResize="1" noEditPoints="1" noAdjustHandles="1" noChangeArrowheads="1" noChangeShapeType="1" noTextEdit="1"/>
                </p:cNvSpPr>
                <p:nvPr/>
              </p:nvSpPr>
              <p:spPr>
                <a:xfrm>
                  <a:off x="1700808" y="8100392"/>
                  <a:ext cx="1594539" cy="361574"/>
                </a:xfrm>
                <a:prstGeom prst="rect">
                  <a:avLst/>
                </a:prstGeom>
                <a:blipFill rotWithShape="0">
                  <a:blip r:embed="rId12"/>
                  <a:stretch>
                    <a:fillRect/>
                  </a:stretch>
                </a:blipFill>
                <a:ln>
                  <a:solidFill>
                    <a:srgbClr val="FF0000"/>
                  </a:solid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3" name="Rectangle 2"/>
              <p:cNvSpPr/>
              <p:nvPr/>
            </p:nvSpPr>
            <p:spPr>
              <a:xfrm>
                <a:off x="1985963" y="5377886"/>
                <a:ext cx="769763" cy="33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fr-FR" altLang="ja-JP" i="1">
                              <a:latin typeface="Cambria Math" panose="02040503050406030204" pitchFamily="18" charset="0"/>
                            </a:rPr>
                          </m:ctrlPr>
                        </m:accPr>
                        <m:e>
                          <m:r>
                            <a:rPr lang="fr-FR" altLang="ja-JP" i="1">
                              <a:latin typeface="Cambria Math" charset="0"/>
                            </a:rPr>
                            <m:t>𝑭𝒐𝒓𝒄𝒆</m:t>
                          </m:r>
                        </m:e>
                      </m:acc>
                    </m:oMath>
                  </m:oMathPara>
                </a14:m>
                <a:endParaRPr lang="fr-FR" dirty="0"/>
              </a:p>
            </p:txBody>
          </p:sp>
        </mc:Choice>
        <mc:Fallback xmlns="">
          <p:sp>
            <p:nvSpPr>
              <p:cNvPr id="3" name="Rectangle 2"/>
              <p:cNvSpPr>
                <a:spLocks noRot="1" noChangeAspect="1" noMove="1" noResize="1" noEditPoints="1" noAdjustHandles="1" noChangeArrowheads="1" noChangeShapeType="1" noTextEdit="1"/>
              </p:cNvSpPr>
              <p:nvPr/>
            </p:nvSpPr>
            <p:spPr>
              <a:xfrm>
                <a:off x="1985963" y="5377886"/>
                <a:ext cx="769763" cy="333938"/>
              </a:xfrm>
              <a:prstGeom prst="rect">
                <a:avLst/>
              </a:prstGeom>
              <a:blipFill rotWithShape="0">
                <a:blip r:embed="rId13"/>
                <a:stretch>
                  <a:fillRect/>
                </a:stretch>
              </a:blipFill>
            </p:spPr>
            <p:txBody>
              <a:bodyPr/>
              <a:lstStyle/>
              <a:p>
                <a:r>
                  <a:rPr lang="fr-FR">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62FDDC90-DB41-8648-BE45-29326438C044}" type="slidenum">
              <a:rPr lang="fr-FR" b="0">
                <a:latin typeface="Arial" charset="0"/>
              </a:rPr>
              <a:pPr eaLnBrk="1" hangingPunct="1"/>
              <a:t>29</a:t>
            </a:fld>
            <a:endParaRPr lang="fr-FR" b="0">
              <a:latin typeface="Arial" charset="0"/>
            </a:endParaRPr>
          </a:p>
        </p:txBody>
      </p:sp>
      <mc:AlternateContent xmlns:mc="http://schemas.openxmlformats.org/markup-compatibility/2006" xmlns:a14="http://schemas.microsoft.com/office/drawing/2010/main">
        <mc:Choice Requires="a14">
          <p:sp>
            <p:nvSpPr>
              <p:cNvPr id="29706" name="Text Box 3"/>
              <p:cNvSpPr txBox="1">
                <a:spLocks noChangeArrowheads="1"/>
              </p:cNvSpPr>
              <p:nvPr/>
            </p:nvSpPr>
            <p:spPr bwMode="auto">
              <a:xfrm>
                <a:off x="533400" y="4718050"/>
                <a:ext cx="5981700" cy="432586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indent="19050" eaLnBrk="0" hangingPunct="0">
                  <a:tabLst>
                    <a:tab pos="271463" algn="l"/>
                    <a:tab pos="812800" algn="l"/>
                    <a:tab pos="2060575" algn="l"/>
                  </a:tabLst>
                  <a:defRPr sz="1400" b="1">
                    <a:solidFill>
                      <a:schemeClr val="tx1"/>
                    </a:solidFill>
                    <a:latin typeface="Comic Sans MS" charset="0"/>
                    <a:ea typeface="ＭＳ Ｐゴシック" charset="0"/>
                    <a:cs typeface="ＭＳ Ｐゴシック" charset="0"/>
                  </a:defRPr>
                </a:lvl1pPr>
                <a:lvl2pPr marL="742950" indent="-285750" eaLnBrk="0" hangingPunct="0">
                  <a:tabLst>
                    <a:tab pos="271463" algn="l"/>
                    <a:tab pos="812800" algn="l"/>
                    <a:tab pos="2060575" algn="l"/>
                  </a:tabLst>
                  <a:defRPr sz="1400" b="1">
                    <a:solidFill>
                      <a:schemeClr val="tx1"/>
                    </a:solidFill>
                    <a:latin typeface="Comic Sans MS" charset="0"/>
                    <a:ea typeface="ＭＳ Ｐゴシック" charset="0"/>
                  </a:defRPr>
                </a:lvl2pPr>
                <a:lvl3pPr marL="1143000" indent="-228600" eaLnBrk="0" hangingPunct="0">
                  <a:tabLst>
                    <a:tab pos="271463" algn="l"/>
                    <a:tab pos="812800" algn="l"/>
                    <a:tab pos="2060575" algn="l"/>
                  </a:tabLst>
                  <a:defRPr sz="1400" b="1">
                    <a:solidFill>
                      <a:schemeClr val="tx1"/>
                    </a:solidFill>
                    <a:latin typeface="Comic Sans MS" charset="0"/>
                    <a:ea typeface="ＭＳ Ｐゴシック" charset="0"/>
                  </a:defRPr>
                </a:lvl3pPr>
                <a:lvl4pPr marL="1600200" indent="-228600" eaLnBrk="0" hangingPunct="0">
                  <a:tabLst>
                    <a:tab pos="271463" algn="l"/>
                    <a:tab pos="812800" algn="l"/>
                    <a:tab pos="2060575" algn="l"/>
                  </a:tabLst>
                  <a:defRPr sz="1400" b="1">
                    <a:solidFill>
                      <a:schemeClr val="tx1"/>
                    </a:solidFill>
                    <a:latin typeface="Comic Sans MS" charset="0"/>
                    <a:ea typeface="ＭＳ Ｐゴシック" charset="0"/>
                  </a:defRPr>
                </a:lvl4pPr>
                <a:lvl5pPr marL="2057400" indent="-228600" eaLnBrk="0" hangingPunct="0">
                  <a:tabLst>
                    <a:tab pos="271463" algn="l"/>
                    <a:tab pos="812800" algn="l"/>
                    <a:tab pos="2060575" algn="l"/>
                  </a:tabLst>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271463" algn="l"/>
                    <a:tab pos="812800" algn="l"/>
                    <a:tab pos="2060575" algn="l"/>
                  </a:tabLs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271463" algn="l"/>
                    <a:tab pos="812800" algn="l"/>
                    <a:tab pos="2060575" algn="l"/>
                  </a:tabLs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271463" algn="l"/>
                    <a:tab pos="812800" algn="l"/>
                    <a:tab pos="2060575" algn="l"/>
                  </a:tabLs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271463" algn="l"/>
                    <a:tab pos="812800" algn="l"/>
                    <a:tab pos="2060575" algn="l"/>
                  </a:tabLst>
                  <a:defRPr sz="1400" b="1">
                    <a:solidFill>
                      <a:schemeClr val="tx1"/>
                    </a:solidFill>
                    <a:latin typeface="Comic Sans MS" charset="0"/>
                    <a:ea typeface="ＭＳ Ｐゴシック" charset="0"/>
                  </a:defRPr>
                </a:lvl9pPr>
              </a:lstStyle>
              <a:p>
                <a:pPr eaLnBrk="1" hangingPunct="1">
                  <a:spcBef>
                    <a:spcPct val="50000"/>
                  </a:spcBef>
                  <a:tabLst>
                    <a:tab pos="271463" algn="l"/>
                    <a:tab pos="812800" algn="l"/>
                    <a:tab pos="2212975" algn="l"/>
                  </a:tabLst>
                </a:pPr>
                <a14:m>
                  <m:oMath xmlns:m="http://schemas.openxmlformats.org/officeDocument/2006/math">
                    <m:acc>
                      <m:accPr>
                        <m:chr m:val="⃗"/>
                        <m:ctrlPr>
                          <a:rPr lang="fr-FR" i="1" smtClean="0">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𝑻</m:t>
                            </m:r>
                          </m:sub>
                        </m:sSub>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𝑪𝒐𝒏𝒅</m:t>
                            </m:r>
                          </m:sub>
                        </m:sSub>
                      </m:e>
                    </m:acc>
                    <m:r>
                      <a:rPr lang="fr-FR" b="1"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𝑫𝒊𝒇𝒇</m:t>
                            </m:r>
                          </m:sub>
                        </m:sSub>
                      </m:e>
                    </m:acc>
                    <m:r>
                      <a:rPr lang="fr-FR" b="1"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𝑫𝒆𝒑𝒍</m:t>
                            </m:r>
                          </m:sub>
                        </m:sSub>
                      </m:e>
                    </m:acc>
                  </m:oMath>
                </a14:m>
                <a:r>
                  <a:rPr lang="fr-FR" dirty="0"/>
                  <a:t>	Il se conserve: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𝑱</m:t>
                            </m:r>
                          </m:e>
                          <m:sub>
                            <m:r>
                              <a:rPr lang="fr-FR" b="1" i="1" smtClean="0">
                                <a:latin typeface="Cambria Math" charset="0"/>
                                <a:ea typeface="Cambria Math" charset="0"/>
                                <a:cs typeface="Cambria Math" charset="0"/>
                              </a:rPr>
                              <m:t>𝑻</m:t>
                            </m:r>
                          </m:sub>
                        </m:sSub>
                      </m:e>
                    </m:acc>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𝟎</m:t>
                    </m:r>
                  </m:oMath>
                </a14:m>
                <a:endParaRPr lang="fr-FR" baseline="-25000" dirty="0"/>
              </a:p>
              <a:p>
                <a:pPr eaLnBrk="1" hangingPunct="1">
                  <a:spcBef>
                    <a:spcPct val="50000"/>
                  </a:spcBef>
                  <a:buFontTx/>
                  <a:buChar char="•"/>
                </a:pPr>
                <a:r>
                  <a:rPr lang="fr-FR"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𝑪𝒐𝒏𝒅</m:t>
                            </m:r>
                          </m:sub>
                        </m:sSub>
                      </m:e>
                    </m:acc>
                  </m:oMath>
                </a14:m>
                <a:r>
                  <a:rPr lang="fr-FR" dirty="0"/>
                  <a:t> courant de conduction :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𝑪𝒐𝒏𝒅</m:t>
                            </m:r>
                          </m:sub>
                        </m:sSub>
                      </m:e>
                    </m:acc>
                    <m:r>
                      <a:rPr lang="fr-FR" i="1">
                        <a:latin typeface="Cambria Math" charset="0"/>
                        <a:ea typeface="Cambria Math" charset="0"/>
                        <a:cs typeface="Cambria Math" charset="0"/>
                      </a:rPr>
                      <m:t>=</m:t>
                    </m:r>
                    <m:d>
                      <m:dPr>
                        <m:ctrlPr>
                          <a:rPr lang="is-IS" i="1">
                            <a:latin typeface="Cambria Math" panose="02040503050406030204" pitchFamily="18" charset="0"/>
                            <a:ea typeface="Cambria Math" charset="0"/>
                            <a:cs typeface="Cambria Math" charset="0"/>
                          </a:rPr>
                        </m:ctrlPr>
                      </m:d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𝝈</m:t>
                            </m:r>
                          </m:e>
                          <m:sub>
                            <m:r>
                              <a:rPr lang="fr-FR" i="1">
                                <a:latin typeface="Cambria Math" charset="0"/>
                                <a:ea typeface="Cambria Math" charset="0"/>
                                <a:cs typeface="Cambria Math" charset="0"/>
                              </a:rPr>
                              <m:t>𝒏</m:t>
                            </m:r>
                          </m:sub>
                        </m:sSub>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𝝈</m:t>
                            </m:r>
                          </m:e>
                          <m:sub>
                            <m:r>
                              <a:rPr lang="fr-FR" i="1">
                                <a:latin typeface="Cambria Math" charset="0"/>
                                <a:ea typeface="Cambria Math" charset="0"/>
                                <a:cs typeface="Cambria Math" charset="0"/>
                              </a:rPr>
                              <m:t>𝒑</m:t>
                            </m:r>
                          </m:sub>
                        </m:sSub>
                      </m:e>
                    </m:d>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r>
                      <a:rPr lang="fr-FR" i="1">
                        <a:latin typeface="Cambria Math" charset="0"/>
                        <a:ea typeface="Cambria Math" charset="0"/>
                        <a:cs typeface="Cambria Math" charset="0"/>
                      </a:rPr>
                      <m:t>=</m:t>
                    </m:r>
                    <m:r>
                      <a:rPr lang="fr-FR" i="1">
                        <a:latin typeface="Cambria Math" charset="0"/>
                        <a:ea typeface="Cambria Math" charset="0"/>
                        <a:cs typeface="Cambria Math" charset="0"/>
                      </a:rPr>
                      <m:t>𝒒</m:t>
                    </m:r>
                    <m:d>
                      <m:dPr>
                        <m:ctrlPr>
                          <a:rPr lang="is-IS" i="1">
                            <a:latin typeface="Cambria Math" panose="02040503050406030204" pitchFamily="18" charset="0"/>
                            <a:ea typeface="Cambria Math" charset="0"/>
                            <a:cs typeface="Cambria Math" charset="0"/>
                          </a:rPr>
                        </m:ctrlPr>
                      </m:dPr>
                      <m:e>
                        <m:r>
                          <a:rPr lang="fr-FR" i="1">
                            <a:latin typeface="Cambria Math" charset="0"/>
                            <a:ea typeface="Cambria Math" charset="0"/>
                            <a:cs typeface="Cambria Math" charset="0"/>
                          </a:rPr>
                          <m:t>𝒏</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𝝁</m:t>
                            </m:r>
                          </m:e>
                          <m:sub>
                            <m:r>
                              <a:rPr lang="fr-FR" i="1">
                                <a:latin typeface="Cambria Math" charset="0"/>
                                <a:ea typeface="Cambria Math" charset="0"/>
                                <a:cs typeface="Cambria Math" charset="0"/>
                              </a:rPr>
                              <m:t>𝒏</m:t>
                            </m:r>
                          </m:sub>
                        </m:sSub>
                        <m:r>
                          <a:rPr lang="fr-FR" i="1">
                            <a:latin typeface="Cambria Math" charset="0"/>
                            <a:ea typeface="Cambria Math" charset="0"/>
                            <a:cs typeface="Cambria Math" charset="0"/>
                          </a:rPr>
                          <m:t>+</m:t>
                        </m:r>
                        <m:r>
                          <a:rPr lang="fr-FR" i="1">
                            <a:latin typeface="Cambria Math" charset="0"/>
                            <a:ea typeface="Cambria Math" charset="0"/>
                            <a:cs typeface="Cambria Math" charset="0"/>
                          </a:rPr>
                          <m:t>𝒑</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𝝁</m:t>
                            </m:r>
                          </m:e>
                          <m:sub>
                            <m:r>
                              <a:rPr lang="fr-FR" i="1">
                                <a:latin typeface="Cambria Math" charset="0"/>
                                <a:ea typeface="Cambria Math" charset="0"/>
                                <a:cs typeface="Cambria Math" charset="0"/>
                              </a:rPr>
                              <m:t>𝒑</m:t>
                            </m:r>
                          </m:sub>
                        </m:sSub>
                      </m:e>
                    </m:d>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r>
                      <a:rPr lang="fr-FR" b="1" i="0" smtClean="0">
                        <a:latin typeface="Cambria Math" charset="0"/>
                        <a:ea typeface="Cambria Math" charset="0"/>
                        <a:cs typeface="Cambria Math" charset="0"/>
                      </a:rPr>
                      <m:t>.</m:t>
                    </m:r>
                  </m:oMath>
                </a14:m>
                <a:endParaRPr lang="fr-FR" dirty="0"/>
              </a:p>
              <a:p>
                <a:pPr eaLnBrk="1" hangingPunct="1">
                  <a:spcBef>
                    <a:spcPct val="50000"/>
                  </a:spcBef>
                </a:pPr>
                <a:r>
                  <a:rPr lang="fr-FR" dirty="0"/>
                  <a:t>	Conductivité (modèle de Drude) :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𝝈</m:t>
                        </m:r>
                      </m:e>
                      <m:sub>
                        <m:r>
                          <a:rPr lang="fr-FR" i="1">
                            <a:latin typeface="Cambria Math" charset="0"/>
                            <a:ea typeface="Cambria Math" charset="0"/>
                            <a:cs typeface="Cambria Math" charset="0"/>
                          </a:rPr>
                          <m:t>𝒏</m:t>
                        </m:r>
                      </m:sub>
                    </m:sSub>
                    <m:r>
                      <a:rPr lang="fr-FR" b="1" i="0"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𝒏</m:t>
                        </m:r>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𝒒</m:t>
                            </m:r>
                          </m:e>
                          <m:sup>
                            <m:r>
                              <a:rPr lang="fr-FR" b="1" i="1" smtClean="0">
                                <a:latin typeface="Cambria Math" charset="0"/>
                                <a:ea typeface="Cambria Math" charset="0"/>
                                <a:cs typeface="Cambria Math" charset="0"/>
                              </a:rPr>
                              <m:t>𝟐</m:t>
                            </m:r>
                          </m:sup>
                        </m:sSup>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𝝉</m:t>
                            </m:r>
                          </m:e>
                          <m:sub>
                            <m:r>
                              <a:rPr lang="fr-FR" b="1" i="1" smtClean="0">
                                <a:latin typeface="Cambria Math" charset="0"/>
                                <a:ea typeface="Cambria Math" charset="0"/>
                                <a:cs typeface="Cambria Math" charset="0"/>
                              </a:rPr>
                              <m:t>𝒏</m:t>
                            </m:r>
                          </m:sub>
                        </m:sSub>
                      </m:num>
                      <m:den>
                        <m:sSubSup>
                          <m:sSubSupPr>
                            <m:ctrlPr>
                              <a:rPr lang="fr-FR" i="1">
                                <a:latin typeface="Cambria Math" panose="02040503050406030204" pitchFamily="18" charset="0"/>
                                <a:ea typeface="Cambria Math" charset="0"/>
                                <a:cs typeface="Cambria Math" charset="0"/>
                              </a:rPr>
                            </m:ctrlPr>
                          </m:sSubSupPr>
                          <m:e>
                            <m:r>
                              <a:rPr lang="fr-FR" i="1">
                                <a:latin typeface="Cambria Math" charset="0"/>
                                <a:ea typeface="Cambria Math" charset="0"/>
                                <a:cs typeface="Cambria Math" charset="0"/>
                              </a:rPr>
                              <m:t>𝒎</m:t>
                            </m:r>
                          </m:e>
                          <m:sub>
                            <m:r>
                              <a:rPr lang="fr-FR" i="1">
                                <a:latin typeface="Cambria Math" charset="0"/>
                                <a:ea typeface="Cambria Math" charset="0"/>
                                <a:cs typeface="Cambria Math" charset="0"/>
                              </a:rPr>
                              <m:t>𝒏</m:t>
                            </m:r>
                          </m:sub>
                          <m:sup>
                            <m:r>
                              <a:rPr lang="fr-FR" i="1">
                                <a:latin typeface="Cambria Math" charset="0"/>
                                <a:ea typeface="Cambria Math" charset="0"/>
                                <a:cs typeface="Cambria Math" charset="0"/>
                              </a:rPr>
                              <m:t>∗</m:t>
                            </m:r>
                          </m:sup>
                        </m:sSubSup>
                      </m:den>
                    </m:f>
                  </m:oMath>
                </a14:m>
                <a:r>
                  <a:rPr lang="fr-FR" dirty="0"/>
                  <a:t>	</a:t>
                </a:r>
              </a:p>
              <a:p>
                <a:pPr eaLnBrk="1" hangingPunct="1">
                  <a:spcBef>
                    <a:spcPct val="50000"/>
                  </a:spcBef>
                  <a:buFontTx/>
                  <a:buChar char="•"/>
                </a:pPr>
                <a:r>
                  <a:rPr lang="fr-FR"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𝑫𝒊𝒇𝒇</m:t>
                            </m:r>
                          </m:sub>
                        </m:sSub>
                      </m:e>
                    </m:acc>
                  </m:oMath>
                </a14:m>
                <a:r>
                  <a:rPr lang="fr-FR" dirty="0"/>
                  <a:t> courant de diffusion :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𝑫𝒊𝒇𝒇</m:t>
                            </m:r>
                          </m:sub>
                        </m:sSub>
                      </m:e>
                    </m:acc>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𝒒</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𝑫</m:t>
                        </m:r>
                      </m:e>
                      <m:sub>
                        <m:r>
                          <a:rPr lang="fr-FR" b="1" i="1" smtClean="0">
                            <a:latin typeface="Cambria Math" charset="0"/>
                            <a:ea typeface="Cambria Math" charset="0"/>
                            <a:cs typeface="Cambria Math" charset="0"/>
                          </a:rPr>
                          <m:t>𝒑</m:t>
                        </m:r>
                      </m:sub>
                    </m:s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b="1" i="1" smtClean="0">
                        <a:latin typeface="Cambria Math" charset="0"/>
                        <a:ea typeface="Cambria Math" charset="0"/>
                        <a:cs typeface="Cambria Math" charset="0"/>
                      </a:rPr>
                      <m:t>𝒑</m:t>
                    </m:r>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𝒒</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𝑫</m:t>
                        </m:r>
                      </m:e>
                      <m:sub>
                        <m:r>
                          <a:rPr lang="fr-FR" i="1">
                            <a:latin typeface="Cambria Math" charset="0"/>
                            <a:ea typeface="Cambria Math" charset="0"/>
                            <a:cs typeface="Cambria Math" charset="0"/>
                          </a:rPr>
                          <m:t>𝒏</m:t>
                        </m:r>
                      </m:sub>
                    </m:s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r>
                      <a:rPr lang="fr-FR" i="1">
                        <a:latin typeface="Cambria Math" charset="0"/>
                        <a:ea typeface="Cambria Math" charset="0"/>
                        <a:cs typeface="Cambria Math" charset="0"/>
                      </a:rPr>
                      <m:t>𝒏</m:t>
                    </m:r>
                  </m:oMath>
                </a14:m>
                <a:endParaRPr lang="fr-FR" dirty="0"/>
              </a:p>
              <a:p>
                <a:pPr eaLnBrk="1" hangingPunct="1">
                  <a:spcBef>
                    <a:spcPct val="50000"/>
                  </a:spcBef>
                  <a:buFontTx/>
                  <a:buChar char="•"/>
                </a:pPr>
                <a:r>
                  <a:rPr lang="fr-FR"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𝑫𝒆𝒑𝒍</m:t>
                            </m:r>
                          </m:sub>
                        </m:sSub>
                      </m:e>
                    </m:acc>
                  </m:oMath>
                </a14:m>
                <a:r>
                  <a:rPr lang="fr-FR" dirty="0"/>
                  <a:t> courant de déplacement: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𝑫𝒆𝒑𝒍</m:t>
                            </m:r>
                          </m:sub>
                        </m:sSub>
                      </m:e>
                    </m:acc>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𝟎</m:t>
                        </m:r>
                      </m:sub>
                    </m:sSub>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𝜺</m:t>
                        </m:r>
                      </m:e>
                      <m:sub>
                        <m:r>
                          <a:rPr lang="fr-FR" i="1">
                            <a:latin typeface="Cambria Math" charset="0"/>
                            <a:ea typeface="Cambria Math" charset="0"/>
                            <a:cs typeface="Cambria Math" charset="0"/>
                          </a:rPr>
                          <m:t>𝒓</m:t>
                        </m:r>
                      </m:sub>
                    </m:sSub>
                    <m:f>
                      <m:fPr>
                        <m:ctrlPr>
                          <a:rPr lang="en-US" i="1">
                            <a:latin typeface="Cambria Math" panose="02040503050406030204" pitchFamily="18" charset="0"/>
                            <a:ea typeface="Cambria Math" charset="0"/>
                            <a:cs typeface="Cambria Math" charset="0"/>
                          </a:rPr>
                        </m:ctrlPr>
                      </m:fPr>
                      <m:num>
                        <m:r>
                          <a:rPr lang="en-US"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num>
                      <m:den>
                        <m:r>
                          <a:rPr lang="en-US" i="1">
                            <a:latin typeface="Cambria Math" charset="0"/>
                            <a:ea typeface="Cambria Math" charset="0"/>
                            <a:cs typeface="Cambria Math" charset="0"/>
                          </a:rPr>
                          <m:t>𝝏</m:t>
                        </m:r>
                        <m:r>
                          <a:rPr lang="fr-FR" i="1">
                            <a:latin typeface="Cambria Math" charset="0"/>
                            <a:ea typeface="Cambria Math" charset="0"/>
                            <a:cs typeface="Cambria Math" charset="0"/>
                          </a:rPr>
                          <m:t>𝒕</m:t>
                        </m:r>
                      </m:den>
                    </m:f>
                  </m:oMath>
                </a14:m>
                <a:r>
                  <a:rPr lang="fr-FR" dirty="0"/>
                  <a:t>. Ce n</a:t>
                </a:r>
                <a:r>
                  <a:rPr lang="ja-JP" altLang="fr-FR" dirty="0"/>
                  <a:t>’</a:t>
                </a:r>
                <a:r>
                  <a:rPr lang="fr-FR" altLang="ja-JP" dirty="0"/>
                  <a:t>est pas un déplacement de charges, mais  un courant virtuel permettant d’assurer la conservation du courant entre les zones diélectriques et conductrices. Il traduit la présence du champ électrique.</a:t>
                </a:r>
              </a:p>
              <a:p>
                <a:pPr eaLnBrk="1" hangingPunct="1">
                  <a:spcBef>
                    <a:spcPct val="50000"/>
                  </a:spcBef>
                </a:pPr>
                <a:r>
                  <a:rPr lang="fr-FR" dirty="0"/>
                  <a:t>(</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sub>
                        </m:sSub>
                      </m:e>
                    </m:acc>
                  </m:oMath>
                </a14:m>
                <a:r>
                  <a:rPr lang="fr-FR" dirty="0"/>
                  <a:t> : champ électrique instantané)</a:t>
                </a:r>
              </a:p>
              <a:p>
                <a:pPr marL="285750" indent="-285750" eaLnBrk="1" hangingPunct="1">
                  <a:spcBef>
                    <a:spcPct val="50000"/>
                  </a:spcBef>
                  <a:buFont typeface="Arial" panose="020B0604020202020204" pitchFamily="34" charset="0"/>
                  <a:buChar char="•"/>
                </a:pPr>
                <a:r>
                  <a:rPr lang="fr-FR" dirty="0"/>
                  <a:t>Courant de charges total: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𝒏</m:t>
                            </m:r>
                          </m:sub>
                        </m:sSub>
                      </m:e>
                    </m:acc>
                    <m:r>
                      <a:rPr lang="fr-FR" b="1"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𝒑</m:t>
                            </m:r>
                          </m:sub>
                        </m:sSub>
                      </m:e>
                    </m:acc>
                    <m:r>
                      <a:rPr lang="fr-FR" b="1"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𝑪𝒐𝒏𝒅</m:t>
                            </m:r>
                          </m:sub>
                        </m:sSub>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i="1">
                                <a:latin typeface="Cambria Math" charset="0"/>
                                <a:ea typeface="Cambria Math" charset="0"/>
                                <a:cs typeface="Cambria Math" charset="0"/>
                              </a:rPr>
                              <m:t>𝑫𝒊𝒇𝒇</m:t>
                            </m:r>
                          </m:sub>
                        </m:sSub>
                      </m:e>
                    </m:acc>
                  </m:oMath>
                </a14:m>
                <a:r>
                  <a:rPr lang="fr-FR" dirty="0"/>
                  <a:t>.</a:t>
                </a:r>
              </a:p>
              <a:p>
                <a:pPr indent="0" eaLnBrk="1" hangingPunct="1">
                  <a:spcBef>
                    <a:spcPct val="50000"/>
                  </a:spcBef>
                </a:pPr>
                <a:r>
                  <a:rPr lang="fr-FR" dirty="0"/>
                  <a:t>Exercice : démonter que :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𝒏</m:t>
                            </m:r>
                          </m:sub>
                        </m:sSub>
                      </m:e>
                    </m:acc>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𝒏</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𝝁</m:t>
                        </m:r>
                      </m:e>
                      <m:sub>
                        <m:r>
                          <a:rPr lang="fr-FR" b="1" i="1" smtClean="0">
                            <a:latin typeface="Cambria Math" charset="0"/>
                            <a:ea typeface="Cambria Math" charset="0"/>
                            <a:cs typeface="Cambria Math" charset="0"/>
                          </a:rPr>
                          <m:t>𝒏</m:t>
                        </m:r>
                      </m:sub>
                    </m:s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𝑬</m:t>
                        </m:r>
                      </m:e>
                      <m:sub>
                        <m:r>
                          <a:rPr lang="fr-FR" b="1" i="1" smtClean="0">
                            <a:latin typeface="Cambria Math" charset="0"/>
                            <a:ea typeface="Cambria Math" charset="0"/>
                            <a:cs typeface="Cambria Math" charset="0"/>
                          </a:rPr>
                          <m:t>𝑭𝒏</m:t>
                        </m:r>
                      </m:sub>
                    </m:sSub>
                  </m:oMath>
                </a14:m>
                <a:r>
                  <a:rPr lang="fr-FR" dirty="0"/>
                  <a:t>,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𝑱</m:t>
                            </m:r>
                          </m:e>
                          <m:sub>
                            <m:r>
                              <a:rPr lang="fr-FR" b="1" i="1" smtClean="0">
                                <a:latin typeface="Cambria Math" charset="0"/>
                                <a:ea typeface="Cambria Math" charset="0"/>
                                <a:cs typeface="Cambria Math" charset="0"/>
                              </a:rPr>
                              <m:t>𝒑</m:t>
                            </m:r>
                          </m:sub>
                        </m:sSub>
                      </m:e>
                    </m:acc>
                    <m:r>
                      <a:rPr lang="fr-FR" i="1">
                        <a:latin typeface="Cambria Math" charset="0"/>
                        <a:ea typeface="Cambria Math" charset="0"/>
                        <a:cs typeface="Cambria Math" charset="0"/>
                      </a:rPr>
                      <m:t>=</m:t>
                    </m:r>
                    <m:r>
                      <a:rPr lang="fr-FR" b="1" i="1" smtClean="0">
                        <a:latin typeface="Cambria Math" charset="0"/>
                        <a:ea typeface="Cambria Math" charset="0"/>
                        <a:cs typeface="Cambria Math" charset="0"/>
                      </a:rPr>
                      <m:t>𝒑</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𝝁</m:t>
                        </m:r>
                      </m:e>
                      <m:sub>
                        <m:r>
                          <a:rPr lang="fr-FR" b="1" i="1" smtClean="0">
                            <a:latin typeface="Cambria Math" charset="0"/>
                            <a:ea typeface="Cambria Math" charset="0"/>
                            <a:cs typeface="Cambria Math" charset="0"/>
                          </a:rPr>
                          <m:t>𝒑</m:t>
                        </m:r>
                      </m:sub>
                    </m:sSub>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m:t>
                        </m:r>
                      </m:e>
                    </m:acc>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𝑬</m:t>
                        </m:r>
                      </m:e>
                      <m:sub>
                        <m:r>
                          <a:rPr lang="fr-FR" i="1">
                            <a:latin typeface="Cambria Math" charset="0"/>
                            <a:ea typeface="Cambria Math" charset="0"/>
                            <a:cs typeface="Cambria Math" charset="0"/>
                          </a:rPr>
                          <m:t>𝑭</m:t>
                        </m:r>
                        <m:r>
                          <a:rPr lang="fr-FR" b="1" i="1" smtClean="0">
                            <a:latin typeface="Cambria Math" charset="0"/>
                            <a:ea typeface="Cambria Math" charset="0"/>
                            <a:cs typeface="Cambria Math" charset="0"/>
                          </a:rPr>
                          <m:t>𝒑</m:t>
                        </m:r>
                      </m:sub>
                    </m:sSub>
                  </m:oMath>
                </a14:m>
                <a:r>
                  <a:rPr lang="fr-FR" dirty="0"/>
                  <a:t>.</a:t>
                </a:r>
              </a:p>
            </p:txBody>
          </p:sp>
        </mc:Choice>
        <mc:Fallback xmlns="">
          <p:sp>
            <p:nvSpPr>
              <p:cNvPr id="29706" name="Text Box 3"/>
              <p:cNvSpPr txBox="1">
                <a:spLocks noRot="1" noChangeAspect="1" noMove="1" noResize="1" noEditPoints="1" noAdjustHandles="1" noChangeArrowheads="1" noChangeShapeType="1" noTextEdit="1"/>
              </p:cNvSpPr>
              <p:nvPr/>
            </p:nvSpPr>
            <p:spPr bwMode="auto">
              <a:xfrm>
                <a:off x="533400" y="4718050"/>
                <a:ext cx="5981700" cy="4325864"/>
              </a:xfrm>
              <a:prstGeom prst="rect">
                <a:avLst/>
              </a:prstGeom>
              <a:blipFill>
                <a:blip r:embed="rId2"/>
                <a:stretch>
                  <a:fillRect l="-636" t="-147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29715" name="Text Box 17"/>
          <p:cNvSpPr txBox="1">
            <a:spLocks noChangeArrowheads="1"/>
          </p:cNvSpPr>
          <p:nvPr/>
        </p:nvSpPr>
        <p:spPr bwMode="auto">
          <a:xfrm>
            <a:off x="533400" y="4191000"/>
            <a:ext cx="5573713"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marL="342900" indent="-342900" eaLnBrk="0" hangingPunct="0">
              <a:defRPr sz="1400" b="1">
                <a:solidFill>
                  <a:schemeClr val="tx1"/>
                </a:solidFill>
                <a:latin typeface="Comic Sans MS" charset="0"/>
                <a:ea typeface="ＭＳ Ｐゴシック" charset="0"/>
                <a:cs typeface="ＭＳ Ｐゴシック" charset="0"/>
              </a:defRPr>
            </a:lvl1pPr>
            <a:lvl2pPr marL="828675" indent="-371475"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lvl="1" eaLnBrk="1" hangingPunct="1">
              <a:spcBef>
                <a:spcPct val="50000"/>
              </a:spcBef>
              <a:buFont typeface="Arial" charset="0"/>
              <a:buAutoNum type="romanLcPeriod" startAt="2"/>
            </a:pPr>
            <a:r>
              <a:rPr lang="fr-FR"/>
              <a:t>Courants à prendre en compte dans les semi-conducteurs</a:t>
            </a:r>
          </a:p>
        </p:txBody>
      </p:sp>
      <p:grpSp>
        <p:nvGrpSpPr>
          <p:cNvPr id="29699" name="Group 24"/>
          <p:cNvGrpSpPr>
            <a:grpSpLocks/>
          </p:cNvGrpSpPr>
          <p:nvPr/>
        </p:nvGrpSpPr>
        <p:grpSpPr bwMode="auto">
          <a:xfrm>
            <a:off x="3576638" y="422275"/>
            <a:ext cx="2519362" cy="2697163"/>
            <a:chOff x="288" y="336"/>
            <a:chExt cx="1587" cy="1699"/>
          </a:xfrm>
        </p:grpSpPr>
        <p:pic>
          <p:nvPicPr>
            <p:cNvPr id="29704" name="Picture 19" descr="Si_Mobility_P_Do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336"/>
              <a:ext cx="1587" cy="1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5" name="Rectangle 20"/>
            <p:cNvSpPr>
              <a:spLocks noChangeArrowheads="1"/>
            </p:cNvSpPr>
            <p:nvPr/>
          </p:nvSpPr>
          <p:spPr bwMode="auto">
            <a:xfrm>
              <a:off x="336" y="1632"/>
              <a:ext cx="1488"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en-GB" sz="1200">
                  <a:latin typeface="Arial" charset="0"/>
                </a:rPr>
                <a:t>D’après: Dorkel, J. M. and Ph. Leturcq, Solid State Electron. 24, 9 (1981) 821-825.</a:t>
              </a:r>
            </a:p>
          </p:txBody>
        </p:sp>
      </p:grpSp>
      <p:grpSp>
        <p:nvGrpSpPr>
          <p:cNvPr id="29700" name="Group 23"/>
          <p:cNvGrpSpPr>
            <a:grpSpLocks/>
          </p:cNvGrpSpPr>
          <p:nvPr/>
        </p:nvGrpSpPr>
        <p:grpSpPr bwMode="auto">
          <a:xfrm>
            <a:off x="609600" y="304800"/>
            <a:ext cx="2519363" cy="2921000"/>
            <a:chOff x="2352" y="358"/>
            <a:chExt cx="1587" cy="1840"/>
          </a:xfrm>
        </p:grpSpPr>
        <p:sp>
          <p:nvSpPr>
            <p:cNvPr id="29702" name="Rectangle 21"/>
            <p:cNvSpPr>
              <a:spLocks noChangeArrowheads="1"/>
            </p:cNvSpPr>
            <p:nvPr/>
          </p:nvSpPr>
          <p:spPr bwMode="auto">
            <a:xfrm>
              <a:off x="2496" y="1680"/>
              <a:ext cx="1296"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en-GB" sz="1200">
                  <a:latin typeface="Arial" charset="0"/>
                </a:rPr>
                <a:t>D’après: Li, S. S. and W. R. Thurber, Solid State Electron. 20, 7 (1977) 609-616.</a:t>
              </a:r>
            </a:p>
          </p:txBody>
        </p:sp>
        <p:pic>
          <p:nvPicPr>
            <p:cNvPr id="29703" name="Picture 22" descr="Si_Mobility_N_Do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358"/>
              <a:ext cx="1587" cy="1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9701" name="Rectangle 25"/>
          <p:cNvSpPr>
            <a:spLocks noChangeArrowheads="1"/>
          </p:cNvSpPr>
          <p:nvPr/>
        </p:nvSpPr>
        <p:spPr bwMode="auto">
          <a:xfrm>
            <a:off x="457200" y="3368675"/>
            <a:ext cx="5943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lgn="ctr"/>
            <a:r>
              <a:rPr lang="fr-FR" i="1"/>
              <a:t>Évolution de la mobilité dans le silicium avec la concentration de dopants et la température</a:t>
            </a:r>
            <a:endParaRPr lang="en-GB"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2BC4245B-CA5A-3649-A077-D13BA3BFE95F}" type="slidenum">
              <a:rPr lang="fr-FR" smtClean="0"/>
              <a:pPr>
                <a:defRPr/>
              </a:pPr>
              <a:t>3</a:t>
            </a:fld>
            <a:endParaRPr lang="fr-FR"/>
          </a:p>
        </p:txBody>
      </p:sp>
      <mc:AlternateContent xmlns:mc="http://schemas.openxmlformats.org/markup-compatibility/2006" xmlns:a14="http://schemas.microsoft.com/office/drawing/2010/main">
        <mc:Choice Requires="a14">
          <p:sp>
            <p:nvSpPr>
              <p:cNvPr id="4" name="Text Box 59"/>
              <p:cNvSpPr txBox="1">
                <a:spLocks noChangeArrowheads="1"/>
              </p:cNvSpPr>
              <p:nvPr/>
            </p:nvSpPr>
            <p:spPr bwMode="auto">
              <a:xfrm>
                <a:off x="547688" y="395536"/>
                <a:ext cx="5700712" cy="856875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I.2. Modèle de l’électron libre (A. Sommerfeld)</a:t>
                </a:r>
              </a:p>
              <a:p>
                <a:pPr marL="0" indent="0" algn="just" eaLnBrk="1" hangingPunct="1">
                  <a:spcBef>
                    <a:spcPct val="50000"/>
                  </a:spcBef>
                </a:pPr>
                <a:r>
                  <a:rPr lang="fr-FR" dirty="0"/>
                  <a:t>- Dans l’hypothèse où le potentiel moyen dû au cristal est considéré comme constant (=0), l’électron peut être considéré comme libre. L’équation de Schrödinger à un électron s’écrit: </a:t>
                </a:r>
              </a:p>
              <a:p>
                <a:pPr marL="0" indent="0" algn="just" eaLnBrk="1" hangingPunct="1">
                  <a:spcBef>
                    <a:spcPct val="50000"/>
                  </a:spcBef>
                </a:pPr>
                <a:r>
                  <a:rPr lang="fr-FR" dirty="0">
                    <a:ea typeface="Cambria Math" charset="0"/>
                    <a:cs typeface="Cambria Math" charset="0"/>
                  </a:rPr>
                  <a:t>	</a:t>
                </a:r>
                <a14:m>
                  <m:oMath xmlns:m="http://schemas.openxmlformats.org/officeDocument/2006/math">
                    <m:r>
                      <a:rPr lang="fr-FR" i="1">
                        <a:latin typeface="Cambria Math" charset="0"/>
                        <a:ea typeface="Cambria Math" charset="0"/>
                        <a:cs typeface="Cambria Math" charset="0"/>
                      </a:rPr>
                      <m:t>𝑯</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b="1" i="1" smtClean="0">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𝑬</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où </a:t>
                </a:r>
                <a14:m>
                  <m:oMath xmlns:m="http://schemas.openxmlformats.org/officeDocument/2006/math">
                    <m:r>
                      <a:rPr lang="fr-FR" i="1">
                        <a:latin typeface="Cambria Math" charset="0"/>
                        <a:ea typeface="Cambria Math" charset="0"/>
                        <a:cs typeface="Cambria Math" charset="0"/>
                      </a:rPr>
                      <m:t>𝑯</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ℏ</m:t>
                            </m:r>
                          </m:e>
                          <m:sup>
                            <m:r>
                              <a:rPr lang="fr-FR" b="1" i="1" smtClean="0">
                                <a:latin typeface="Cambria Math" charset="0"/>
                                <a:ea typeface="Cambria Math" charset="0"/>
                                <a:cs typeface="Cambria Math" charset="0"/>
                              </a:rPr>
                              <m:t>𝟐</m:t>
                            </m:r>
                          </m:sup>
                        </m:sSup>
                      </m:num>
                      <m:den>
                        <m:r>
                          <a:rPr lang="fr-FR" b="1" i="1" smtClean="0">
                            <a:latin typeface="Cambria Math" charset="0"/>
                            <a:ea typeface="Cambria Math" charset="0"/>
                            <a:cs typeface="Cambria Math" charset="0"/>
                          </a:rPr>
                          <m:t>𝟐</m:t>
                        </m:r>
                        <m:r>
                          <a:rPr lang="fr-FR" b="1" i="1" smtClean="0">
                            <a:latin typeface="Cambria Math" charset="0"/>
                            <a:ea typeface="Cambria Math" charset="0"/>
                            <a:cs typeface="Cambria Math" charset="0"/>
                          </a:rPr>
                          <m:t>𝒎</m:t>
                        </m:r>
                      </m:den>
                    </m:f>
                    <m:r>
                      <a:rPr lang="fr-FR" b="1" i="1" smtClean="0">
                        <a:latin typeface="Cambria Math" charset="0"/>
                        <a:ea typeface="Cambria Math" charset="0"/>
                        <a:cs typeface="Cambria Math" charset="0"/>
                      </a:rPr>
                      <m:t>∆</m:t>
                    </m:r>
                  </m:oMath>
                </a14:m>
                <a:r>
                  <a:rPr lang="fr-FR" dirty="0"/>
                  <a:t> </a:t>
                </a:r>
              </a:p>
              <a:p>
                <a:pPr marL="0" indent="0" algn="just" eaLnBrk="1" hangingPunct="1">
                  <a:spcBef>
                    <a:spcPct val="50000"/>
                  </a:spcBef>
                </a:pPr>
                <a:r>
                  <a:rPr lang="fr-FR" dirty="0"/>
                  <a:t>L’électron libre est décrit avec une fonction d’onde évoluant dans l’espace et avec une énergie, égales à </a:t>
                </a:r>
              </a:p>
              <a:p>
                <a:pPr marL="0" indent="0" algn="just" eaLnBrk="1" hangingPunct="1">
                  <a:spcBef>
                    <a:spcPct val="50000"/>
                  </a:spcBef>
                </a:pPr>
                <a:r>
                  <a:rPr lang="fr-FR" dirty="0"/>
                  <a:t>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b="1" i="1" smtClean="0">
                        <a:latin typeface="Cambria Math" charset="0"/>
                        <a:ea typeface="Cambria Math" charset="0"/>
                        <a:cs typeface="Cambria Math" charset="0"/>
                      </a:rPr>
                      <m:t>=</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𝟏</m:t>
                        </m:r>
                      </m:num>
                      <m:den>
                        <m:rad>
                          <m:radPr>
                            <m:degHide m:val="on"/>
                            <m:ctrlPr>
                              <a:rPr lang="fr-FR" b="1" i="1" smtClean="0">
                                <a:latin typeface="Cambria Math" panose="02040503050406030204" pitchFamily="18" charset="0"/>
                                <a:ea typeface="Cambria Math" charset="0"/>
                                <a:cs typeface="Cambria Math" charset="0"/>
                              </a:rPr>
                            </m:ctrlPr>
                          </m:radPr>
                          <m:deg/>
                          <m:e>
                            <m:r>
                              <a:rPr lang="fr-FR" b="1" i="1" smtClean="0">
                                <a:latin typeface="Cambria Math" charset="0"/>
                                <a:ea typeface="Cambria Math" charset="0"/>
                                <a:cs typeface="Cambria Math" charset="0"/>
                              </a:rPr>
                              <m:t>𝛀</m:t>
                            </m:r>
                          </m:e>
                        </m:rad>
                      </m:den>
                    </m:f>
                    <m:sSup>
                      <m:sSupPr>
                        <m:ctrlPr>
                          <a:rPr lang="el-GR" b="1" i="1" smtClean="0">
                            <a:latin typeface="Cambria Math" panose="02040503050406030204" pitchFamily="18" charset="0"/>
                            <a:ea typeface="Cambria Math" charset="0"/>
                            <a:cs typeface="Cambria Math" charset="0"/>
                          </a:rPr>
                        </m:ctrlPr>
                      </m:sSupPr>
                      <m:e>
                        <m:r>
                          <a:rPr lang="el-GR" b="1" i="1" smtClean="0">
                            <a:latin typeface="Cambria Math" charset="0"/>
                            <a:ea typeface="Cambria Math" charset="0"/>
                            <a:cs typeface="Cambria Math" charset="0"/>
                          </a:rPr>
                          <m:t>𝒆</m:t>
                        </m:r>
                      </m:e>
                      <m:sup>
                        <m:r>
                          <a:rPr lang="el-GR" b="1" i="1" smtClean="0">
                            <a:latin typeface="Cambria Math" charset="0"/>
                            <a:ea typeface="Cambria Math" charset="0"/>
                            <a:cs typeface="Cambria Math" charset="0"/>
                          </a:rPr>
                          <m:t>−</m:t>
                        </m:r>
                        <m:r>
                          <a:rPr lang="el-GR" b="1" i="1" smtClean="0">
                            <a:latin typeface="Cambria Math" charset="0"/>
                            <a:ea typeface="Cambria Math" charset="0"/>
                            <a:cs typeface="Cambria Math" charset="0"/>
                          </a:rPr>
                          <m:t>𝒊</m:t>
                        </m:r>
                        <m:acc>
                          <m:accPr>
                            <m:chr m:val="⃗"/>
                            <m:ctrlPr>
                              <a:rPr lang="fr-FR" i="1">
                                <a:latin typeface="Cambria Math" panose="02040503050406030204" pitchFamily="18" charset="0"/>
                                <a:ea typeface="Cambria Math" charset="0"/>
                                <a:cs typeface="Cambria Math" charset="0"/>
                              </a:rPr>
                            </m:ctrlPr>
                          </m:accPr>
                          <m:e>
                            <m:r>
                              <a:rPr lang="fr-FR" b="1" i="1" smtClean="0">
                                <a:latin typeface="Cambria Math" charset="0"/>
                                <a:ea typeface="Cambria Math" charset="0"/>
                                <a:cs typeface="Cambria Math" charset="0"/>
                              </a:rPr>
                              <m:t>𝒌</m:t>
                            </m:r>
                          </m:e>
                        </m:acc>
                        <m:r>
                          <a:rPr lang="fr-FR" i="1" smtClean="0">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sup>
                    </m:sSup>
                  </m:oMath>
                </a14:m>
                <a:r>
                  <a:rPr lang="fr-FR" dirty="0"/>
                  <a:t>, </a:t>
                </a:r>
                <a14:m>
                  <m:oMath xmlns:m="http://schemas.openxmlformats.org/officeDocument/2006/math">
                    <m:r>
                      <a:rPr lang="fr-FR" b="1" i="1" smtClean="0">
                        <a:latin typeface="Cambria Math" charset="0"/>
                      </a:rPr>
                      <m:t>𝑬</m:t>
                    </m:r>
                    <m:d>
                      <m:dPr>
                        <m:ctrlPr>
                          <a:rPr lang="fr-FR" b="1" i="1" smtClean="0">
                            <a:latin typeface="Cambria Math" panose="02040503050406030204" pitchFamily="18"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e>
                    </m:d>
                    <m:r>
                      <a:rPr lang="fr-FR" b="1" i="1" smtClean="0">
                        <a:latin typeface="Cambria Math" charset="0"/>
                      </a:rPr>
                      <m:t>=</m:t>
                    </m:r>
                    <m:f>
                      <m:fPr>
                        <m:ctrlPr>
                          <a:rPr lang="fr-FR" b="1" i="1" smtClean="0">
                            <a:latin typeface="Cambria Math" panose="02040503050406030204" pitchFamily="18" charset="0"/>
                            <a:ea typeface="Cambria Math" charset="0"/>
                            <a:cs typeface="Cambria Math" charset="0"/>
                          </a:rPr>
                        </m:ctrlPr>
                      </m:fPr>
                      <m:num>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ℏ</m:t>
                            </m:r>
                          </m:e>
                          <m:sup>
                            <m:r>
                              <a:rPr lang="fr-FR" b="1" i="1" smtClean="0">
                                <a:latin typeface="Cambria Math" charset="0"/>
                                <a:ea typeface="Cambria Math" charset="0"/>
                                <a:cs typeface="Cambria Math" charset="0"/>
                              </a:rPr>
                              <m:t>𝟐</m:t>
                            </m:r>
                          </m:sup>
                        </m:sSup>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𝒌</m:t>
                            </m:r>
                          </m:e>
                          <m:sup>
                            <m:r>
                              <a:rPr lang="fr-FR" b="1" i="1" smtClean="0">
                                <a:latin typeface="Cambria Math" charset="0"/>
                                <a:ea typeface="Cambria Math" charset="0"/>
                                <a:cs typeface="Cambria Math" charset="0"/>
                              </a:rPr>
                              <m:t>𝟐</m:t>
                            </m:r>
                          </m:sup>
                        </m:sSup>
                      </m:num>
                      <m:den>
                        <m:r>
                          <a:rPr lang="fr-FR" b="1" i="1" smtClean="0">
                            <a:latin typeface="Cambria Math" charset="0"/>
                            <a:ea typeface="Cambria Math" charset="0"/>
                            <a:cs typeface="Cambria Math" charset="0"/>
                          </a:rPr>
                          <m:t>𝟐</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𝒎</m:t>
                            </m:r>
                          </m:e>
                          <m:sub>
                            <m:r>
                              <a:rPr lang="fr-FR" b="1" i="1" smtClean="0">
                                <a:latin typeface="Cambria Math" charset="0"/>
                                <a:ea typeface="Cambria Math" charset="0"/>
                                <a:cs typeface="Cambria Math" charset="0"/>
                              </a:rPr>
                              <m:t>𝒆</m:t>
                            </m:r>
                          </m:sub>
                        </m:sSub>
                      </m:den>
                    </m:f>
                  </m:oMath>
                </a14:m>
                <a:r>
                  <a:rPr lang="fr-FR" dirty="0"/>
                  <a:t>.</a:t>
                </a:r>
              </a:p>
              <a:p>
                <a:pPr marL="0" indent="0" algn="just" eaLnBrk="1" hangingPunct="1">
                  <a:spcBef>
                    <a:spcPct val="50000"/>
                  </a:spcBef>
                </a:pPr>
                <a:r>
                  <a:rPr lang="fr-FR" dirty="0"/>
                  <a:t>où </a:t>
                </a:r>
                <a14:m>
                  <m:oMath xmlns:m="http://schemas.openxmlformats.org/officeDocument/2006/math">
                    <m:r>
                      <a:rPr lang="fr-FR" b="1" i="1" smtClean="0">
                        <a:latin typeface="Cambria Math" charset="0"/>
                      </a:rPr>
                      <m:t>𝒌</m:t>
                    </m:r>
                    <m:r>
                      <a:rPr lang="fr-FR" b="1" i="1" smtClean="0">
                        <a:latin typeface="Cambria Math" charset="0"/>
                      </a:rPr>
                      <m:t>=</m:t>
                    </m:r>
                    <m:d>
                      <m:dPr>
                        <m:begChr m:val="‖"/>
                        <m:endChr m:val="‖"/>
                        <m:ctrlPr>
                          <a:rPr lang="fr-FR" b="1" i="1" smtClean="0">
                            <a:latin typeface="Cambria Math" panose="02040503050406030204" pitchFamily="18" charset="0"/>
                          </a:rPr>
                        </m:ctrlPr>
                      </m:dPr>
                      <m:e>
                        <m:acc>
                          <m:accPr>
                            <m:chr m:val="⃗"/>
                            <m:ctrlPr>
                              <a:rPr lang="fr-FR" b="1" i="1" smtClean="0">
                                <a:latin typeface="Cambria Math" panose="02040503050406030204" pitchFamily="18" charset="0"/>
                              </a:rPr>
                            </m:ctrlPr>
                          </m:accPr>
                          <m:e>
                            <m:r>
                              <a:rPr lang="fr-FR" b="1" i="1" smtClean="0">
                                <a:latin typeface="Cambria Math" charset="0"/>
                              </a:rPr>
                              <m:t>𝒌</m:t>
                            </m:r>
                          </m:e>
                        </m:acc>
                      </m:e>
                    </m:d>
                  </m:oMath>
                </a14:m>
                <a:r>
                  <a:rPr lang="fr-FR" dirty="0"/>
                  <a:t> peut prendre les valeurs entre 0 et une valeur maximale k</a:t>
                </a:r>
                <a:r>
                  <a:rPr lang="fr-FR" baseline="-25000" dirty="0"/>
                  <a:t>F</a:t>
                </a:r>
                <a:r>
                  <a:rPr lang="fr-FR" dirty="0"/>
                  <a:t> telle que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charset="0"/>
                          </a:rPr>
                          <m:t>𝑬</m:t>
                        </m:r>
                      </m:e>
                      <m:sub>
                        <m:r>
                          <a:rPr lang="fr-FR" b="1" i="1" smtClean="0">
                            <a:latin typeface="Cambria Math" charset="0"/>
                          </a:rPr>
                          <m:t>𝑭</m:t>
                        </m:r>
                      </m:sub>
                    </m:sSub>
                    <m:r>
                      <a:rPr lang="fr-FR" b="1" i="1" smtClean="0">
                        <a:latin typeface="Cambria Math" charset="0"/>
                      </a:rPr>
                      <m:t>=</m:t>
                    </m:r>
                    <m:f>
                      <m:fPr>
                        <m:type m:val="lin"/>
                        <m:ctrlPr>
                          <a:rPr lang="fr-FR" b="1" i="1" smtClean="0">
                            <a:latin typeface="Cambria Math" panose="02040503050406030204" pitchFamily="18" charset="0"/>
                          </a:rPr>
                        </m:ctrlPr>
                      </m:fPr>
                      <m:num>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ℏ</m:t>
                            </m:r>
                          </m:e>
                          <m:sup>
                            <m:r>
                              <a:rPr lang="fr-FR" i="1">
                                <a:latin typeface="Cambria Math" charset="0"/>
                                <a:ea typeface="Cambria Math" charset="0"/>
                                <a:cs typeface="Cambria Math" charset="0"/>
                              </a:rPr>
                              <m:t>𝟐</m:t>
                            </m:r>
                          </m:sup>
                        </m:sSup>
                        <m:sSubSup>
                          <m:sSubSupPr>
                            <m:ctrlPr>
                              <a:rPr lang="fr-FR" i="1">
                                <a:latin typeface="Cambria Math" panose="02040503050406030204" pitchFamily="18" charset="0"/>
                                <a:ea typeface="Cambria Math" charset="0"/>
                                <a:cs typeface="Cambria Math" charset="0"/>
                              </a:rPr>
                            </m:ctrlPr>
                          </m:sSubSupPr>
                          <m:e>
                            <m:r>
                              <a:rPr lang="fr-FR" i="1">
                                <a:latin typeface="Cambria Math" charset="0"/>
                                <a:ea typeface="Cambria Math" charset="0"/>
                                <a:cs typeface="Cambria Math" charset="0"/>
                              </a:rPr>
                              <m:t>𝒌</m:t>
                            </m:r>
                          </m:e>
                          <m:sub>
                            <m:r>
                              <a:rPr lang="fr-FR" i="1">
                                <a:latin typeface="Cambria Math" charset="0"/>
                                <a:ea typeface="Cambria Math" charset="0"/>
                                <a:cs typeface="Cambria Math" charset="0"/>
                              </a:rPr>
                              <m:t>𝑭</m:t>
                            </m:r>
                          </m:sub>
                          <m:sup>
                            <m:r>
                              <a:rPr lang="fr-FR" i="1">
                                <a:latin typeface="Cambria Math" charset="0"/>
                                <a:ea typeface="Cambria Math" charset="0"/>
                                <a:cs typeface="Cambria Math" charset="0"/>
                              </a:rPr>
                              <m:t>𝟐</m:t>
                            </m:r>
                          </m:sup>
                        </m:sSubSup>
                      </m:num>
                      <m:den>
                        <m:r>
                          <a:rPr lang="fr-FR" b="1" i="1" smtClean="0">
                            <a:latin typeface="Cambria Math" charset="0"/>
                          </a:rPr>
                          <m:t>𝟐</m:t>
                        </m:r>
                        <m:sSub>
                          <m:sSubPr>
                            <m:ctrlPr>
                              <a:rPr lang="fr-FR" b="1" i="1" smtClean="0">
                                <a:latin typeface="Cambria Math" panose="02040503050406030204" pitchFamily="18" charset="0"/>
                              </a:rPr>
                            </m:ctrlPr>
                          </m:sSubPr>
                          <m:e>
                            <m:r>
                              <a:rPr lang="fr-FR" b="1" i="1" smtClean="0">
                                <a:latin typeface="Cambria Math" charset="0"/>
                              </a:rPr>
                              <m:t>𝒎</m:t>
                            </m:r>
                          </m:e>
                          <m:sub>
                            <m:r>
                              <a:rPr lang="fr-FR" b="1" i="1" smtClean="0">
                                <a:latin typeface="Cambria Math" charset="0"/>
                              </a:rPr>
                              <m:t>𝒆</m:t>
                            </m:r>
                          </m:sub>
                        </m:sSub>
                      </m:den>
                    </m:f>
                  </m:oMath>
                </a14:m>
                <a:r>
                  <a:rPr lang="fr-FR" dirty="0"/>
                  <a:t>.</a:t>
                </a:r>
              </a:p>
              <a:p>
                <a:pPr marL="0" indent="0" algn="just" eaLnBrk="1" hangingPunct="1">
                  <a:spcBef>
                    <a:spcPct val="50000"/>
                  </a:spcBef>
                </a:pPr>
                <a:r>
                  <a:rPr lang="fr-FR" dirty="0"/>
                  <a:t>E</a:t>
                </a:r>
                <a:r>
                  <a:rPr lang="fr-FR" baseline="-25000" dirty="0"/>
                  <a:t>F</a:t>
                </a:r>
                <a:r>
                  <a:rPr lang="fr-FR" dirty="0"/>
                  <a:t> est l’énergie maximale que les électrons peuvent acquérir en remplissant les niveaux d’énergie disponibles de la bande en partant de la valeur minimale (E=0).</a:t>
                </a:r>
              </a:p>
              <a:p>
                <a:pPr marL="0" indent="0" algn="just" eaLnBrk="1" hangingPunct="1">
                  <a:spcBef>
                    <a:spcPct val="50000"/>
                  </a:spcBef>
                </a:pPr>
                <a:r>
                  <a:rPr lang="fr-FR" dirty="0" err="1"/>
                  <a:t>E</a:t>
                </a:r>
                <a:r>
                  <a:rPr lang="fr-FR" baseline="-25000" dirty="0" err="1"/>
                  <a:t>f</a:t>
                </a:r>
                <a:r>
                  <a:rPr lang="fr-FR" dirty="0"/>
                  <a:t> est appelée niveau de Fermi.</a:t>
                </a:r>
              </a:p>
              <a:p>
                <a:pPr marL="285750" indent="-285750" algn="just" eaLnBrk="1" hangingPunct="1">
                  <a:spcBef>
                    <a:spcPct val="50000"/>
                  </a:spcBef>
                  <a:buFontTx/>
                  <a:buChar char="-"/>
                </a:pPr>
                <a:r>
                  <a:rPr lang="fr-FR" dirty="0"/>
                  <a:t>Quantification du vecteur d’onde </a:t>
                </a:r>
              </a:p>
              <a:p>
                <a:pPr marL="0" indent="0" algn="just" eaLnBrk="1" hangingPunct="1">
                  <a:spcBef>
                    <a:spcPct val="50000"/>
                  </a:spcBef>
                </a:pPr>
                <a:r>
                  <a:rPr lang="fr-FR" dirty="0"/>
                  <a:t>En considérant des conditions aux limites périodiques (voir plus loin), dans l’espace réciproque, on peut montrer que chaque vecteur </a:t>
                </a:r>
                <a14:m>
                  <m:oMath xmlns:m="http://schemas.openxmlformats.org/officeDocument/2006/math">
                    <m:acc>
                      <m:accPr>
                        <m:chr m:val="⃗"/>
                        <m:ctrlPr>
                          <a:rPr lang="fr-FR" i="1">
                            <a:latin typeface="Cambria Math" panose="02040503050406030204" pitchFamily="18" charset="0"/>
                          </a:rPr>
                        </m:ctrlPr>
                      </m:accPr>
                      <m:e>
                        <m:r>
                          <a:rPr lang="fr-FR" i="1">
                            <a:latin typeface="Cambria Math" charset="0"/>
                          </a:rPr>
                          <m:t>𝒌</m:t>
                        </m:r>
                      </m:e>
                    </m:acc>
                    <m:r>
                      <a:rPr lang="fr-FR" i="1">
                        <a:latin typeface="Cambria Math" charset="0"/>
                      </a:rPr>
                      <m:t> </m:t>
                    </m:r>
                  </m:oMath>
                </a14:m>
                <a:r>
                  <a:rPr lang="fr-FR" dirty="0"/>
                  <a:t> « occupe » un petit volume égal à </a:t>
                </a:r>
                <a14:m>
                  <m:oMath xmlns:m="http://schemas.openxmlformats.org/officeDocument/2006/math">
                    <m:f>
                      <m:fPr>
                        <m:type m:val="lin"/>
                        <m:ctrlPr>
                          <a:rPr lang="fr-FR" b="1" i="1" smtClean="0">
                            <a:latin typeface="Cambria Math" panose="02040503050406030204" pitchFamily="18" charset="0"/>
                          </a:rPr>
                        </m:ctrlPr>
                      </m:fPr>
                      <m:num>
                        <m:sSup>
                          <m:sSupPr>
                            <m:ctrlPr>
                              <a:rPr lang="fr-FR" i="1">
                                <a:latin typeface="Cambria Math" panose="02040503050406030204" pitchFamily="18" charset="0"/>
                              </a:rPr>
                            </m:ctrlPr>
                          </m:sSupPr>
                          <m:e>
                            <m:d>
                              <m:dPr>
                                <m:ctrlPr>
                                  <a:rPr lang="fr-FR" i="1">
                                    <a:latin typeface="Cambria Math" panose="02040503050406030204" pitchFamily="18" charset="0"/>
                                  </a:rPr>
                                </m:ctrlPr>
                              </m:dPr>
                              <m:e>
                                <m:r>
                                  <a:rPr lang="fr-FR" i="1">
                                    <a:latin typeface="Cambria Math" charset="0"/>
                                  </a:rPr>
                                  <m:t>𝟐</m:t>
                                </m:r>
                                <m:r>
                                  <a:rPr lang="fr-FR" i="1">
                                    <a:latin typeface="Cambria Math" charset="0"/>
                                  </a:rPr>
                                  <m:t>𝝅</m:t>
                                </m:r>
                              </m:e>
                            </m:d>
                          </m:e>
                          <m:sup>
                            <m:r>
                              <a:rPr lang="fr-FR" i="1">
                                <a:latin typeface="Cambria Math" charset="0"/>
                              </a:rPr>
                              <m:t>𝟑</m:t>
                            </m:r>
                          </m:sup>
                        </m:sSup>
                      </m:num>
                      <m:den>
                        <m:r>
                          <a:rPr lang="fr-FR" b="1" i="1" smtClean="0">
                            <a:latin typeface="Cambria Math" charset="0"/>
                            <a:ea typeface="Cambria Math" charset="0"/>
                            <a:cs typeface="Cambria Math" charset="0"/>
                          </a:rPr>
                          <m:t>𝛀</m:t>
                        </m:r>
                      </m:den>
                    </m:f>
                  </m:oMath>
                </a14:m>
                <a:r>
                  <a:rPr lang="fr-FR" dirty="0"/>
                  <a:t>. La  densité d’états disponibles pour les électrons compte tenu du fait que chaque état peut être occupé par 2 électrons de spin opposé est donc:</a:t>
                </a:r>
              </a:p>
              <a:p>
                <a:pPr marL="0" indent="0" algn="ctr" eaLnBrk="1" hangingPunct="1">
                  <a:spcBef>
                    <a:spcPct val="50000"/>
                  </a:spcBef>
                </a:pPr>
                <a14:m>
                  <m:oMath xmlns:m="http://schemas.openxmlformats.org/officeDocument/2006/math">
                    <m:r>
                      <a:rPr lang="fr-FR" i="1">
                        <a:latin typeface="Cambria Math" charset="0"/>
                      </a:rPr>
                      <m:t>𝒏</m:t>
                    </m:r>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charset="0"/>
                              </a:rPr>
                              <m:t>𝒌</m:t>
                            </m:r>
                          </m:e>
                        </m:acc>
                      </m:e>
                    </m:d>
                    <m:r>
                      <a:rPr lang="fr-FR" b="1" i="0" smtClean="0">
                        <a:latin typeface="Cambria Math" charset="0"/>
                      </a:rPr>
                      <m:t>=</m:t>
                    </m:r>
                    <m:r>
                      <a:rPr lang="fr-FR" b="1" i="0" smtClean="0">
                        <a:latin typeface="Cambria Math" charset="0"/>
                      </a:rPr>
                      <m:t>𝟐</m:t>
                    </m:r>
                    <m:f>
                      <m:fPr>
                        <m:ctrlPr>
                          <a:rPr lang="fr-FR" b="1" i="1" smtClean="0">
                            <a:latin typeface="Cambria Math" panose="02040503050406030204" pitchFamily="18" charset="0"/>
                            <a:ea typeface="Cambria Math" charset="0"/>
                            <a:cs typeface="Cambria Math" charset="0"/>
                          </a:rPr>
                        </m:ctrlPr>
                      </m:fPr>
                      <m:num>
                        <m:r>
                          <a:rPr lang="fr-FR" b="1" i="1" smtClean="0">
                            <a:latin typeface="Cambria Math" charset="0"/>
                            <a:ea typeface="Cambria Math" charset="0"/>
                            <a:cs typeface="Cambria Math" charset="0"/>
                          </a:rPr>
                          <m:t>𝛀</m:t>
                        </m:r>
                      </m:num>
                      <m:den>
                        <m:sSup>
                          <m:sSupPr>
                            <m:ctrlPr>
                              <a:rPr lang="fr-FR" b="1" i="1" smtClean="0">
                                <a:latin typeface="Cambria Math" panose="02040503050406030204" pitchFamily="18" charset="0"/>
                                <a:ea typeface="Cambria Math" charset="0"/>
                                <a:cs typeface="Cambria Math" charset="0"/>
                              </a:rPr>
                            </m:ctrlPr>
                          </m:sSupPr>
                          <m:e>
                            <m:d>
                              <m:dPr>
                                <m:ctrlPr>
                                  <a:rPr lang="fr-FR" b="1" i="1" smtClean="0">
                                    <a:latin typeface="Cambria Math" panose="02040503050406030204" pitchFamily="18" charset="0"/>
                                    <a:ea typeface="Cambria Math" charset="0"/>
                                    <a:cs typeface="Cambria Math" charset="0"/>
                                  </a:rPr>
                                </m:ctrlPr>
                              </m:dPr>
                              <m:e>
                                <m:r>
                                  <a:rPr lang="fr-FR" b="1" i="1" smtClean="0">
                                    <a:latin typeface="Cambria Math" charset="0"/>
                                    <a:ea typeface="Cambria Math" charset="0"/>
                                    <a:cs typeface="Cambria Math" charset="0"/>
                                  </a:rPr>
                                  <m:t>𝟐</m:t>
                                </m:r>
                                <m:r>
                                  <a:rPr lang="fr-FR" b="1" i="1" smtClean="0">
                                    <a:latin typeface="Cambria Math" charset="0"/>
                                    <a:ea typeface="Cambria Math" charset="0"/>
                                    <a:cs typeface="Cambria Math" charset="0"/>
                                  </a:rPr>
                                  <m:t>𝝅</m:t>
                                </m:r>
                              </m:e>
                            </m:d>
                          </m:e>
                          <m:sup>
                            <m:r>
                              <a:rPr lang="fr-FR" b="1" i="1" smtClean="0">
                                <a:latin typeface="Cambria Math" charset="0"/>
                                <a:ea typeface="Cambria Math" charset="0"/>
                                <a:cs typeface="Cambria Math" charset="0"/>
                              </a:rPr>
                              <m:t>𝟑</m:t>
                            </m:r>
                          </m:sup>
                        </m:sSup>
                      </m:den>
                    </m:f>
                  </m:oMath>
                </a14:m>
                <a:r>
                  <a:rPr lang="fr-FR" dirty="0"/>
                  <a:t>.</a:t>
                </a:r>
              </a:p>
              <a:p>
                <a:pPr marL="0" indent="0" algn="just" eaLnBrk="1" hangingPunct="1">
                  <a:spcBef>
                    <a:spcPct val="50000"/>
                  </a:spcBef>
                </a:pPr>
                <a:r>
                  <a:rPr lang="fr-FR" dirty="0"/>
                  <a:t>Pour le vérifier on peut calculer le nombre total d’électrons:</a:t>
                </a:r>
              </a:p>
              <a:p>
                <a:pPr marL="0" indent="0" algn="just" eaLnBrk="1" hangingPunct="1">
                  <a:spcBef>
                    <a:spcPct val="50000"/>
                  </a:spcBef>
                </a:pPr>
                <a14:m>
                  <m:oMath xmlns:m="http://schemas.openxmlformats.org/officeDocument/2006/math">
                    <m:f>
                      <m:fPr>
                        <m:ctrlPr>
                          <a:rPr lang="fr-FR" b="1" i="1" smtClean="0">
                            <a:latin typeface="Cambria Math" panose="02040503050406030204" pitchFamily="18" charset="0"/>
                          </a:rPr>
                        </m:ctrlPr>
                      </m:fPr>
                      <m:num>
                        <m:r>
                          <a:rPr lang="fr-FR" b="1" i="1" smtClean="0">
                            <a:latin typeface="Cambria Math" charset="0"/>
                          </a:rPr>
                          <m:t>𝒏</m:t>
                        </m:r>
                        <m:d>
                          <m:dPr>
                            <m:ctrlPr>
                              <a:rPr lang="fr-FR" b="1" i="1" smtClean="0">
                                <a:latin typeface="Cambria Math" panose="02040503050406030204" pitchFamily="18" charset="0"/>
                              </a:rPr>
                            </m:ctrlPr>
                          </m:dPr>
                          <m:e>
                            <m:acc>
                              <m:accPr>
                                <m:chr m:val="⃗"/>
                                <m:ctrlPr>
                                  <a:rPr lang="fr-FR" b="1" i="1" smtClean="0">
                                    <a:latin typeface="Cambria Math" panose="02040503050406030204" pitchFamily="18" charset="0"/>
                                  </a:rPr>
                                </m:ctrlPr>
                              </m:accPr>
                              <m:e>
                                <m:r>
                                  <a:rPr lang="fr-FR" b="1" i="1" smtClean="0">
                                    <a:latin typeface="Cambria Math" charset="0"/>
                                  </a:rPr>
                                  <m:t>𝒌</m:t>
                                </m:r>
                              </m:e>
                            </m:acc>
                          </m:e>
                        </m:d>
                      </m:num>
                      <m:den>
                        <m:r>
                          <a:rPr lang="fr-FR" b="1" i="1" smtClean="0">
                            <a:latin typeface="Cambria Math" charset="0"/>
                          </a:rPr>
                          <m:t>𝟐</m:t>
                        </m:r>
                      </m:den>
                    </m:f>
                    <m:sSub>
                      <m:sSubPr>
                        <m:ctrlPr>
                          <a:rPr lang="fr-FR" b="1" i="1" smtClean="0">
                            <a:latin typeface="Cambria Math" panose="02040503050406030204" pitchFamily="18" charset="0"/>
                          </a:rPr>
                        </m:ctrlPr>
                      </m:sSubPr>
                      <m:e>
                        <m:r>
                          <a:rPr lang="fr-FR" b="1" i="1" smtClean="0">
                            <a:latin typeface="Cambria Math" charset="0"/>
                          </a:rPr>
                          <m:t>𝑽</m:t>
                        </m:r>
                      </m:e>
                      <m:sub>
                        <m:r>
                          <a:rPr lang="fr-FR" b="1" i="1" smtClean="0">
                            <a:latin typeface="Cambria Math" charset="0"/>
                          </a:rPr>
                          <m:t>𝑩</m:t>
                        </m:r>
                      </m:sub>
                    </m:sSub>
                    <m:r>
                      <a:rPr lang="fr-FR" b="1" i="1" smtClean="0">
                        <a:latin typeface="Cambria Math" charset="0"/>
                      </a:rPr>
                      <m:t>=</m:t>
                    </m:r>
                    <m:sSub>
                      <m:sSubPr>
                        <m:ctrlPr>
                          <a:rPr lang="fr-FR" b="1" i="1" smtClean="0">
                            <a:latin typeface="Cambria Math" panose="02040503050406030204" pitchFamily="18" charset="0"/>
                          </a:rPr>
                        </m:ctrlPr>
                      </m:sSubPr>
                      <m:e>
                        <m:r>
                          <a:rPr lang="fr-FR" b="1" i="1" smtClean="0">
                            <a:latin typeface="Cambria Math" charset="0"/>
                          </a:rPr>
                          <m:t>𝑵</m:t>
                        </m:r>
                      </m:e>
                      <m:sub>
                        <m:r>
                          <a:rPr lang="fr-FR" b="1" i="1" smtClean="0">
                            <a:latin typeface="Cambria Math" charset="0"/>
                          </a:rPr>
                          <m:t>𝒂𝒕𝒐𝒎𝒆𝒔</m:t>
                        </m:r>
                      </m:sub>
                    </m:sSub>
                  </m:oMath>
                </a14:m>
                <a:r>
                  <a:rPr lang="fr-FR" dirty="0"/>
                  <a:t>, d’une part et </a:t>
                </a:r>
                <a14:m>
                  <m:oMath xmlns:m="http://schemas.openxmlformats.org/officeDocument/2006/math">
                    <m:sSub>
                      <m:sSubPr>
                        <m:ctrlPr>
                          <a:rPr lang="fr-FR" i="1">
                            <a:latin typeface="Cambria Math" panose="02040503050406030204" pitchFamily="18" charset="0"/>
                          </a:rPr>
                        </m:ctrlPr>
                      </m:sSubPr>
                      <m:e>
                        <m:r>
                          <a:rPr lang="fr-FR" i="1">
                            <a:latin typeface="Cambria Math" charset="0"/>
                          </a:rPr>
                          <m:t>𝑵</m:t>
                        </m:r>
                      </m:e>
                      <m:sub>
                        <m:r>
                          <a:rPr lang="fr-FR" i="1">
                            <a:latin typeface="Cambria Math" charset="0"/>
                          </a:rPr>
                          <m:t>𝒂𝒕𝒐𝒎𝒆𝒔</m:t>
                        </m:r>
                      </m:sub>
                    </m:sSub>
                    <m:r>
                      <a:rPr lang="fr-FR" i="1">
                        <a:latin typeface="Cambria Math" charset="0"/>
                      </a:rPr>
                      <m:t>=</m:t>
                    </m:r>
                    <m:r>
                      <a:rPr lang="fr-FR" i="1">
                        <a:latin typeface="Cambria Math" charset="0"/>
                        <a:ea typeface="Cambria Math" charset="0"/>
                        <a:cs typeface="Cambria Math" charset="0"/>
                      </a:rPr>
                      <m:t>𝝆</m:t>
                    </m:r>
                    <m:r>
                      <a:rPr lang="fr-FR" i="1">
                        <a:latin typeface="Cambria Math" charset="0"/>
                        <a:ea typeface="Cambria Math" charset="0"/>
                        <a:cs typeface="Cambria Math" charset="0"/>
                      </a:rPr>
                      <m:t>𝛀</m:t>
                    </m:r>
                    <m:r>
                      <a:rPr lang="fr-FR" i="1">
                        <a:latin typeface="Cambria Math" charset="0"/>
                        <a:ea typeface="Cambria Math" charset="0"/>
                        <a:cs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𝟏</m:t>
                        </m:r>
                      </m:num>
                      <m:den>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𝑽</m:t>
                            </m:r>
                          </m:e>
                          <m:sub>
                            <m:r>
                              <a:rPr lang="fr-FR" i="1">
                                <a:latin typeface="Cambria Math" charset="0"/>
                                <a:ea typeface="Cambria Math" charset="0"/>
                                <a:cs typeface="Cambria Math" charset="0"/>
                              </a:rPr>
                              <m:t>𝒎𝒂𝒊𝒍𝒍𝒆</m:t>
                            </m:r>
                            <m:r>
                              <a:rPr lang="fr-FR" i="1">
                                <a:latin typeface="Cambria Math" charset="0"/>
                                <a:ea typeface="Cambria Math" charset="0"/>
                                <a:cs typeface="Cambria Math" charset="0"/>
                              </a:rPr>
                              <m:t>−</m:t>
                            </m:r>
                            <m:r>
                              <a:rPr lang="fr-FR" i="1">
                                <a:latin typeface="Cambria Math" charset="0"/>
                                <a:ea typeface="Cambria Math" charset="0"/>
                                <a:cs typeface="Cambria Math" charset="0"/>
                              </a:rPr>
                              <m:t>𝒓𝒆𝒆𝒍𝒍𝒆</m:t>
                            </m:r>
                          </m:sub>
                        </m:sSub>
                      </m:den>
                    </m:f>
                    <m:r>
                      <a:rPr lang="fr-FR" i="1" smtClean="0">
                        <a:latin typeface="Cambria Math" charset="0"/>
                        <a:ea typeface="Cambria Math" charset="0"/>
                        <a:cs typeface="Cambria Math" charset="0"/>
                      </a:rPr>
                      <m:t>𝛀</m:t>
                    </m:r>
                  </m:oMath>
                </a14:m>
                <a:r>
                  <a:rPr lang="fr-FR" dirty="0"/>
                  <a:t>, d’autre part.</a:t>
                </a:r>
                <a:endParaRPr lang="fr-FR" dirty="0">
                  <a:latin typeface="Lucida Grande" charset="0"/>
                  <a:cs typeface="Lucida Grande" charset="0"/>
                </a:endParaRPr>
              </a:p>
              <a:p>
                <a:pPr marL="9525" indent="-9525" eaLnBrk="1" hangingPunct="1">
                  <a:spcBef>
                    <a:spcPct val="50000"/>
                  </a:spcBef>
                </a:pPr>
                <a:r>
                  <a:rPr lang="fr-FR" dirty="0">
                    <a:latin typeface="Lucida Grande" charset="0"/>
                    <a:cs typeface="Lucida Grande" charset="0"/>
                  </a:rPr>
                  <a:t>où </a:t>
                </a:r>
                <a:r>
                  <a:rPr lang="fr-FR" dirty="0" err="1">
                    <a:latin typeface="Lucida Grande" charset="0"/>
                    <a:cs typeface="Lucida Grande" charset="0"/>
                  </a:rPr>
                  <a:t>ρ</a:t>
                </a:r>
                <a:r>
                  <a:rPr lang="fr-FR" dirty="0">
                    <a:cs typeface="Lucida Grande" charset="0"/>
                  </a:rPr>
                  <a:t> = </a:t>
                </a:r>
                <a:r>
                  <a:rPr lang="fr-FR" dirty="0"/>
                  <a:t>densité</a:t>
                </a:r>
                <a:r>
                  <a:rPr lang="fr-FR" dirty="0">
                    <a:cs typeface="Lucida Grande" charset="0"/>
                  </a:rPr>
                  <a:t> (at/m</a:t>
                </a:r>
                <a:r>
                  <a:rPr lang="fr-FR" baseline="30000" dirty="0">
                    <a:cs typeface="Lucida Grande" charset="0"/>
                  </a:rPr>
                  <a:t>3</a:t>
                </a:r>
                <a:r>
                  <a:rPr lang="fr-FR" dirty="0">
                    <a:cs typeface="Lucida Grande" charset="0"/>
                  </a:rPr>
                  <a:t>) et V</a:t>
                </a:r>
                <a:r>
                  <a:rPr lang="fr-FR" baseline="-25000" dirty="0">
                    <a:cs typeface="Lucida Grande" charset="0"/>
                  </a:rPr>
                  <a:t>B</a:t>
                </a:r>
                <a:r>
                  <a:rPr lang="fr-FR" dirty="0">
                    <a:cs typeface="Lucida Grande" charset="0"/>
                  </a:rPr>
                  <a:t> = volume de la zone de Brillouin = (2π)</a:t>
                </a:r>
                <a:r>
                  <a:rPr lang="fr-FR" baseline="30000" dirty="0">
                    <a:cs typeface="Lucida Grande" charset="0"/>
                  </a:rPr>
                  <a:t>3</a:t>
                </a:r>
                <a:r>
                  <a:rPr lang="fr-FR" dirty="0">
                    <a:cs typeface="Lucida Grande" charset="0"/>
                  </a:rPr>
                  <a:t>/volume de la maille réelle. On suppose 1 atome par maille fournissant 1 électron au métal.</a:t>
                </a:r>
              </a:p>
            </p:txBody>
          </p:sp>
        </mc:Choice>
        <mc:Fallback xmlns="">
          <p:sp>
            <p:nvSpPr>
              <p:cNvPr id="4" name="Text Box 59"/>
              <p:cNvSpPr txBox="1">
                <a:spLocks noRot="1" noChangeAspect="1" noMove="1" noResize="1" noEditPoints="1" noAdjustHandles="1" noChangeArrowheads="1" noChangeShapeType="1" noTextEdit="1"/>
              </p:cNvSpPr>
              <p:nvPr/>
            </p:nvSpPr>
            <p:spPr bwMode="auto">
              <a:xfrm>
                <a:off x="547688" y="395536"/>
                <a:ext cx="5700712" cy="8568756"/>
              </a:xfrm>
              <a:prstGeom prst="rect">
                <a:avLst/>
              </a:prstGeom>
              <a:blipFill>
                <a:blip r:embed="rId2"/>
                <a:stretch>
                  <a:fillRect l="-667" t="-148"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21" name="Text Box 33"/>
          <p:cNvSpPr txBox="1">
            <a:spLocks noChangeArrowheads="1"/>
          </p:cNvSpPr>
          <p:nvPr/>
        </p:nvSpPr>
        <p:spPr bwMode="auto">
          <a:xfrm>
            <a:off x="4437112" y="2555776"/>
            <a:ext cx="1656184" cy="5254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Ω= volume du semi-conducteur</a:t>
            </a:r>
          </a:p>
        </p:txBody>
      </p:sp>
    </p:spTree>
    <p:extLst>
      <p:ext uri="{BB962C8B-B14F-4D97-AF65-F5344CB8AC3E}">
        <p14:creationId xmlns:p14="http://schemas.microsoft.com/office/powerpoint/2010/main" val="1010119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328E0839-6DBB-BB4B-BD6D-EA7414015E91}" type="slidenum">
              <a:rPr lang="fr-FR" b="0">
                <a:latin typeface="Arial" charset="0"/>
              </a:rPr>
              <a:pPr eaLnBrk="1" hangingPunct="1"/>
              <a:t>30</a:t>
            </a:fld>
            <a:endParaRPr lang="fr-FR" b="0">
              <a:latin typeface="Arial" charset="0"/>
            </a:endParaRPr>
          </a:p>
        </p:txBody>
      </p:sp>
      <mc:AlternateContent xmlns:mc="http://schemas.openxmlformats.org/markup-compatibility/2006" xmlns:a14="http://schemas.microsoft.com/office/drawing/2010/main">
        <mc:Choice Requires="a14">
          <p:sp>
            <p:nvSpPr>
              <p:cNvPr id="30722" name="Text Box 8"/>
              <p:cNvSpPr txBox="1">
                <a:spLocks noChangeArrowheads="1"/>
              </p:cNvSpPr>
              <p:nvPr/>
            </p:nvSpPr>
            <p:spPr bwMode="auto">
              <a:xfrm>
                <a:off x="400050" y="668338"/>
                <a:ext cx="5848350" cy="3687163"/>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indent="19050" eaLnBrk="0" hangingPunct="0">
                  <a:tabLst>
                    <a:tab pos="87313" algn="l"/>
                    <a:tab pos="536575" algn="l"/>
                    <a:tab pos="2060575" algn="l"/>
                  </a:tabLst>
                  <a:defRPr sz="1400" b="1">
                    <a:solidFill>
                      <a:schemeClr val="tx1"/>
                    </a:solidFill>
                    <a:latin typeface="Comic Sans MS" charset="0"/>
                    <a:ea typeface="ＭＳ Ｐゴシック" charset="0"/>
                    <a:cs typeface="ＭＳ Ｐゴシック" charset="0"/>
                  </a:defRPr>
                </a:lvl1pPr>
                <a:lvl2pPr marL="742950" indent="-285750" eaLnBrk="0" hangingPunct="0">
                  <a:tabLst>
                    <a:tab pos="87313" algn="l"/>
                    <a:tab pos="536575" algn="l"/>
                    <a:tab pos="2060575" algn="l"/>
                  </a:tabLst>
                  <a:defRPr sz="1400" b="1">
                    <a:solidFill>
                      <a:schemeClr val="tx1"/>
                    </a:solidFill>
                    <a:latin typeface="Comic Sans MS" charset="0"/>
                    <a:ea typeface="ＭＳ Ｐゴシック" charset="0"/>
                  </a:defRPr>
                </a:lvl2pPr>
                <a:lvl3pPr marL="1143000" indent="-228600" eaLnBrk="0" hangingPunct="0">
                  <a:tabLst>
                    <a:tab pos="87313" algn="l"/>
                    <a:tab pos="536575" algn="l"/>
                    <a:tab pos="2060575" algn="l"/>
                  </a:tabLst>
                  <a:defRPr sz="1400" b="1">
                    <a:solidFill>
                      <a:schemeClr val="tx1"/>
                    </a:solidFill>
                    <a:latin typeface="Comic Sans MS" charset="0"/>
                    <a:ea typeface="ＭＳ Ｐゴシック" charset="0"/>
                  </a:defRPr>
                </a:lvl3pPr>
                <a:lvl4pPr marL="1600200" indent="-228600" eaLnBrk="0" hangingPunct="0">
                  <a:tabLst>
                    <a:tab pos="87313" algn="l"/>
                    <a:tab pos="536575" algn="l"/>
                    <a:tab pos="2060575" algn="l"/>
                  </a:tabLst>
                  <a:defRPr sz="1400" b="1">
                    <a:solidFill>
                      <a:schemeClr val="tx1"/>
                    </a:solidFill>
                    <a:latin typeface="Comic Sans MS" charset="0"/>
                    <a:ea typeface="ＭＳ Ｐゴシック" charset="0"/>
                  </a:defRPr>
                </a:lvl4pPr>
                <a:lvl5pPr marL="2057400" indent="-228600" eaLnBrk="0" hangingPunct="0">
                  <a:tabLst>
                    <a:tab pos="87313" algn="l"/>
                    <a:tab pos="536575" algn="l"/>
                    <a:tab pos="2060575" algn="l"/>
                  </a:tabLst>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87313" algn="l"/>
                    <a:tab pos="536575" algn="l"/>
                    <a:tab pos="2060575" algn="l"/>
                  </a:tabLs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87313" algn="l"/>
                    <a:tab pos="536575" algn="l"/>
                    <a:tab pos="2060575" algn="l"/>
                  </a:tabLs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87313" algn="l"/>
                    <a:tab pos="536575" algn="l"/>
                    <a:tab pos="2060575" algn="l"/>
                  </a:tabLs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87313" algn="l"/>
                    <a:tab pos="536575" algn="l"/>
                    <a:tab pos="2060575" algn="l"/>
                  </a:tabLst>
                  <a:defRPr sz="1400" b="1">
                    <a:solidFill>
                      <a:schemeClr val="tx1"/>
                    </a:solidFill>
                    <a:latin typeface="Comic Sans MS" charset="0"/>
                    <a:ea typeface="ＭＳ Ｐゴシック" charset="0"/>
                  </a:defRPr>
                </a:lvl9pPr>
              </a:lstStyle>
              <a:p>
                <a:pPr eaLnBrk="1" hangingPunct="1">
                  <a:spcBef>
                    <a:spcPct val="50000"/>
                  </a:spcBef>
                </a:pPr>
                <a:r>
                  <a:rPr lang="fr-FR" dirty="0"/>
                  <a:t>Charge:</a:t>
                </a:r>
              </a:p>
              <a:p>
                <a:pPr eaLnBrk="1" hangingPunct="1">
                  <a:spcBef>
                    <a:spcPct val="50000"/>
                  </a:spcBef>
                  <a:tabLst>
                    <a:tab pos="87313" algn="l"/>
                    <a:tab pos="536575" algn="l"/>
                  </a:tabLst>
                </a:pPr>
                <a14:m>
                  <m:oMath xmlns:m="http://schemas.openxmlformats.org/officeDocument/2006/math">
                    <m:f>
                      <m:fPr>
                        <m:ctrlPr>
                          <a:rPr lang="fr-FR" b="1" i="1" smtClean="0">
                            <a:latin typeface="Cambria Math" panose="02040503050406030204" pitchFamily="18" charset="0"/>
                            <a:ea typeface="Cambria Math" panose="02040503050406030204" pitchFamily="18" charset="0"/>
                          </a:rPr>
                        </m:ctrlPr>
                      </m:fPr>
                      <m:num>
                        <m:r>
                          <a:rPr lang="fr-FR" i="1" smtClean="0">
                            <a:latin typeface="Cambria Math" panose="02040503050406030204" pitchFamily="18" charset="0"/>
                            <a:ea typeface="Cambria Math" panose="02040503050406030204" pitchFamily="18" charset="0"/>
                          </a:rPr>
                          <m:t>𝝏𝝆</m:t>
                        </m:r>
                      </m:num>
                      <m:den>
                        <m:r>
                          <a:rPr lang="fr-FR"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𝒕</m:t>
                        </m:r>
                      </m:den>
                    </m:f>
                    <m:r>
                      <a:rPr lang="fr-FR" b="1" i="1" smtClean="0">
                        <a:latin typeface="Cambria Math" panose="02040503050406030204" pitchFamily="18" charset="0"/>
                        <a:ea typeface="Cambria Math" panose="02040503050406030204" pitchFamily="18" charset="0"/>
                      </a:rPr>
                      <m:t>+</m:t>
                    </m:r>
                    <m:acc>
                      <m:accPr>
                        <m:chr m:val="⃗"/>
                        <m:ctrlPr>
                          <a:rPr lang="fr-FR" b="1" i="1" smtClean="0">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m:t>
                        </m:r>
                      </m:e>
                    </m:acc>
                    <m:r>
                      <a:rPr lang="fr-FR" b="1" i="1" smtClean="0">
                        <a:latin typeface="Cambria Math" panose="02040503050406030204" pitchFamily="18" charset="0"/>
                        <a:ea typeface="Cambria Math" panose="02040503050406030204" pitchFamily="18" charset="0"/>
                      </a:rPr>
                      <m:t>∙</m:t>
                    </m:r>
                    <m:d>
                      <m:dPr>
                        <m:ctrlPr>
                          <a:rPr lang="fr-FR" b="1" i="1" smtClean="0">
                            <a:latin typeface="Cambria Math" panose="02040503050406030204" pitchFamily="18" charset="0"/>
                            <a:ea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𝝆</m:t>
                        </m:r>
                        <m:acc>
                          <m:accPr>
                            <m:chr m:val="⃗"/>
                            <m:ctrlPr>
                              <a:rPr lang="fr-FR" b="1" i="1" smtClean="0">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𝒗</m:t>
                            </m:r>
                          </m:e>
                        </m:acc>
                      </m:e>
                    </m:d>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𝟎</m:t>
                    </m:r>
                  </m:oMath>
                </a14:m>
                <a:r>
                  <a:rPr lang="fr-FR" dirty="0"/>
                  <a:t> avec </a:t>
                </a:r>
                <a14:m>
                  <m:oMath xmlns:m="http://schemas.openxmlformats.org/officeDocument/2006/math">
                    <m:r>
                      <a:rPr lang="fr-FR" i="1">
                        <a:latin typeface="Cambria Math" panose="02040503050406030204" pitchFamily="18" charset="0"/>
                        <a:ea typeface="Cambria Math" panose="02040503050406030204" pitchFamily="18" charset="0"/>
                      </a:rPr>
                      <m:t>𝝆</m:t>
                    </m:r>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𝒒</m:t>
                    </m:r>
                    <m:d>
                      <m:dPr>
                        <m:ctrlPr>
                          <a:rPr lang="fr-FR" b="1" i="1" smtClean="0">
                            <a:latin typeface="Cambria Math" panose="02040503050406030204" pitchFamily="18" charset="0"/>
                            <a:ea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𝒑</m:t>
                        </m:r>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𝒏</m:t>
                        </m:r>
                        <m:r>
                          <a:rPr lang="fr-FR" b="1" i="1" smtClean="0">
                            <a:latin typeface="Cambria Math" panose="02040503050406030204" pitchFamily="18" charset="0"/>
                            <a:ea typeface="Cambria Math" panose="02040503050406030204" pitchFamily="18" charset="0"/>
                          </a:rPr>
                          <m:t>+</m:t>
                        </m:r>
                        <m:sSubSup>
                          <m:sSubSupPr>
                            <m:ctrlPr>
                              <a:rPr lang="fr-FR" b="1" i="1" smtClean="0">
                                <a:latin typeface="Cambria Math" panose="02040503050406030204" pitchFamily="18" charset="0"/>
                                <a:ea typeface="Cambria Math" panose="02040503050406030204" pitchFamily="18" charset="0"/>
                              </a:rPr>
                            </m:ctrlPr>
                          </m:sSubSupPr>
                          <m:e>
                            <m:r>
                              <a:rPr lang="fr-FR" b="1" i="1" smtClean="0">
                                <a:latin typeface="Cambria Math" panose="02040503050406030204" pitchFamily="18" charset="0"/>
                                <a:ea typeface="Cambria Math" panose="02040503050406030204" pitchFamily="18" charset="0"/>
                              </a:rPr>
                              <m:t>𝑵</m:t>
                            </m:r>
                          </m:e>
                          <m:sub>
                            <m:r>
                              <a:rPr lang="fr-FR" b="1" i="1" smtClean="0">
                                <a:latin typeface="Cambria Math" panose="02040503050406030204" pitchFamily="18" charset="0"/>
                                <a:ea typeface="Cambria Math" panose="02040503050406030204" pitchFamily="18" charset="0"/>
                              </a:rPr>
                              <m:t>𝑫</m:t>
                            </m:r>
                          </m:sub>
                          <m:sup>
                            <m:r>
                              <a:rPr lang="fr-FR" b="1" i="1" smtClean="0">
                                <a:latin typeface="Cambria Math" panose="02040503050406030204" pitchFamily="18" charset="0"/>
                                <a:ea typeface="Cambria Math" panose="02040503050406030204" pitchFamily="18" charset="0"/>
                              </a:rPr>
                              <m:t>+</m:t>
                            </m:r>
                          </m:sup>
                        </m:sSubSup>
                        <m:r>
                          <a:rPr lang="fr-FR" b="1" i="1" smtClean="0">
                            <a:latin typeface="Cambria Math" panose="02040503050406030204" pitchFamily="18" charset="0"/>
                            <a:ea typeface="Cambria Math" panose="02040503050406030204" pitchFamily="18" charset="0"/>
                          </a:rPr>
                          <m:t>−</m:t>
                        </m:r>
                        <m:sSubSup>
                          <m:sSubSupPr>
                            <m:ctrlPr>
                              <a:rPr lang="fr-FR" b="1" i="1" smtClean="0">
                                <a:latin typeface="Cambria Math" panose="02040503050406030204" pitchFamily="18" charset="0"/>
                                <a:ea typeface="Cambria Math" panose="02040503050406030204" pitchFamily="18" charset="0"/>
                              </a:rPr>
                            </m:ctrlPr>
                          </m:sSubSupPr>
                          <m:e>
                            <m:r>
                              <a:rPr lang="fr-FR" b="1" i="1" smtClean="0">
                                <a:latin typeface="Cambria Math" panose="02040503050406030204" pitchFamily="18" charset="0"/>
                                <a:ea typeface="Cambria Math" panose="02040503050406030204" pitchFamily="18" charset="0"/>
                              </a:rPr>
                              <m:t>𝑵</m:t>
                            </m:r>
                          </m:e>
                          <m:sub>
                            <m:r>
                              <a:rPr lang="fr-FR" b="1" i="1" smtClean="0">
                                <a:latin typeface="Cambria Math" panose="02040503050406030204" pitchFamily="18" charset="0"/>
                                <a:ea typeface="Cambria Math" panose="02040503050406030204" pitchFamily="18" charset="0"/>
                              </a:rPr>
                              <m:t>𝑨</m:t>
                            </m:r>
                          </m:sub>
                          <m:sup>
                            <m:r>
                              <a:rPr lang="fr-FR" b="1" i="1" smtClean="0">
                                <a:latin typeface="Cambria Math" panose="02040503050406030204" pitchFamily="18" charset="0"/>
                                <a:ea typeface="Cambria Math" panose="02040503050406030204" pitchFamily="18" charset="0"/>
                              </a:rPr>
                              <m:t>−</m:t>
                            </m:r>
                          </m:sup>
                        </m:sSubSup>
                      </m:e>
                    </m:d>
                  </m:oMath>
                </a14:m>
                <a:r>
                  <a:rPr lang="fr-FR" dirty="0"/>
                  <a:t> et </a:t>
                </a:r>
                <a14:m>
                  <m:oMath xmlns:m="http://schemas.openxmlformats.org/officeDocument/2006/math">
                    <m:r>
                      <a:rPr lang="fr-FR" i="1">
                        <a:latin typeface="Cambria Math" panose="02040503050406030204" pitchFamily="18" charset="0"/>
                        <a:ea typeface="Cambria Math" panose="02040503050406030204" pitchFamily="18" charset="0"/>
                      </a:rPr>
                      <m:t>𝝆</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𝒗</m:t>
                        </m:r>
                      </m:e>
                    </m:acc>
                    <m:r>
                      <a:rPr lang="fr-FR" b="1" i="1" smtClean="0">
                        <a:latin typeface="Cambria Math" panose="02040503050406030204" pitchFamily="18" charset="0"/>
                        <a:ea typeface="Cambria Math" panose="02040503050406030204" pitchFamily="18" charset="0"/>
                      </a:rPr>
                      <m:t>=</m:t>
                    </m:r>
                    <m:nary>
                      <m:naryPr>
                        <m:chr m:val="∑"/>
                        <m:supHide m:val="on"/>
                        <m:ctrlPr>
                          <a:rPr lang="fr-FR" b="1" i="1" smtClean="0">
                            <a:latin typeface="Cambria Math" panose="02040503050406030204" pitchFamily="18" charset="0"/>
                            <a:ea typeface="Cambria Math" panose="02040503050406030204" pitchFamily="18" charset="0"/>
                          </a:rPr>
                        </m:ctrlPr>
                      </m:naryPr>
                      <m:sub>
                        <m:r>
                          <m:rPr>
                            <m:brk m:alnAt="7"/>
                          </m:rPr>
                          <a:rPr lang="fr-FR" b="1" i="1" smtClean="0">
                            <a:latin typeface="Cambria Math" panose="02040503050406030204" pitchFamily="18" charset="0"/>
                            <a:ea typeface="Cambria Math" panose="02040503050406030204" pitchFamily="18" charset="0"/>
                          </a:rPr>
                          <m:t>𝒊</m:t>
                        </m:r>
                      </m:sub>
                      <m:sup/>
                      <m:e>
                        <m:sSub>
                          <m:sSubPr>
                            <m:ctrlPr>
                              <a:rPr lang="fr-FR" b="1" i="1" smtClean="0">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𝝆</m:t>
                            </m:r>
                          </m:e>
                          <m:sub>
                            <m:r>
                              <a:rPr lang="fr-FR" b="1" i="1" smtClean="0">
                                <a:latin typeface="Cambria Math" panose="02040503050406030204" pitchFamily="18" charset="0"/>
                                <a:ea typeface="Cambria Math" panose="02040503050406030204" pitchFamily="18" charset="0"/>
                              </a:rPr>
                              <m:t>𝒊</m:t>
                            </m:r>
                          </m:sub>
                        </m:sSub>
                        <m:sSub>
                          <m:sSubPr>
                            <m:ctrlPr>
                              <a:rPr lang="fr-FR" b="1" i="1" smtClean="0">
                                <a:latin typeface="Cambria Math" panose="02040503050406030204" pitchFamily="18" charset="0"/>
                                <a:ea typeface="Cambria Math" panose="02040503050406030204" pitchFamily="18" charset="0"/>
                              </a:rPr>
                            </m:ctrlPr>
                          </m:sSubPr>
                          <m:e>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𝒗</m:t>
                                </m:r>
                              </m:e>
                            </m:acc>
                          </m:e>
                          <m:sub>
                            <m:r>
                              <a:rPr lang="fr-FR" b="1" i="1" smtClean="0">
                                <a:latin typeface="Cambria Math" panose="02040503050406030204" pitchFamily="18" charset="0"/>
                                <a:ea typeface="Cambria Math" panose="02040503050406030204" pitchFamily="18" charset="0"/>
                              </a:rPr>
                              <m:t>𝒊</m:t>
                            </m:r>
                          </m:sub>
                        </m:sSub>
                      </m:e>
                    </m:nary>
                  </m:oMath>
                </a14:m>
                <a:endParaRPr lang="fr-FR" dirty="0"/>
              </a:p>
              <a:p>
                <a:pPr eaLnBrk="1" hangingPunct="1">
                  <a:spcBef>
                    <a:spcPct val="50000"/>
                  </a:spcBef>
                </a:pPr>
                <a:endParaRPr lang="fr-FR" dirty="0"/>
              </a:p>
              <a:p>
                <a:pPr eaLnBrk="1" hangingPunct="1">
                  <a:spcBef>
                    <a:spcPct val="50000"/>
                  </a:spcBef>
                </a:pPr>
                <a:r>
                  <a:rPr lang="fr-FR" dirty="0"/>
                  <a:t>Conservation des électrons et des trous</a:t>
                </a:r>
              </a:p>
              <a:p>
                <a:pPr eaLnBrk="1" hangingPunct="1">
                  <a:spcBef>
                    <a:spcPct val="50000"/>
                  </a:spcBef>
                </a:pPr>
                <a14:m>
                  <m:oMath xmlns:m="http://schemas.openxmlformats.org/officeDocument/2006/math">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𝒏</m:t>
                        </m:r>
                      </m:num>
                      <m:den>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𝒕</m:t>
                        </m:r>
                      </m:den>
                    </m:f>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𝒋</m:t>
                            </m:r>
                          </m:e>
                          <m:sub>
                            <m:r>
                              <a:rPr lang="fr-FR" i="1">
                                <a:latin typeface="Cambria Math" panose="02040503050406030204" pitchFamily="18" charset="0"/>
                                <a:ea typeface="Cambria Math" panose="02040503050406030204" pitchFamily="18" charset="0"/>
                              </a:rPr>
                              <m:t>𝒏</m:t>
                            </m:r>
                          </m:sub>
                        </m:sSub>
                      </m:e>
                    </m:acc>
                    <m:r>
                      <a:rPr lang="fr-FR" i="1">
                        <a:latin typeface="Cambria Math" panose="02040503050406030204" pitchFamily="18" charset="0"/>
                        <a:ea typeface="Cambria Math" panose="02040503050406030204" pitchFamily="18" charset="0"/>
                      </a:rPr>
                      <m:t>=</m:t>
                    </m:r>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𝑮</m:t>
                        </m:r>
                      </m:e>
                      <m:sub>
                        <m:r>
                          <a:rPr lang="fr-FR" b="1" i="1" smtClean="0">
                            <a:latin typeface="Cambria Math" panose="02040503050406030204" pitchFamily="18" charset="0"/>
                            <a:ea typeface="Cambria Math" panose="02040503050406030204" pitchFamily="18" charset="0"/>
                          </a:rPr>
                          <m:t>𝒏</m:t>
                        </m:r>
                      </m:sub>
                    </m:sSub>
                    <m:r>
                      <a:rPr lang="fr-FR" b="1" i="1" smtClean="0">
                        <a:latin typeface="Cambria Math" panose="02040503050406030204" pitchFamily="18" charset="0"/>
                        <a:ea typeface="Cambria Math" panose="02040503050406030204" pitchFamily="18" charset="0"/>
                      </a:rPr>
                      <m:t>−</m:t>
                    </m:r>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𝑹</m:t>
                        </m:r>
                      </m:e>
                      <m:sub>
                        <m:r>
                          <a:rPr lang="fr-FR" b="1" i="1" smtClean="0">
                            <a:latin typeface="Cambria Math" panose="02040503050406030204" pitchFamily="18" charset="0"/>
                            <a:ea typeface="Cambria Math" panose="02040503050406030204" pitchFamily="18" charset="0"/>
                          </a:rPr>
                          <m:t>𝒏</m:t>
                        </m:r>
                      </m:sub>
                    </m:sSub>
                  </m:oMath>
                </a14:m>
                <a:r>
                  <a:rPr lang="fr-FR" dirty="0"/>
                  <a:t> et </a:t>
                </a:r>
                <a14:m>
                  <m:oMath xmlns:m="http://schemas.openxmlformats.org/officeDocument/2006/math">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𝒑</m:t>
                        </m:r>
                      </m:num>
                      <m:den>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𝒕</m:t>
                        </m:r>
                      </m:den>
                    </m:f>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m:t>
                        </m:r>
                      </m:e>
                    </m:acc>
                    <m:r>
                      <a:rPr lang="fr-FR" i="1">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𝒋</m:t>
                            </m:r>
                          </m:e>
                          <m:sub>
                            <m:r>
                              <a:rPr lang="fr-FR" i="1">
                                <a:latin typeface="Cambria Math" panose="02040503050406030204" pitchFamily="18" charset="0"/>
                                <a:ea typeface="Cambria Math" panose="02040503050406030204" pitchFamily="18" charset="0"/>
                              </a:rPr>
                              <m:t>𝒑</m:t>
                            </m:r>
                          </m:sub>
                        </m:sSub>
                      </m:e>
                    </m:acc>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𝑮</m:t>
                        </m:r>
                      </m:e>
                      <m:sub>
                        <m:r>
                          <a:rPr lang="fr-FR" b="1" i="1" smtClean="0">
                            <a:latin typeface="Cambria Math" panose="02040503050406030204" pitchFamily="18" charset="0"/>
                            <a:ea typeface="Cambria Math" panose="02040503050406030204" pitchFamily="18" charset="0"/>
                          </a:rPr>
                          <m:t>𝒑</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𝑹</m:t>
                        </m:r>
                      </m:e>
                      <m:sub>
                        <m:r>
                          <a:rPr lang="fr-FR" b="1" i="1" smtClean="0">
                            <a:latin typeface="Cambria Math" panose="02040503050406030204" pitchFamily="18" charset="0"/>
                            <a:ea typeface="Cambria Math" panose="02040503050406030204" pitchFamily="18" charset="0"/>
                          </a:rPr>
                          <m:t>𝒑</m:t>
                        </m:r>
                      </m:sub>
                    </m:sSub>
                  </m:oMath>
                </a14:m>
                <a:endParaRPr lang="fr-FR" dirty="0"/>
              </a:p>
              <a:p>
                <a:pPr eaLnBrk="1" hangingPunct="1">
                  <a:spcBef>
                    <a:spcPct val="50000"/>
                  </a:spcBef>
                </a:pPr>
                <a:endParaRPr lang="fr-FR" dirty="0"/>
              </a:p>
              <a:p>
                <a:pPr eaLnBrk="1" hangingPunct="1">
                  <a:spcBef>
                    <a:spcPct val="50000"/>
                  </a:spcBef>
                  <a:buFontTx/>
                  <a:buChar char="•"/>
                </a:pPr>
                <a:r>
                  <a:rPr lang="fr-FR" dirty="0"/>
                  <a:t>	</a:t>
                </a:r>
                <a:r>
                  <a:rPr lang="fr-FR" dirty="0" err="1"/>
                  <a:t>j</a:t>
                </a:r>
                <a:r>
                  <a:rPr lang="fr-FR" baseline="-25000" dirty="0" err="1"/>
                  <a:t>n</a:t>
                </a:r>
                <a:r>
                  <a:rPr lang="fr-FR" dirty="0"/>
                  <a:t> et </a:t>
                </a:r>
                <a:r>
                  <a:rPr lang="fr-FR" dirty="0" err="1"/>
                  <a:t>j</a:t>
                </a:r>
                <a:r>
                  <a:rPr lang="fr-FR" baseline="-25000" dirty="0" err="1"/>
                  <a:t>p</a:t>
                </a:r>
                <a:r>
                  <a:rPr lang="fr-FR" dirty="0"/>
                  <a:t> : courants de particules. Ils sont reliés aux courants électriques par: </a:t>
                </a:r>
                <a14:m>
                  <m:oMath xmlns:m="http://schemas.openxmlformats.org/officeDocument/2006/math">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𝑱</m:t>
                            </m:r>
                          </m:e>
                          <m:sub>
                            <m:r>
                              <a:rPr lang="fr-FR" i="1">
                                <a:latin typeface="Cambria Math" panose="02040503050406030204" pitchFamily="18" charset="0"/>
                                <a:ea typeface="Cambria Math" panose="02040503050406030204" pitchFamily="18" charset="0"/>
                              </a:rPr>
                              <m:t>𝒏</m:t>
                            </m:r>
                          </m:sub>
                        </m:sSub>
                      </m:e>
                    </m:acc>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𝒒</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𝒋</m:t>
                            </m:r>
                          </m:e>
                          <m:sub>
                            <m:r>
                              <a:rPr lang="fr-FR" i="1">
                                <a:latin typeface="Cambria Math" panose="02040503050406030204" pitchFamily="18" charset="0"/>
                                <a:ea typeface="Cambria Math" panose="02040503050406030204" pitchFamily="18" charset="0"/>
                              </a:rPr>
                              <m:t>𝒏</m:t>
                            </m:r>
                          </m:sub>
                        </m:sSub>
                      </m:e>
                    </m:acc>
                    <m:r>
                      <a:rPr lang="fr-FR" b="1" i="1" smtClean="0">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m:t>
                    </m:r>
                    <m:r>
                      <a:rPr lang="fr-FR" i="1" smtClean="0">
                        <a:latin typeface="Cambria Math" panose="02040503050406030204" pitchFamily="18" charset="0"/>
                        <a:ea typeface="Cambria Math" panose="02040503050406030204" pitchFamily="18" charset="0"/>
                      </a:rPr>
                      <m:t>𝒒</m:t>
                    </m:r>
                    <m:r>
                      <a:rPr lang="fr-FR" b="1" i="1" smtClean="0">
                        <a:latin typeface="Cambria Math" panose="02040503050406030204" pitchFamily="18" charset="0"/>
                        <a:ea typeface="Cambria Math" panose="02040503050406030204" pitchFamily="18" charset="0"/>
                      </a:rPr>
                      <m:t>𝒏</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𝒗</m:t>
                            </m:r>
                          </m:e>
                          <m:sub>
                            <m:r>
                              <a:rPr lang="fr-FR" i="1">
                                <a:latin typeface="Cambria Math" panose="02040503050406030204" pitchFamily="18" charset="0"/>
                                <a:ea typeface="Cambria Math" panose="02040503050406030204" pitchFamily="18" charset="0"/>
                              </a:rPr>
                              <m:t>𝒏</m:t>
                            </m:r>
                          </m:sub>
                        </m:sSub>
                      </m:e>
                    </m:acc>
                  </m:oMath>
                </a14:m>
                <a:r>
                  <a:rPr lang="fr-FR" dirty="0"/>
                  <a:t> et </a:t>
                </a:r>
                <a14:m>
                  <m:oMath xmlns:m="http://schemas.openxmlformats.org/officeDocument/2006/math">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𝑱</m:t>
                            </m:r>
                          </m:e>
                          <m:sub>
                            <m:r>
                              <a:rPr lang="fr-FR" b="1" i="1" smtClean="0">
                                <a:latin typeface="Cambria Math" panose="02040503050406030204" pitchFamily="18" charset="0"/>
                                <a:ea typeface="Cambria Math" panose="02040503050406030204" pitchFamily="18" charset="0"/>
                              </a:rPr>
                              <m:t>𝒑</m:t>
                            </m:r>
                          </m:sub>
                        </m:sSub>
                      </m:e>
                    </m:acc>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𝒒</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𝒋</m:t>
                            </m:r>
                          </m:e>
                          <m:sub>
                            <m:r>
                              <a:rPr lang="fr-FR" b="1" i="1" smtClean="0">
                                <a:latin typeface="Cambria Math" panose="02040503050406030204" pitchFamily="18" charset="0"/>
                                <a:ea typeface="Cambria Math" panose="02040503050406030204" pitchFamily="18" charset="0"/>
                              </a:rPr>
                              <m:t>𝒑</m:t>
                            </m:r>
                          </m:sub>
                        </m:sSub>
                      </m:e>
                    </m:acc>
                    <m:r>
                      <a:rPr lang="fr-FR" b="1" i="1" smtClean="0">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𝒒</m:t>
                    </m:r>
                    <m:r>
                      <a:rPr lang="fr-FR" b="1" i="1" smtClean="0">
                        <a:latin typeface="Cambria Math" panose="02040503050406030204" pitchFamily="18" charset="0"/>
                        <a:ea typeface="Cambria Math" panose="02040503050406030204" pitchFamily="18" charset="0"/>
                      </a:rPr>
                      <m:t>𝒑</m:t>
                    </m:r>
                    <m:acc>
                      <m:accPr>
                        <m:chr m:val="⃗"/>
                        <m:ctrlPr>
                          <a:rPr lang="fr-FR" i="1">
                            <a:latin typeface="Cambria Math" panose="02040503050406030204" pitchFamily="18" charset="0"/>
                            <a:ea typeface="Cambria Math" panose="02040503050406030204" pitchFamily="18" charset="0"/>
                          </a:rPr>
                        </m:ctrlPr>
                      </m:acc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𝒗</m:t>
                            </m:r>
                          </m:e>
                          <m:sub>
                            <m:r>
                              <a:rPr lang="fr-FR" b="1" i="1" smtClean="0">
                                <a:latin typeface="Cambria Math" panose="02040503050406030204" pitchFamily="18" charset="0"/>
                                <a:ea typeface="Cambria Math" panose="02040503050406030204" pitchFamily="18" charset="0"/>
                              </a:rPr>
                              <m:t>𝒑</m:t>
                            </m:r>
                          </m:sub>
                        </m:sSub>
                      </m:e>
                    </m:acc>
                  </m:oMath>
                </a14:m>
                <a:endParaRPr lang="fr-FR" dirty="0"/>
              </a:p>
              <a:p>
                <a:pPr eaLnBrk="1" hangingPunct="1">
                  <a:spcBef>
                    <a:spcPct val="50000"/>
                  </a:spcBef>
                  <a:buFontTx/>
                  <a:buChar char="•"/>
                </a:pPr>
                <a:r>
                  <a:rPr lang="fr-FR" dirty="0"/>
                  <a:t>Termes de recombinaison. On cherchera à les écrire sous la forme: </a:t>
                </a:r>
                <a14:m>
                  <m:oMath xmlns:m="http://schemas.openxmlformats.org/officeDocument/2006/math">
                    <m:sSub>
                      <m:sSubPr>
                        <m:ctrlPr>
                          <a:rPr lang="fr-FR" i="1">
                            <a:latin typeface="Cambria Math" panose="02040503050406030204" pitchFamily="18" charset="0"/>
                          </a:rPr>
                        </m:ctrlPr>
                      </m:sSubPr>
                      <m:e>
                        <m:r>
                          <a:rPr lang="fr-FR" i="1" smtClean="0">
                            <a:latin typeface="Cambria Math" charset="0"/>
                          </a:rPr>
                          <m:t>𝑹</m:t>
                        </m:r>
                      </m:e>
                      <m:sub>
                        <m:r>
                          <a:rPr lang="fr-FR" i="1">
                            <a:latin typeface="Cambria Math" charset="0"/>
                          </a:rPr>
                          <m:t>𝒏</m:t>
                        </m:r>
                      </m:sub>
                    </m:sSub>
                    <m:r>
                      <a:rPr lang="fr-FR" i="1">
                        <a:latin typeface="Cambria Math" charset="0"/>
                      </a:rPr>
                      <m:t>−</m:t>
                    </m:r>
                    <m:sSub>
                      <m:sSubPr>
                        <m:ctrlPr>
                          <a:rPr lang="fr-FR" i="1">
                            <a:latin typeface="Cambria Math" panose="02040503050406030204" pitchFamily="18" charset="0"/>
                          </a:rPr>
                        </m:ctrlPr>
                      </m:sSubPr>
                      <m:e>
                        <m:r>
                          <a:rPr lang="fr-FR" i="1">
                            <a:latin typeface="Cambria Math" charset="0"/>
                          </a:rPr>
                          <m:t>𝑮</m:t>
                        </m:r>
                      </m:e>
                      <m:sub>
                        <m:r>
                          <a:rPr lang="fr-FR" i="1">
                            <a:latin typeface="Cambria Math" charset="0"/>
                          </a:rPr>
                          <m:t>𝒏</m:t>
                        </m:r>
                      </m:sub>
                    </m:sSub>
                    <m:r>
                      <a:rPr lang="fr-FR" i="1">
                        <a:latin typeface="Cambria Math" charset="0"/>
                      </a:rPr>
                      <m:t>=</m:t>
                    </m:r>
                    <m:f>
                      <m:fPr>
                        <m:ctrlPr>
                          <a:rPr lang="fr-FR" i="1">
                            <a:latin typeface="Cambria Math" panose="02040503050406030204" pitchFamily="18" charset="0"/>
                          </a:rPr>
                        </m:ctrlPr>
                      </m:fPr>
                      <m:num>
                        <m:r>
                          <a:rPr lang="fr-FR" i="1">
                            <a:latin typeface="Cambria Math" charset="0"/>
                          </a:rPr>
                          <m:t>𝒏</m:t>
                        </m:r>
                        <m:r>
                          <a:rPr lang="fr-FR" i="1">
                            <a:latin typeface="Cambria Math" charset="0"/>
                          </a:rPr>
                          <m:t>−</m:t>
                        </m:r>
                        <m:sSub>
                          <m:sSubPr>
                            <m:ctrlPr>
                              <a:rPr lang="fr-FR" i="1">
                                <a:latin typeface="Cambria Math" panose="02040503050406030204" pitchFamily="18" charset="0"/>
                              </a:rPr>
                            </m:ctrlPr>
                          </m:sSubPr>
                          <m:e>
                            <m:r>
                              <a:rPr lang="fr-FR" i="1">
                                <a:latin typeface="Cambria Math" charset="0"/>
                              </a:rPr>
                              <m:t>𝒏</m:t>
                            </m:r>
                          </m:e>
                          <m:sub>
                            <m:r>
                              <a:rPr lang="fr-FR" i="1">
                                <a:latin typeface="Cambria Math" charset="0"/>
                              </a:rPr>
                              <m:t>𝟎</m:t>
                            </m:r>
                          </m:sub>
                        </m:sSub>
                      </m:num>
                      <m:den>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𝝉</m:t>
                            </m:r>
                          </m:e>
                          <m:sub>
                            <m:r>
                              <a:rPr lang="fr-FR" i="1">
                                <a:latin typeface="Cambria Math" charset="0"/>
                                <a:ea typeface="Cambria Math" charset="0"/>
                                <a:cs typeface="Cambria Math" charset="0"/>
                              </a:rPr>
                              <m:t>𝒏</m:t>
                            </m:r>
                          </m:sub>
                        </m:sSub>
                      </m:den>
                    </m:f>
                    <m:r>
                      <a:rPr lang="fr-FR" i="1">
                        <a:latin typeface="Cambria Math" charset="0"/>
                        <a:ea typeface="Cambria Math" charset="0"/>
                        <a:cs typeface="Cambria Math" charset="0"/>
                      </a:rPr>
                      <m:t> </m:t>
                    </m:r>
                  </m:oMath>
                </a14:m>
                <a:r>
                  <a:rPr lang="fr-FR" baseline="-25000" dirty="0"/>
                  <a:t>, </a:t>
                </a:r>
                <a14:m>
                  <m:oMath xmlns:m="http://schemas.openxmlformats.org/officeDocument/2006/math">
                    <m:sSub>
                      <m:sSubPr>
                        <m:ctrlPr>
                          <a:rPr lang="fr-FR" i="1">
                            <a:latin typeface="Cambria Math" panose="02040503050406030204" pitchFamily="18" charset="0"/>
                          </a:rPr>
                        </m:ctrlPr>
                      </m:sSubPr>
                      <m:e>
                        <m:r>
                          <a:rPr lang="fr-FR" i="1">
                            <a:latin typeface="Cambria Math" charset="0"/>
                          </a:rPr>
                          <m:t>𝑹</m:t>
                        </m:r>
                      </m:e>
                      <m:sub>
                        <m:r>
                          <a:rPr lang="fr-FR" b="1" i="1" smtClean="0">
                            <a:latin typeface="Cambria Math" charset="0"/>
                          </a:rPr>
                          <m:t>𝒑</m:t>
                        </m:r>
                      </m:sub>
                    </m:sSub>
                    <m:r>
                      <a:rPr lang="fr-FR" i="1">
                        <a:latin typeface="Cambria Math" charset="0"/>
                      </a:rPr>
                      <m:t>−</m:t>
                    </m:r>
                    <m:sSub>
                      <m:sSubPr>
                        <m:ctrlPr>
                          <a:rPr lang="fr-FR" i="1">
                            <a:latin typeface="Cambria Math" panose="02040503050406030204" pitchFamily="18" charset="0"/>
                          </a:rPr>
                        </m:ctrlPr>
                      </m:sSubPr>
                      <m:e>
                        <m:r>
                          <a:rPr lang="fr-FR" i="1">
                            <a:latin typeface="Cambria Math" charset="0"/>
                          </a:rPr>
                          <m:t>𝑮</m:t>
                        </m:r>
                      </m:e>
                      <m:sub>
                        <m:r>
                          <a:rPr lang="fr-FR" b="1" i="1" smtClean="0">
                            <a:latin typeface="Cambria Math" charset="0"/>
                          </a:rPr>
                          <m:t>𝒑</m:t>
                        </m:r>
                      </m:sub>
                    </m:sSub>
                    <m:r>
                      <a:rPr lang="fr-FR" i="1">
                        <a:latin typeface="Cambria Math" charset="0"/>
                      </a:rPr>
                      <m:t>=</m:t>
                    </m:r>
                    <m:f>
                      <m:fPr>
                        <m:ctrlPr>
                          <a:rPr lang="fr-FR" i="1">
                            <a:latin typeface="Cambria Math" panose="02040503050406030204" pitchFamily="18" charset="0"/>
                          </a:rPr>
                        </m:ctrlPr>
                      </m:fPr>
                      <m:num>
                        <m:r>
                          <a:rPr lang="fr-FR" b="1" i="1" smtClean="0">
                            <a:latin typeface="Cambria Math" charset="0"/>
                          </a:rPr>
                          <m:t>𝒑</m:t>
                        </m:r>
                        <m:r>
                          <a:rPr lang="fr-FR" i="1">
                            <a:latin typeface="Cambria Math" charset="0"/>
                          </a:rPr>
                          <m:t>−</m:t>
                        </m:r>
                        <m:sSub>
                          <m:sSubPr>
                            <m:ctrlPr>
                              <a:rPr lang="fr-FR" i="1">
                                <a:latin typeface="Cambria Math" panose="02040503050406030204" pitchFamily="18" charset="0"/>
                              </a:rPr>
                            </m:ctrlPr>
                          </m:sSubPr>
                          <m:e>
                            <m:r>
                              <a:rPr lang="fr-FR" b="1" i="1" smtClean="0">
                                <a:latin typeface="Cambria Math" charset="0"/>
                              </a:rPr>
                              <m:t>𝒑</m:t>
                            </m:r>
                          </m:e>
                          <m:sub>
                            <m:r>
                              <a:rPr lang="fr-FR" i="1">
                                <a:latin typeface="Cambria Math" charset="0"/>
                              </a:rPr>
                              <m:t>𝟎</m:t>
                            </m:r>
                          </m:sub>
                        </m:sSub>
                      </m:num>
                      <m:den>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𝝉</m:t>
                            </m:r>
                          </m:e>
                          <m:sub>
                            <m:r>
                              <a:rPr lang="fr-FR" b="1" i="1" smtClean="0">
                                <a:latin typeface="Cambria Math" charset="0"/>
                                <a:ea typeface="Cambria Math" charset="0"/>
                                <a:cs typeface="Cambria Math" charset="0"/>
                              </a:rPr>
                              <m:t>𝒑</m:t>
                            </m:r>
                          </m:sub>
                        </m:sSub>
                      </m:den>
                    </m:f>
                  </m:oMath>
                </a14:m>
                <a:r>
                  <a:rPr lang="fr-FR" dirty="0"/>
                  <a:t> pour </a:t>
                </a:r>
                <a14:m>
                  <m:oMath xmlns:m="http://schemas.openxmlformats.org/officeDocument/2006/math">
                    <m:r>
                      <a:rPr lang="fr-FR" i="1">
                        <a:latin typeface="Cambria Math" charset="0"/>
                      </a:rPr>
                      <m:t>𝒏</m:t>
                    </m:r>
                    <m:r>
                      <a:rPr lang="fr-FR"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charset="0"/>
                          </a:rPr>
                          <m:t>𝒏</m:t>
                        </m:r>
                      </m:e>
                      <m:sub>
                        <m:r>
                          <a:rPr lang="fr-FR" i="1">
                            <a:latin typeface="Cambria Math" charset="0"/>
                          </a:rPr>
                          <m:t>𝟎</m:t>
                        </m:r>
                      </m:sub>
                    </m:sSub>
                  </m:oMath>
                </a14:m>
                <a:r>
                  <a:rPr lang="fr-FR" dirty="0"/>
                  <a:t> et </a:t>
                </a:r>
                <a14:m>
                  <m:oMath xmlns:m="http://schemas.openxmlformats.org/officeDocument/2006/math">
                    <m:r>
                      <a:rPr lang="fr-FR" b="1" i="1" smtClean="0">
                        <a:latin typeface="Cambria Math" panose="02040503050406030204" pitchFamily="18" charset="0"/>
                      </a:rPr>
                      <m:t>𝒑</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b="1" i="1" smtClean="0">
                            <a:latin typeface="Cambria Math" panose="02040503050406030204" pitchFamily="18" charset="0"/>
                          </a:rPr>
                          <m:t>𝒑</m:t>
                        </m:r>
                      </m:e>
                      <m:sub>
                        <m:r>
                          <a:rPr lang="fr-FR" i="1">
                            <a:latin typeface="Cambria Math" charset="0"/>
                          </a:rPr>
                          <m:t>𝟎</m:t>
                        </m:r>
                      </m:sub>
                    </m:sSub>
                  </m:oMath>
                </a14:m>
                <a:r>
                  <a:rPr lang="fr-FR" dirty="0"/>
                  <a:t>. Ces termes sont nuls à l’équilibre thermodynamique.</a:t>
                </a:r>
                <a:endParaRPr lang="fr-FR" baseline="-25000" dirty="0"/>
              </a:p>
            </p:txBody>
          </p:sp>
        </mc:Choice>
        <mc:Fallback xmlns="">
          <p:sp>
            <p:nvSpPr>
              <p:cNvPr id="30722" name="Text Box 8"/>
              <p:cNvSpPr txBox="1">
                <a:spLocks noRot="1" noChangeAspect="1" noMove="1" noResize="1" noEditPoints="1" noAdjustHandles="1" noChangeArrowheads="1" noChangeShapeType="1" noTextEdit="1"/>
              </p:cNvSpPr>
              <p:nvPr/>
            </p:nvSpPr>
            <p:spPr bwMode="auto">
              <a:xfrm>
                <a:off x="400050" y="668338"/>
                <a:ext cx="5848350" cy="3687163"/>
              </a:xfrm>
              <a:prstGeom prst="rect">
                <a:avLst/>
              </a:prstGeom>
              <a:blipFill>
                <a:blip r:embed="rId3"/>
                <a:stretch>
                  <a:fillRect l="-651" t="-344" r="-217" b="-103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30743" name="Rectangle 16"/>
          <p:cNvSpPr>
            <a:spLocks noChangeArrowheads="1"/>
          </p:cNvSpPr>
          <p:nvPr/>
        </p:nvSpPr>
        <p:spPr bwMode="auto">
          <a:xfrm>
            <a:off x="400051" y="2062493"/>
            <a:ext cx="3965054" cy="576263"/>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0741" name="Rectangle 19"/>
          <p:cNvSpPr>
            <a:spLocks noChangeArrowheads="1"/>
          </p:cNvSpPr>
          <p:nvPr/>
        </p:nvSpPr>
        <p:spPr bwMode="auto">
          <a:xfrm>
            <a:off x="399431" y="978895"/>
            <a:ext cx="1445393" cy="576262"/>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726" name="Text Box 21"/>
              <p:cNvSpPr txBox="1">
                <a:spLocks noChangeArrowheads="1"/>
              </p:cNvSpPr>
              <p:nvPr/>
            </p:nvSpPr>
            <p:spPr bwMode="auto">
              <a:xfrm>
                <a:off x="342900" y="4770479"/>
                <a:ext cx="5562600" cy="78213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II.4 Équation de conservation de l</a:t>
                </a:r>
                <a:r>
                  <a:rPr lang="ja-JP" altLang="fr-FR" dirty="0"/>
                  <a:t>’</a:t>
                </a:r>
                <a:r>
                  <a:rPr lang="fr-FR" altLang="ja-JP" dirty="0"/>
                  <a:t>énergie.</a:t>
                </a:r>
                <a:endParaRPr lang="fr-FR" dirty="0"/>
              </a:p>
              <a:p>
                <a:pPr eaLnBrk="1" hangingPunct="1">
                  <a:spcBef>
                    <a:spcPct val="50000"/>
                  </a:spcBef>
                  <a:tabLst>
                    <a:tab pos="349250" algn="l"/>
                  </a:tabLst>
                </a:pPr>
                <a:r>
                  <a:rPr lang="fr-FR" b="1" dirty="0">
                    <a:ea typeface="Cambria Math" panose="02040503050406030204" pitchFamily="18" charset="0"/>
                  </a:rPr>
                  <a:t>	</a:t>
                </a:r>
                <a14:m>
                  <m:oMath xmlns:m="http://schemas.openxmlformats.org/officeDocument/2006/math">
                    <m:f>
                      <m:fPr>
                        <m:ctrlPr>
                          <a:rPr lang="fr-FR" b="1" i="1" smtClean="0">
                            <a:latin typeface="Cambria Math" panose="02040503050406030204" pitchFamily="18" charset="0"/>
                            <a:ea typeface="Cambria Math" panose="02040503050406030204" pitchFamily="18" charset="0"/>
                          </a:rPr>
                        </m:ctrlPr>
                      </m:fPr>
                      <m:num>
                        <m:r>
                          <a:rPr lang="fr-FR"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𝒘</m:t>
                        </m:r>
                      </m:num>
                      <m:den>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𝒕</m:t>
                        </m:r>
                      </m:den>
                    </m:f>
                    <m:r>
                      <a:rPr lang="fr-FR" b="1"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m:t>
                        </m:r>
                      </m:e>
                    </m:acc>
                    <m:r>
                      <a:rPr lang="fr-FR" i="1">
                        <a:latin typeface="Cambria Math" panose="02040503050406030204" pitchFamily="18" charset="0"/>
                        <a:ea typeface="Cambria Math" panose="02040503050406030204" pitchFamily="18" charset="0"/>
                      </a:rPr>
                      <m:t>∙</m:t>
                    </m:r>
                    <m:d>
                      <m:dPr>
                        <m:ctrlPr>
                          <a:rPr lang="fr-FR" b="1" i="1" smtClean="0">
                            <a:latin typeface="Cambria Math" panose="02040503050406030204" pitchFamily="18" charset="0"/>
                            <a:ea typeface="Cambria Math" panose="02040503050406030204" pitchFamily="18" charset="0"/>
                          </a:rPr>
                        </m:ctrlPr>
                      </m:dPr>
                      <m:e>
                        <m:r>
                          <a:rPr lang="fr-FR" b="1" i="1" smtClean="0">
                            <a:latin typeface="Cambria Math" panose="02040503050406030204" pitchFamily="18" charset="0"/>
                            <a:ea typeface="Cambria Math" panose="02040503050406030204" pitchFamily="18" charset="0"/>
                          </a:rPr>
                          <m:t>𝒘</m:t>
                        </m:r>
                        <m:acc>
                          <m:accPr>
                            <m:chr m:val="⃗"/>
                            <m:ctrlPr>
                              <a:rPr lang="fr-FR" i="1">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𝒗</m:t>
                            </m:r>
                          </m:e>
                        </m:acc>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𝒏𝒌𝑻</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𝒗</m:t>
                            </m:r>
                          </m:e>
                        </m:acc>
                        <m:r>
                          <a:rPr lang="fr-FR" b="1"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𝒒</m:t>
                            </m:r>
                          </m:e>
                        </m:acc>
                      </m:e>
                    </m:d>
                    <m:r>
                      <a:rPr lang="fr-FR" b="1" i="1" smtClean="0">
                        <a:latin typeface="Cambria Math" panose="02040503050406030204" pitchFamily="18" charset="0"/>
                        <a:ea typeface="Cambria Math" panose="02040503050406030204" pitchFamily="18" charset="0"/>
                      </a:rPr>
                      <m:t>−</m:t>
                    </m:r>
                    <m:r>
                      <a:rPr lang="fr-FR" b="1" i="1" smtClean="0">
                        <a:latin typeface="Cambria Math" panose="02040503050406030204" pitchFamily="18" charset="0"/>
                        <a:ea typeface="Cambria Math" panose="02040503050406030204" pitchFamily="18" charset="0"/>
                      </a:rPr>
                      <m:t>𝒏</m:t>
                    </m:r>
                    <m:acc>
                      <m:accPr>
                        <m:chr m:val="⃗"/>
                        <m:ctrlPr>
                          <a:rPr lang="fr-FR" i="1">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𝑭𝒐𝒓𝒄𝒆</m:t>
                        </m:r>
                      </m:e>
                    </m:acc>
                    <m:r>
                      <a:rPr lang="fr-FR" i="1" smtClean="0">
                        <a:latin typeface="Cambria Math" panose="02040503050406030204" pitchFamily="18" charset="0"/>
                        <a:ea typeface="Cambria Math" panose="02040503050406030204" pitchFamily="18" charset="0"/>
                      </a:rPr>
                      <m:t>∙</m:t>
                    </m:r>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𝒗</m:t>
                        </m:r>
                      </m:e>
                    </m:acc>
                    <m:r>
                      <a:rPr lang="fr-FR" b="1" i="1" smtClean="0">
                        <a:latin typeface="Cambria Math" panose="02040503050406030204" pitchFamily="18" charset="0"/>
                        <a:ea typeface="Cambria Math" panose="02040503050406030204" pitchFamily="18" charset="0"/>
                      </a:rPr>
                      <m:t>=</m:t>
                    </m:r>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𝑪</m:t>
                        </m:r>
                      </m:e>
                      <m:sub>
                        <m:r>
                          <a:rPr lang="fr-FR" b="1" i="1" smtClean="0">
                            <a:latin typeface="Cambria Math" panose="02040503050406030204" pitchFamily="18" charset="0"/>
                            <a:ea typeface="Cambria Math" panose="02040503050406030204" pitchFamily="18" charset="0"/>
                          </a:rPr>
                          <m:t>𝒘</m:t>
                        </m:r>
                      </m:sub>
                    </m:sSub>
                  </m:oMath>
                </a14:m>
                <a:r>
                  <a:rPr lang="fr-FR" dirty="0"/>
                  <a:t>.</a:t>
                </a:r>
              </a:p>
            </p:txBody>
          </p:sp>
        </mc:Choice>
        <mc:Fallback xmlns="">
          <p:sp>
            <p:nvSpPr>
              <p:cNvPr id="30726" name="Text Box 21"/>
              <p:cNvSpPr txBox="1">
                <a:spLocks noRot="1" noChangeAspect="1" noMove="1" noResize="1" noEditPoints="1" noAdjustHandles="1" noChangeArrowheads="1" noChangeShapeType="1" noTextEdit="1"/>
              </p:cNvSpPr>
              <p:nvPr/>
            </p:nvSpPr>
            <p:spPr bwMode="auto">
              <a:xfrm>
                <a:off x="342900" y="4770479"/>
                <a:ext cx="5562600" cy="782138"/>
              </a:xfrm>
              <a:prstGeom prst="rect">
                <a:avLst/>
              </a:prstGeom>
              <a:blipFill>
                <a:blip r:embed="rId4"/>
                <a:stretch>
                  <a:fillRect l="-228" t="-1613" b="-3226"/>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sp>
        <p:nvSpPr>
          <p:cNvPr id="30727" name="Text Box 25"/>
          <p:cNvSpPr txBox="1">
            <a:spLocks noChangeArrowheads="1"/>
          </p:cNvSpPr>
          <p:nvPr/>
        </p:nvSpPr>
        <p:spPr bwMode="auto">
          <a:xfrm>
            <a:off x="2057400" y="5812904"/>
            <a:ext cx="1752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a:t>Force du champ électromagnétique</a:t>
            </a:r>
          </a:p>
        </p:txBody>
      </p:sp>
      <mc:AlternateContent xmlns:mc="http://schemas.openxmlformats.org/markup-compatibility/2006" xmlns:a14="http://schemas.microsoft.com/office/drawing/2010/main">
        <mc:Choice Requires="a14">
          <p:sp>
            <p:nvSpPr>
              <p:cNvPr id="30728" name="Text Box 26"/>
              <p:cNvSpPr txBox="1">
                <a:spLocks noChangeArrowheads="1"/>
              </p:cNvSpPr>
              <p:nvPr/>
            </p:nvSpPr>
            <p:spPr bwMode="auto">
              <a:xfrm>
                <a:off x="3733800" y="5812904"/>
                <a:ext cx="2863552" cy="62049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dirty="0"/>
                  <a:t>Terme de relaxation de l</a:t>
                </a:r>
                <a:r>
                  <a:rPr lang="ja-JP" altLang="fr-FR" i="1"/>
                  <a:t>’</a:t>
                </a:r>
                <a:r>
                  <a:rPr lang="fr-FR" altLang="ja-JP" i="1" dirty="0"/>
                  <a:t>énergie: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𝑪</m:t>
                        </m:r>
                      </m:e>
                      <m:sub>
                        <m:r>
                          <a:rPr lang="fr-FR" i="1">
                            <a:latin typeface="Cambria Math" panose="02040503050406030204" pitchFamily="18" charset="0"/>
                            <a:ea typeface="Cambria Math" panose="02040503050406030204" pitchFamily="18" charset="0"/>
                          </a:rPr>
                          <m:t>𝒘</m:t>
                        </m:r>
                      </m:sub>
                    </m:sSub>
                    <m:r>
                      <a:rPr lang="fr-FR" b="1" i="1" smtClean="0">
                        <a:latin typeface="Cambria Math" panose="02040503050406030204" pitchFamily="18" charset="0"/>
                        <a:ea typeface="Cambria Math" panose="02040503050406030204" pitchFamily="18" charset="0"/>
                      </a:rPr>
                      <m:t>=−</m:t>
                    </m:r>
                    <m:f>
                      <m:fPr>
                        <m:ctrlPr>
                          <a:rPr lang="fr-FR" b="1" i="1" smtClean="0">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ea typeface="Cambria Math" panose="02040503050406030204" pitchFamily="18" charset="0"/>
                          </a:rPr>
                          <m:t>𝒘</m:t>
                        </m:r>
                        <m:r>
                          <a:rPr lang="fr-FR" b="1" i="1" smtClean="0">
                            <a:latin typeface="Cambria Math" panose="02040503050406030204" pitchFamily="18" charset="0"/>
                            <a:ea typeface="Cambria Math" panose="02040503050406030204" pitchFamily="18" charset="0"/>
                          </a:rPr>
                          <m:t>−</m:t>
                        </m:r>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𝒘</m:t>
                            </m:r>
                          </m:e>
                          <m:sub>
                            <m:r>
                              <a:rPr lang="fr-FR" b="1" i="1" smtClean="0">
                                <a:latin typeface="Cambria Math" panose="02040503050406030204" pitchFamily="18" charset="0"/>
                                <a:ea typeface="Cambria Math" panose="02040503050406030204" pitchFamily="18" charset="0"/>
                              </a:rPr>
                              <m:t>𝟎</m:t>
                            </m:r>
                          </m:sub>
                        </m:sSub>
                      </m:num>
                      <m:den>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𝝉</m:t>
                            </m:r>
                          </m:e>
                          <m:sub>
                            <m:r>
                              <a:rPr lang="fr-FR" b="1" i="1" smtClean="0">
                                <a:latin typeface="Cambria Math" panose="02040503050406030204" pitchFamily="18" charset="0"/>
                                <a:ea typeface="Cambria Math" panose="02040503050406030204" pitchFamily="18" charset="0"/>
                              </a:rPr>
                              <m:t>𝒘</m:t>
                            </m:r>
                          </m:sub>
                        </m:sSub>
                      </m:den>
                    </m:f>
                  </m:oMath>
                </a14:m>
                <a:endParaRPr lang="fr-FR" i="1" dirty="0"/>
              </a:p>
            </p:txBody>
          </p:sp>
        </mc:Choice>
        <mc:Fallback xmlns="">
          <p:sp>
            <p:nvSpPr>
              <p:cNvPr id="30728" name="Text Box 26"/>
              <p:cNvSpPr txBox="1">
                <a:spLocks noRot="1" noChangeAspect="1" noMove="1" noResize="1" noEditPoints="1" noAdjustHandles="1" noChangeArrowheads="1" noChangeShapeType="1" noTextEdit="1"/>
              </p:cNvSpPr>
              <p:nvPr/>
            </p:nvSpPr>
            <p:spPr bwMode="auto">
              <a:xfrm>
                <a:off x="3733800" y="5812904"/>
                <a:ext cx="2863552" cy="620491"/>
              </a:xfrm>
              <a:prstGeom prst="rect">
                <a:avLst/>
              </a:prstGeom>
              <a:blipFill>
                <a:blip r:embed="rId5"/>
                <a:stretch>
                  <a:fillRect l="-442" t="-2000"/>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noFill/>
                  </a:rPr>
                  <a:t> </a:t>
                </a:r>
              </a:p>
            </p:txBody>
          </p:sp>
        </mc:Fallback>
      </mc:AlternateContent>
      <p:sp>
        <p:nvSpPr>
          <p:cNvPr id="30729" name="Line 27"/>
          <p:cNvSpPr>
            <a:spLocks noChangeShapeType="1"/>
          </p:cNvSpPr>
          <p:nvPr/>
        </p:nvSpPr>
        <p:spPr bwMode="auto">
          <a:xfrm flipV="1">
            <a:off x="3284984" y="5535091"/>
            <a:ext cx="0" cy="277812"/>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30730" name="Line 28"/>
          <p:cNvSpPr>
            <a:spLocks noChangeShapeType="1"/>
          </p:cNvSpPr>
          <p:nvPr/>
        </p:nvSpPr>
        <p:spPr bwMode="auto">
          <a:xfrm flipH="1" flipV="1">
            <a:off x="4114800" y="5552615"/>
            <a:ext cx="0" cy="260287"/>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fr-FR"/>
          </a:p>
        </p:txBody>
      </p:sp>
      <p:sp>
        <p:nvSpPr>
          <p:cNvPr id="30734" name="Rectangle 39"/>
          <p:cNvSpPr>
            <a:spLocks noGrp="1" noChangeArrowheads="1"/>
          </p:cNvSpPr>
          <p:nvPr>
            <p:ph type="title"/>
          </p:nvPr>
        </p:nvSpPr>
        <p:spPr/>
        <p:txBody>
          <a:bodyPr/>
          <a:lstStyle/>
          <a:p>
            <a:pPr algn="l" eaLnBrk="1" hangingPunct="1"/>
            <a:r>
              <a:rPr lang="fr-FR" sz="1400">
                <a:solidFill>
                  <a:schemeClr val="tx1"/>
                </a:solidFill>
                <a:latin typeface="Comic Sans MS" charset="0"/>
                <a:ea typeface="ＭＳ Ｐゴシック" charset="0"/>
                <a:cs typeface="ＭＳ Ｐゴシック" charset="0"/>
              </a:rPr>
              <a:t>II.3. Équation de conservation de la charge (continuité).</a:t>
            </a:r>
            <a:br>
              <a:rPr lang="fr-FR" sz="1400">
                <a:solidFill>
                  <a:schemeClr val="tx1"/>
                </a:solidFill>
                <a:latin typeface="Comic Sans MS" charset="0"/>
                <a:ea typeface="ＭＳ Ｐゴシック" charset="0"/>
                <a:cs typeface="ＭＳ Ｐゴシック" charset="0"/>
              </a:rPr>
            </a:br>
            <a:endParaRPr lang="en-GB" sz="1400">
              <a:solidFill>
                <a:schemeClr val="tx1"/>
              </a:solidFill>
              <a:latin typeface="Comic Sans MS"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0736" name="Text Box 22"/>
              <p:cNvSpPr txBox="1">
                <a:spLocks noChangeArrowheads="1"/>
              </p:cNvSpPr>
              <p:nvPr/>
            </p:nvSpPr>
            <p:spPr bwMode="auto">
              <a:xfrm>
                <a:off x="381000" y="6606655"/>
                <a:ext cx="6019800" cy="1925785"/>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dirty="0"/>
                  <a:t>w est la densité d'énergie du gaz de porteurs (J/m</a:t>
                </a:r>
                <a:r>
                  <a:rPr lang="fr-FR" baseline="30000" dirty="0"/>
                  <a:t>3</a:t>
                </a:r>
                <a:r>
                  <a:rPr lang="fr-FR" dirty="0"/>
                  <a:t>)</a:t>
                </a:r>
              </a:p>
              <a:p>
                <a:pPr eaLnBrk="1" hangingPunct="1">
                  <a:spcBef>
                    <a:spcPct val="50000"/>
                  </a:spcBef>
                </a:pPr>
                <a14:m>
                  <m:oMath xmlns:m="http://schemas.openxmlformats.org/officeDocument/2006/math">
                    <m:acc>
                      <m:accPr>
                        <m:chr m:val="⃗"/>
                        <m:ctrlPr>
                          <a:rPr lang="fr-FR" i="1">
                            <a:latin typeface="Cambria Math" panose="02040503050406030204" pitchFamily="18" charset="0"/>
                            <a:ea typeface="Cambria Math" panose="02040503050406030204" pitchFamily="18" charset="0"/>
                          </a:rPr>
                        </m:ctrlPr>
                      </m:accPr>
                      <m:e>
                        <m:r>
                          <a:rPr lang="fr-FR" i="1">
                            <a:latin typeface="Cambria Math" panose="02040503050406030204" pitchFamily="18" charset="0"/>
                            <a:ea typeface="Cambria Math" panose="02040503050406030204" pitchFamily="18" charset="0"/>
                          </a:rPr>
                          <m:t>𝒒</m:t>
                        </m:r>
                      </m:e>
                    </m:acc>
                    <m:r>
                      <a:rPr lang="fr-FR" i="1">
                        <a:latin typeface="Cambria Math" panose="02040503050406030204" pitchFamily="18" charset="0"/>
                        <a:ea typeface="Cambria Math" panose="02040503050406030204" pitchFamily="18" charset="0"/>
                      </a:rPr>
                      <m:t> </m:t>
                    </m:r>
                  </m:oMath>
                </a14:m>
                <a:r>
                  <a:rPr lang="fr-FR" dirty="0"/>
                  <a:t> est le le flux de chaleur J/m</a:t>
                </a:r>
                <a:r>
                  <a:rPr lang="fr-FR" baseline="30000" dirty="0"/>
                  <a:t>2</a:t>
                </a:r>
                <a:r>
                  <a:rPr lang="fr-FR" dirty="0"/>
                  <a:t>/s</a:t>
                </a:r>
              </a:p>
              <a:p>
                <a:pPr eaLnBrk="1" hangingPunct="1">
                  <a:spcBef>
                    <a:spcPct val="50000"/>
                  </a:spcBef>
                </a:pPr>
                <a:r>
                  <a:rPr lang="fr-FR" dirty="0"/>
                  <a:t>Cette équation permet de rendre compte en particulier de l</a:t>
                </a:r>
                <a:r>
                  <a:rPr lang="ja-JP" altLang="fr-FR" dirty="0"/>
                  <a:t>’</a:t>
                </a:r>
                <a:r>
                  <a:rPr lang="fr-FR" altLang="ja-JP" dirty="0"/>
                  <a:t>échauffement propre des porteurs par rapport au cristal (porteurs chauds).</a:t>
                </a:r>
              </a:p>
              <a:p>
                <a:pPr eaLnBrk="1" hangingPunct="1">
                  <a:spcBef>
                    <a:spcPct val="50000"/>
                  </a:spcBef>
                </a:pPr>
                <a:r>
                  <a:rPr lang="fr-FR" dirty="0"/>
                  <a:t>En régime stationnaire, on peut calculer </a:t>
                </a:r>
                <a:r>
                  <a:rPr lang="fr-FR" i="1" dirty="0"/>
                  <a:t>w</a:t>
                </a:r>
                <a:r>
                  <a:rPr lang="fr-FR" dirty="0"/>
                  <a:t> et en déduire le courant d’énergie: </a:t>
                </a:r>
                <a14:m>
                  <m:oMath xmlns:m="http://schemas.openxmlformats.org/officeDocument/2006/math">
                    <m:r>
                      <a:rPr lang="fr-FR" b="1" i="1" smtClean="0">
                        <a:latin typeface="Cambria Math" charset="0"/>
                      </a:rPr>
                      <m:t>𝒘</m:t>
                    </m:r>
                    <m:acc>
                      <m:accPr>
                        <m:chr m:val="⃗"/>
                        <m:ctrlPr>
                          <a:rPr lang="fr-FR" b="1" i="1" smtClean="0">
                            <a:latin typeface="Cambria Math" panose="02040503050406030204" pitchFamily="18" charset="0"/>
                          </a:rPr>
                        </m:ctrlPr>
                      </m:accPr>
                      <m:e>
                        <m:r>
                          <a:rPr lang="fr-FR" b="1" i="1" smtClean="0">
                            <a:latin typeface="Cambria Math" charset="0"/>
                          </a:rPr>
                          <m:t>𝒗</m:t>
                        </m:r>
                      </m:e>
                    </m:acc>
                  </m:oMath>
                </a14:m>
                <a:r>
                  <a:rPr lang="fr-FR" dirty="0"/>
                  <a:t> </a:t>
                </a:r>
              </a:p>
            </p:txBody>
          </p:sp>
        </mc:Choice>
        <mc:Fallback xmlns="">
          <p:sp>
            <p:nvSpPr>
              <p:cNvPr id="30736" name="Text Box 22"/>
              <p:cNvSpPr txBox="1">
                <a:spLocks noRot="1" noChangeAspect="1" noMove="1" noResize="1" noEditPoints="1" noAdjustHandles="1" noChangeArrowheads="1" noChangeShapeType="1" noTextEdit="1"/>
              </p:cNvSpPr>
              <p:nvPr/>
            </p:nvSpPr>
            <p:spPr bwMode="auto">
              <a:xfrm>
                <a:off x="381000" y="6606655"/>
                <a:ext cx="6019800" cy="1925785"/>
              </a:xfrm>
              <a:prstGeom prst="rect">
                <a:avLst/>
              </a:prstGeom>
              <a:blipFill>
                <a:blip r:embed="rId6"/>
                <a:stretch>
                  <a:fillRect l="-211" b="-196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fr-FR">
                    <a:noFill/>
                  </a:rPr>
                  <a:t> </a:t>
                </a:r>
              </a:p>
            </p:txBody>
          </p:sp>
        </mc:Fallback>
      </mc:AlternateContent>
      <p:sp>
        <p:nvSpPr>
          <p:cNvPr id="30738" name="Text Box 25"/>
          <p:cNvSpPr txBox="1">
            <a:spLocks noChangeArrowheads="1"/>
          </p:cNvSpPr>
          <p:nvPr/>
        </p:nvSpPr>
        <p:spPr bwMode="auto">
          <a:xfrm>
            <a:off x="1219200" y="5912916"/>
            <a:ext cx="10668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a:t>pression</a:t>
            </a:r>
          </a:p>
        </p:txBody>
      </p:sp>
      <p:sp>
        <p:nvSpPr>
          <p:cNvPr id="30739" name="Line 28"/>
          <p:cNvSpPr>
            <a:spLocks noChangeShapeType="1"/>
          </p:cNvSpPr>
          <p:nvPr/>
        </p:nvSpPr>
        <p:spPr bwMode="auto">
          <a:xfrm flipV="1">
            <a:off x="1752600" y="5535091"/>
            <a:ext cx="304800" cy="381000"/>
          </a:xfrm>
          <a:prstGeom prst="line">
            <a:avLst/>
          </a:prstGeom>
          <a:noFill/>
          <a:ln w="9525">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anchor="ctr"/>
          <a:lstStyle/>
          <a:p>
            <a:endParaRPr lang="fr-F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2BC4245B-CA5A-3649-A077-D13BA3BFE95F}" type="slidenum">
              <a:rPr lang="fr-FR" smtClean="0"/>
              <a:pPr>
                <a:defRPr/>
              </a:pPr>
              <a:t>31</a:t>
            </a:fld>
            <a:endParaRPr lang="fr-FR"/>
          </a:p>
        </p:txBody>
      </p:sp>
      <mc:AlternateContent xmlns:mc="http://schemas.openxmlformats.org/markup-compatibility/2006" xmlns:a14="http://schemas.microsoft.com/office/drawing/2010/main">
        <mc:Choice Requires="a14">
          <p:sp>
            <p:nvSpPr>
              <p:cNvPr id="17" name="Rectangle 39"/>
              <p:cNvSpPr txBox="1">
                <a:spLocks noChangeArrowheads="1"/>
              </p:cNvSpPr>
              <p:nvPr/>
            </p:nvSpPr>
            <p:spPr>
              <a:xfrm>
                <a:off x="342900" y="366713"/>
                <a:ext cx="6172200" cy="547687"/>
              </a:xfrm>
              <a:prstGeom prst="rect">
                <a:avLst/>
              </a:prstGeom>
            </p:spPr>
            <p:txBody>
              <a:bodyPr/>
              <a:lstStyle>
                <a:lvl1pPr algn="ctr" rtl="0" eaLnBrk="0" fontAlgn="base" hangingPunct="0">
                  <a:spcBef>
                    <a:spcPct val="0"/>
                  </a:spcBef>
                  <a:spcAft>
                    <a:spcPct val="0"/>
                  </a:spcAft>
                  <a:defRPr sz="2400" b="1">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2400" b="1">
                    <a:solidFill>
                      <a:schemeClr val="tx2"/>
                    </a:solidFill>
                    <a:latin typeface="Comic Sans MS" pitchFamily="-112" charset="0"/>
                    <a:ea typeface="ＭＳ Ｐゴシック" pitchFamily="-109" charset="-128"/>
                    <a:cs typeface="ＭＳ Ｐゴシック" pitchFamily="-109" charset="-128"/>
                  </a:defRPr>
                </a:lvl5pPr>
                <a:lvl6pPr marL="457200" algn="ctr" rtl="0" fontAlgn="base">
                  <a:spcBef>
                    <a:spcPct val="0"/>
                  </a:spcBef>
                  <a:spcAft>
                    <a:spcPct val="0"/>
                  </a:spcAft>
                  <a:defRPr sz="2400" b="1">
                    <a:solidFill>
                      <a:schemeClr val="tx2"/>
                    </a:solidFill>
                    <a:latin typeface="Comic Sans MS" pitchFamily="-112" charset="0"/>
                  </a:defRPr>
                </a:lvl6pPr>
                <a:lvl7pPr marL="914400" algn="ctr" rtl="0" fontAlgn="base">
                  <a:spcBef>
                    <a:spcPct val="0"/>
                  </a:spcBef>
                  <a:spcAft>
                    <a:spcPct val="0"/>
                  </a:spcAft>
                  <a:defRPr sz="2400" b="1">
                    <a:solidFill>
                      <a:schemeClr val="tx2"/>
                    </a:solidFill>
                    <a:latin typeface="Comic Sans MS" pitchFamily="-112" charset="0"/>
                  </a:defRPr>
                </a:lvl7pPr>
                <a:lvl8pPr marL="1371600" algn="ctr" rtl="0" fontAlgn="base">
                  <a:spcBef>
                    <a:spcPct val="0"/>
                  </a:spcBef>
                  <a:spcAft>
                    <a:spcPct val="0"/>
                  </a:spcAft>
                  <a:defRPr sz="2400" b="1">
                    <a:solidFill>
                      <a:schemeClr val="tx2"/>
                    </a:solidFill>
                    <a:latin typeface="Comic Sans MS" pitchFamily="-112" charset="0"/>
                  </a:defRPr>
                </a:lvl8pPr>
                <a:lvl9pPr marL="1828800" algn="ctr" rtl="0" fontAlgn="base">
                  <a:spcBef>
                    <a:spcPct val="0"/>
                  </a:spcBef>
                  <a:spcAft>
                    <a:spcPct val="0"/>
                  </a:spcAft>
                  <a:defRPr sz="2400" b="1">
                    <a:solidFill>
                      <a:schemeClr val="tx2"/>
                    </a:solidFill>
                    <a:latin typeface="Comic Sans MS" pitchFamily="-112" charset="0"/>
                  </a:defRPr>
                </a:lvl9pPr>
              </a:lstStyle>
              <a:p>
                <a:pPr algn="l" eaLnBrk="1" hangingPunct="1"/>
                <a:r>
                  <a:rPr lang="fr-FR" sz="1400" kern="0" dirty="0">
                    <a:solidFill>
                      <a:schemeClr val="tx1"/>
                    </a:solidFill>
                    <a:latin typeface="Comic Sans MS" charset="0"/>
                    <a:ea typeface="ＭＳ Ｐゴシック" charset="0"/>
                    <a:cs typeface="ＭＳ Ｐゴシック" charset="0"/>
                  </a:rPr>
                  <a:t>Bilan des phénomènes de transport</a:t>
                </a: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endParaRPr lang="en-GB" sz="1400" kern="0" dirty="0">
                  <a:solidFill>
                    <a:schemeClr val="tx1"/>
                  </a:solidFill>
                  <a:latin typeface="Comic Sans MS" charset="0"/>
                  <a:ea typeface="ＭＳ Ｐゴシック" charset="0"/>
                  <a:cs typeface="ＭＳ Ｐゴシック" charset="0"/>
                </a:endParaRPr>
              </a:p>
              <a:p>
                <a:pPr algn="l" eaLnBrk="1" hangingPunct="1"/>
                <a:r>
                  <a:rPr lang="fr-FR" sz="1400" dirty="0"/>
                  <a:t>Equilibre thermodynamique: </a:t>
                </a:r>
              </a:p>
              <a:p>
                <a:pPr algn="l" eaLnBrk="1" hangingPunct="1"/>
                <a:endParaRPr lang="fr-FR" sz="1400" dirty="0"/>
              </a:p>
              <a:p>
                <a:pPr algn="l" eaLnBrk="1" hangingPunct="1"/>
                <a14:m>
                  <m:oMath xmlns:m="http://schemas.openxmlformats.org/officeDocument/2006/math">
                    <m:acc>
                      <m:accPr>
                        <m:chr m:val="⃗"/>
                        <m:ctrlPr>
                          <a:rPr lang="fr-FR" sz="1400" i="1">
                            <a:latin typeface="Cambria Math" panose="02040503050406030204" pitchFamily="18" charset="0"/>
                          </a:rPr>
                        </m:ctrlPr>
                      </m:accPr>
                      <m:e>
                        <m:r>
                          <a:rPr lang="fr-FR" sz="1400">
                            <a:latin typeface="Cambria Math" charset="0"/>
                          </a:rPr>
                          <m:t>𝜵</m:t>
                        </m:r>
                      </m:e>
                    </m:acc>
                    <m:r>
                      <a:rPr lang="fr-FR" sz="1400">
                        <a:latin typeface="Cambria Math" charset="0"/>
                      </a:rPr>
                      <m:t>𝑻</m:t>
                    </m:r>
                    <m:r>
                      <a:rPr lang="fr-FR" sz="1400" b="1" i="0" smtClean="0">
                        <a:latin typeface="Cambria Math" charset="0"/>
                      </a:rPr>
                      <m:t>=</m:t>
                    </m:r>
                    <m:r>
                      <a:rPr lang="fr-FR" sz="1400" b="1" i="0" smtClean="0">
                        <a:latin typeface="Cambria Math" charset="0"/>
                      </a:rPr>
                      <m:t>𝟎</m:t>
                    </m:r>
                  </m:oMath>
                </a14:m>
                <a:r>
                  <a:rPr lang="fr-FR" sz="1400" dirty="0"/>
                  <a:t> et </a:t>
                </a:r>
                <a14:m>
                  <m:oMath xmlns:m="http://schemas.openxmlformats.org/officeDocument/2006/math">
                    <m:acc>
                      <m:accPr>
                        <m:chr m:val="⃗"/>
                        <m:ctrlPr>
                          <a:rPr lang="fr-FR" sz="1400" i="1">
                            <a:latin typeface="Cambria Math" panose="02040503050406030204" pitchFamily="18" charset="0"/>
                          </a:rPr>
                        </m:ctrlPr>
                      </m:accPr>
                      <m:e>
                        <m:r>
                          <a:rPr lang="fr-FR" sz="1400">
                            <a:latin typeface="Cambria Math" charset="0"/>
                          </a:rPr>
                          <m:t>𝜵</m:t>
                        </m:r>
                      </m:e>
                    </m:acc>
                    <m:sSub>
                      <m:sSubPr>
                        <m:ctrlPr>
                          <a:rPr lang="fr-FR" sz="1400" b="1" i="1" smtClean="0">
                            <a:latin typeface="Cambria Math" panose="02040503050406030204" pitchFamily="18" charset="0"/>
                          </a:rPr>
                        </m:ctrlPr>
                      </m:sSubPr>
                      <m:e>
                        <m:r>
                          <a:rPr lang="fr-FR" sz="1400" b="1" i="1" smtClean="0">
                            <a:latin typeface="Cambria Math" charset="0"/>
                          </a:rPr>
                          <m:t>𝑬</m:t>
                        </m:r>
                      </m:e>
                      <m:sub>
                        <m:r>
                          <a:rPr lang="fr-FR" sz="1400" b="1" i="1" smtClean="0">
                            <a:latin typeface="Cambria Math" charset="0"/>
                          </a:rPr>
                          <m:t>𝑭</m:t>
                        </m:r>
                      </m:sub>
                    </m:sSub>
                    <m:r>
                      <a:rPr lang="fr-FR" sz="1400" b="1" i="1" smtClean="0">
                        <a:latin typeface="Cambria Math" charset="0"/>
                      </a:rPr>
                      <m:t>=</m:t>
                    </m:r>
                    <m:r>
                      <a:rPr lang="fr-FR" sz="1400" b="1" i="1" smtClean="0">
                        <a:latin typeface="Cambria Math" charset="0"/>
                      </a:rPr>
                      <m:t>𝟎</m:t>
                    </m:r>
                  </m:oMath>
                </a14:m>
                <a:r>
                  <a:rPr lang="fr-FR" sz="1400" dirty="0"/>
                  <a:t>.</a:t>
                </a:r>
              </a:p>
              <a:p>
                <a:pPr algn="l" eaLnBrk="1" hangingPunct="1"/>
                <a:endParaRPr lang="fr-FR" sz="1400" b="1" i="1" dirty="0">
                  <a:latin typeface="Cambria Math" charset="0"/>
                </a:endParaRPr>
              </a:p>
              <a:p>
                <a:pPr algn="l" eaLnBrk="1" hangingPunct="1"/>
                <a14:m>
                  <m:oMath xmlns:m="http://schemas.openxmlformats.org/officeDocument/2006/math">
                    <m:r>
                      <a:rPr lang="fr-FR" sz="1400" b="1" i="1" smtClean="0">
                        <a:latin typeface="Cambria Math" charset="0"/>
                      </a:rPr>
                      <m:t>𝒏</m:t>
                    </m:r>
                    <m:r>
                      <a:rPr lang="fr-FR" sz="1400" b="1" i="1" smtClean="0">
                        <a:latin typeface="Cambria Math" charset="0"/>
                      </a:rPr>
                      <m:t>=</m:t>
                    </m:r>
                    <m:sSub>
                      <m:sSubPr>
                        <m:ctrlPr>
                          <a:rPr lang="fr-FR" sz="1400" b="1" i="1" smtClean="0">
                            <a:latin typeface="Cambria Math" panose="02040503050406030204" pitchFamily="18" charset="0"/>
                          </a:rPr>
                        </m:ctrlPr>
                      </m:sSubPr>
                      <m:e>
                        <m:r>
                          <a:rPr lang="fr-FR" sz="1400" b="1" i="1" smtClean="0">
                            <a:latin typeface="Cambria Math" charset="0"/>
                          </a:rPr>
                          <m:t>𝒏</m:t>
                        </m:r>
                      </m:e>
                      <m:sub>
                        <m:r>
                          <a:rPr lang="fr-FR" sz="1400" b="1" i="1" smtClean="0">
                            <a:latin typeface="Cambria Math" charset="0"/>
                          </a:rPr>
                          <m:t>𝟎</m:t>
                        </m:r>
                      </m:sub>
                    </m:sSub>
                  </m:oMath>
                </a14:m>
                <a:r>
                  <a:rPr lang="fr-FR" sz="1400" dirty="0"/>
                  <a:t>, </a:t>
                </a:r>
                <a14:m>
                  <m:oMath xmlns:m="http://schemas.openxmlformats.org/officeDocument/2006/math">
                    <m:r>
                      <a:rPr lang="fr-FR" sz="1400" b="1" i="1" smtClean="0">
                        <a:latin typeface="Cambria Math" charset="0"/>
                      </a:rPr>
                      <m:t>𝒑</m:t>
                    </m:r>
                    <m:r>
                      <a:rPr lang="fr-FR" sz="1400" b="1" i="1" smtClean="0">
                        <a:latin typeface="Cambria Math" charset="0"/>
                      </a:rPr>
                      <m:t>=</m:t>
                    </m:r>
                    <m:sSub>
                      <m:sSubPr>
                        <m:ctrlPr>
                          <a:rPr lang="fr-FR" sz="1400" b="1" i="1" smtClean="0">
                            <a:latin typeface="Cambria Math" panose="02040503050406030204" pitchFamily="18" charset="0"/>
                          </a:rPr>
                        </m:ctrlPr>
                      </m:sSubPr>
                      <m:e>
                        <m:r>
                          <a:rPr lang="fr-FR" sz="1400" b="1" i="1" smtClean="0">
                            <a:latin typeface="Cambria Math" charset="0"/>
                          </a:rPr>
                          <m:t>𝒑</m:t>
                        </m:r>
                      </m:e>
                      <m:sub>
                        <m:r>
                          <a:rPr lang="fr-FR" sz="1400" b="1" i="1" smtClean="0">
                            <a:latin typeface="Cambria Math" charset="0"/>
                          </a:rPr>
                          <m:t>𝟎</m:t>
                        </m:r>
                      </m:sub>
                    </m:sSub>
                  </m:oMath>
                </a14:m>
                <a:r>
                  <a:rPr lang="fr-FR" sz="1400" dirty="0"/>
                  <a:t>, </a:t>
                </a:r>
                <a14:m>
                  <m:oMath xmlns:m="http://schemas.openxmlformats.org/officeDocument/2006/math">
                    <m:d>
                      <m:dPr>
                        <m:begChr m:val="⟨"/>
                        <m:endChr m:val="⟩"/>
                        <m:ctrlPr>
                          <a:rPr lang="fr-FR" sz="1400" i="1" smtClean="0">
                            <a:latin typeface="Cambria Math" panose="02040503050406030204" pitchFamily="18" charset="0"/>
                          </a:rPr>
                        </m:ctrlPr>
                      </m:dPr>
                      <m:e>
                        <m:acc>
                          <m:accPr>
                            <m:chr m:val="⃗"/>
                            <m:ctrlPr>
                              <a:rPr lang="fr-FR" sz="1400" i="1">
                                <a:latin typeface="Cambria Math" panose="02040503050406030204" pitchFamily="18" charset="0"/>
                              </a:rPr>
                            </m:ctrlPr>
                          </m:accPr>
                          <m:e>
                            <m:r>
                              <a:rPr lang="fr-FR" sz="1400" i="1">
                                <a:latin typeface="Cambria Math" charset="0"/>
                              </a:rPr>
                              <m:t>𝒗</m:t>
                            </m:r>
                          </m:e>
                        </m:acc>
                      </m:e>
                    </m:d>
                    <m:r>
                      <a:rPr lang="fr-FR" sz="1400" b="1" i="1" smtClean="0">
                        <a:latin typeface="Cambria Math" charset="0"/>
                      </a:rPr>
                      <m:t>=</m:t>
                    </m:r>
                    <m:r>
                      <a:rPr lang="fr-FR" sz="1400" b="1" i="1" smtClean="0">
                        <a:latin typeface="Cambria Math" charset="0"/>
                      </a:rPr>
                      <m:t>𝟎</m:t>
                    </m:r>
                  </m:oMath>
                </a14:m>
                <a:r>
                  <a:rPr lang="fr-FR" sz="1400" dirty="0"/>
                  <a:t>, </a:t>
                </a:r>
                <a14:m>
                  <m:oMath xmlns:m="http://schemas.openxmlformats.org/officeDocument/2006/math">
                    <m:r>
                      <a:rPr lang="fr-FR" sz="1400" b="1" i="1" smtClean="0">
                        <a:latin typeface="Cambria Math" charset="0"/>
                      </a:rPr>
                      <m:t>𝒘</m:t>
                    </m:r>
                    <m:r>
                      <a:rPr lang="fr-FR" sz="1400" b="1" i="1" smtClean="0">
                        <a:latin typeface="Cambria Math" charset="0"/>
                      </a:rPr>
                      <m:t>=</m:t>
                    </m:r>
                    <m:sSub>
                      <m:sSubPr>
                        <m:ctrlPr>
                          <a:rPr lang="fr-FR" sz="1400" b="1" i="1" smtClean="0">
                            <a:latin typeface="Cambria Math" panose="02040503050406030204" pitchFamily="18" charset="0"/>
                          </a:rPr>
                        </m:ctrlPr>
                      </m:sSubPr>
                      <m:e>
                        <m:r>
                          <a:rPr lang="fr-FR" sz="1400" b="1" i="1" smtClean="0">
                            <a:latin typeface="Cambria Math" charset="0"/>
                          </a:rPr>
                          <m:t>𝒘</m:t>
                        </m:r>
                      </m:e>
                      <m:sub>
                        <m:r>
                          <a:rPr lang="fr-FR" sz="1400" b="1" i="1" smtClean="0">
                            <a:latin typeface="Cambria Math" charset="0"/>
                          </a:rPr>
                          <m:t>𝟎</m:t>
                        </m:r>
                      </m:sub>
                    </m:sSub>
                  </m:oMath>
                </a14:m>
                <a:r>
                  <a:rPr lang="fr-FR" sz="1400" dirty="0"/>
                  <a:t>.</a:t>
                </a:r>
              </a:p>
            </p:txBody>
          </p:sp>
        </mc:Choice>
        <mc:Fallback xmlns="">
          <p:sp>
            <p:nvSpPr>
              <p:cNvPr id="17" name="Rectangle 39"/>
              <p:cNvSpPr txBox="1">
                <a:spLocks noRot="1" noChangeAspect="1" noMove="1" noResize="1" noEditPoints="1" noAdjustHandles="1" noChangeArrowheads="1" noChangeShapeType="1" noTextEdit="1"/>
              </p:cNvSpPr>
              <p:nvPr/>
            </p:nvSpPr>
            <p:spPr>
              <a:xfrm>
                <a:off x="342900" y="366713"/>
                <a:ext cx="6172200" cy="547687"/>
              </a:xfrm>
              <a:prstGeom prst="rect">
                <a:avLst/>
              </a:prstGeom>
              <a:blipFill rotWithShape="0">
                <a:blip r:embed="rId2"/>
                <a:stretch>
                  <a:fillRect l="-296" t="-2222" b="-71111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18" name="Tableau 17"/>
              <p:cNvGraphicFramePr>
                <a:graphicFrameLocks noGrp="1"/>
              </p:cNvGraphicFramePr>
              <p:nvPr>
                <p:extLst>
                  <p:ext uri="{D42A27DB-BD31-4B8C-83A1-F6EECF244321}">
                    <p14:modId xmlns:p14="http://schemas.microsoft.com/office/powerpoint/2010/main" val="477363796"/>
                  </p:ext>
                </p:extLst>
              </p:nvPr>
            </p:nvGraphicFramePr>
            <p:xfrm>
              <a:off x="620688" y="1331640"/>
              <a:ext cx="5400600" cy="1387221"/>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0">
                    <a:tc>
                      <a:txBody>
                        <a:bodyPr/>
                        <a:lstStyle/>
                        <a:p>
                          <a:pPr algn="ctr"/>
                          <a:endParaRPr lang="fr-FR"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fr-FR" sz="1400" i="1" smtClean="0">
                                        <a:latin typeface="Cambria Math" panose="02040503050406030204" pitchFamily="18" charset="0"/>
                                      </a:rPr>
                                    </m:ctrlPr>
                                  </m:accPr>
                                  <m:e>
                                    <m:r>
                                      <a:rPr lang="fr-FR" sz="1400" smtClean="0">
                                        <a:latin typeface="Cambria Math" charset="0"/>
                                      </a:rPr>
                                      <m:t>𝜵</m:t>
                                    </m:r>
                                  </m:e>
                                </m:acc>
                                <m:r>
                                  <a:rPr lang="fr-FR" sz="1400" smtClean="0">
                                    <a:latin typeface="Cambria Math" charset="0"/>
                                  </a:rPr>
                                  <m:t>𝑻</m:t>
                                </m:r>
                              </m:oMath>
                            </m:oMathPara>
                          </a14:m>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fr-FR" sz="1400" i="1" smtClean="0">
                                        <a:latin typeface="Cambria Math" panose="02040503050406030204" pitchFamily="18" charset="0"/>
                                      </a:rPr>
                                    </m:ctrlPr>
                                  </m:accPr>
                                  <m:e>
                                    <m:r>
                                      <a:rPr lang="fr-FR" sz="1400" smtClean="0">
                                        <a:latin typeface="Cambria Math" charset="0"/>
                                      </a:rPr>
                                      <m:t>𝜵</m:t>
                                    </m:r>
                                  </m:e>
                                </m:acc>
                                <m:sSub>
                                  <m:sSubPr>
                                    <m:ctrlPr>
                                      <a:rPr lang="fr-FR" sz="1400" i="1" smtClean="0">
                                        <a:latin typeface="Cambria Math" panose="02040503050406030204" pitchFamily="18" charset="0"/>
                                      </a:rPr>
                                    </m:ctrlPr>
                                  </m:sSubPr>
                                  <m:e>
                                    <m:r>
                                      <a:rPr lang="fr-FR" sz="1400" smtClean="0">
                                        <a:latin typeface="Cambria Math" charset="0"/>
                                      </a:rPr>
                                      <m:t>𝑬</m:t>
                                    </m:r>
                                  </m:e>
                                  <m:sub>
                                    <m:r>
                                      <a:rPr lang="fr-FR" sz="1400" smtClean="0">
                                        <a:latin typeface="Cambria Math" charset="0"/>
                                      </a:rPr>
                                      <m:t>𝑭</m:t>
                                    </m:r>
                                  </m:sub>
                                </m:sSub>
                              </m:oMath>
                            </m:oMathPara>
                          </a14:m>
                          <a:endParaRPr lang="fr-FR" sz="1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0448">
                    <a:tc>
                      <a:txBody>
                        <a:bodyPr/>
                        <a:lstStyle/>
                        <a:p>
                          <a:pPr algn="ctr"/>
                          <a14:m>
                            <m:oMathPara xmlns:m="http://schemas.openxmlformats.org/officeDocument/2006/math">
                              <m:oMathParaPr>
                                <m:jc m:val="centerGroup"/>
                              </m:oMathParaPr>
                              <m:oMath xmlns:m="http://schemas.openxmlformats.org/officeDocument/2006/math">
                                <m:sSub>
                                  <m:sSubPr>
                                    <m:ctrlPr>
                                      <a:rPr lang="fr-FR" sz="1400" i="1" smtClean="0">
                                        <a:latin typeface="Cambria Math" panose="02040503050406030204" pitchFamily="18" charset="0"/>
                                      </a:rPr>
                                    </m:ctrlPr>
                                  </m:sSubPr>
                                  <m:e>
                                    <m:r>
                                      <a:rPr lang="fr-FR" sz="1400" smtClean="0">
                                        <a:latin typeface="Cambria Math" charset="0"/>
                                      </a:rPr>
                                      <m:t>𝑱</m:t>
                                    </m:r>
                                  </m:e>
                                  <m:sub>
                                    <m:r>
                                      <a:rPr lang="fr-FR" sz="1400" smtClean="0">
                                        <a:latin typeface="Cambria Math" charset="0"/>
                                      </a:rPr>
                                      <m:t>𝒄𝒉𝒂𝒓𝒈𝒆𝒔</m:t>
                                    </m:r>
                                  </m:sub>
                                </m:sSub>
                              </m:oMath>
                            </m:oMathPara>
                          </a14:m>
                          <a:endParaRPr lang="fr-FR" sz="1400" dirty="0"/>
                        </a:p>
                        <a:p>
                          <a:pPr algn="ctr"/>
                          <a:endParaRPr lang="fr-FR" sz="1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Effets Peltier et Seebeck</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Transport</a:t>
                          </a:r>
                          <a:r>
                            <a:rPr lang="fr-FR" sz="1400" baseline="0" dirty="0"/>
                            <a:t> électrique</a:t>
                          </a:r>
                          <a:endParaRPr lang="fr-FR"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5743">
                    <a:tc>
                      <a:txBody>
                        <a:bodyPr/>
                        <a:lstStyle/>
                        <a:p>
                          <a:pPr algn="ctr"/>
                          <a14:m>
                            <m:oMathPara xmlns:m="http://schemas.openxmlformats.org/officeDocument/2006/math">
                              <m:oMathParaPr>
                                <m:jc m:val="centerGroup"/>
                              </m:oMathParaPr>
                              <m:oMath xmlns:m="http://schemas.openxmlformats.org/officeDocument/2006/math">
                                <m:sSub>
                                  <m:sSubPr>
                                    <m:ctrlPr>
                                      <a:rPr lang="fr-FR" sz="1400" i="1" smtClean="0">
                                        <a:latin typeface="Cambria Math" panose="02040503050406030204" pitchFamily="18" charset="0"/>
                                      </a:rPr>
                                    </m:ctrlPr>
                                  </m:sSubPr>
                                  <m:e>
                                    <m:r>
                                      <a:rPr lang="fr-FR" sz="1400" smtClean="0">
                                        <a:latin typeface="Cambria Math" charset="0"/>
                                      </a:rPr>
                                      <m:t>𝑱</m:t>
                                    </m:r>
                                  </m:e>
                                  <m:sub>
                                    <m:r>
                                      <a:rPr lang="fr-FR" sz="1400" smtClean="0">
                                        <a:latin typeface="Cambria Math" charset="0"/>
                                      </a:rPr>
                                      <m:t>é</m:t>
                                    </m:r>
                                    <m:r>
                                      <a:rPr lang="fr-FR" sz="1400" smtClean="0">
                                        <a:latin typeface="Cambria Math" charset="0"/>
                                      </a:rPr>
                                      <m:t>𝒏𝒆𝒓𝒈𝒊𝒆</m:t>
                                    </m:r>
                                  </m:sub>
                                </m:sSub>
                              </m:oMath>
                            </m:oMathPara>
                          </a14:m>
                          <a:endParaRPr lang="fr-FR" sz="14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sz="1400" dirty="0"/>
                            <a:t>Conduction thermique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fr-FR"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mc:Choice>
        <mc:Fallback xmlns="">
          <p:graphicFrame>
            <p:nvGraphicFramePr>
              <p:cNvPr id="18" name="Tableau 17"/>
              <p:cNvGraphicFramePr>
                <a:graphicFrameLocks noGrp="1"/>
              </p:cNvGraphicFramePr>
              <p:nvPr>
                <p:extLst>
                  <p:ext uri="{D42A27DB-BD31-4B8C-83A1-F6EECF244321}">
                    <p14:modId xmlns:p14="http://schemas.microsoft.com/office/powerpoint/2010/main" val="477363796"/>
                  </p:ext>
                </p:extLst>
              </p:nvPr>
            </p:nvGraphicFramePr>
            <p:xfrm>
              <a:off x="620688" y="1331640"/>
              <a:ext cx="5400600" cy="1387221"/>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tblGrid>
                  <a:tr h="330708">
                    <a:tc>
                      <a:txBody>
                        <a:bodyPr/>
                        <a:lstStyle/>
                        <a:p>
                          <a:pPr algn="ctr"/>
                          <a:endParaRPr lang="fr-FR"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99301" r="-98601" b="-342308"/>
                          </a:stretch>
                        </a:blipFill>
                      </a:tcPr>
                    </a:tc>
                    <a:tc>
                      <a:txBody>
                        <a:bodyPr/>
                        <a:lstStyle/>
                        <a:p>
                          <a:endParaRPr lang="fr-F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200704" r="704" b="-342308"/>
                          </a:stretch>
                        </a:blipFill>
                      </a:tcPr>
                    </a:tc>
                    <a:extLst>
                      <a:ext uri="{0D108BD9-81ED-4DB2-BD59-A6C34878D82A}">
                        <a16:rowId xmlns:a16="http://schemas.microsoft.com/office/drawing/2014/main" val="10000"/>
                      </a:ext>
                    </a:extLst>
                  </a:tr>
                  <a:tr h="538353">
                    <a:tc>
                      <a:txBody>
                        <a:bodyPr/>
                        <a:lstStyle/>
                        <a:p>
                          <a:endParaRPr lang="fr-F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59091" r="-200000" b="-102273"/>
                          </a:stretch>
                        </a:blipFill>
                      </a:tcPr>
                    </a:tc>
                    <a:tc>
                      <a:txBody>
                        <a:bodyPr/>
                        <a:lstStyle/>
                        <a:p>
                          <a:pPr algn="ctr"/>
                          <a:r>
                            <a:rPr lang="fr-FR" sz="1400" dirty="0"/>
                            <a:t>Effets Peltier et Seebeck</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400" dirty="0"/>
                            <a:t>Transport</a:t>
                          </a:r>
                          <a:r>
                            <a:rPr lang="fr-FR" sz="1400" baseline="0" dirty="0"/>
                            <a:t> électrique</a:t>
                          </a:r>
                          <a:endParaRPr lang="fr-FR"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8160">
                    <a:tc>
                      <a:txBody>
                        <a:bodyPr/>
                        <a:lstStyle/>
                        <a:p>
                          <a:endParaRPr lang="fr-F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t="-170732" r="-200000" b="-9756"/>
                          </a:stretch>
                        </a:blipFill>
                      </a:tcPr>
                    </a:tc>
                    <a:tc>
                      <a:txBody>
                        <a:bodyPr/>
                        <a:lstStyle/>
                        <a:p>
                          <a:pPr algn="ctr"/>
                          <a:r>
                            <a:rPr lang="fr-FR" sz="1400" dirty="0"/>
                            <a:t>Conduction thermique</a:t>
                          </a:r>
                          <a:endParaRPr lang="fr-FR"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fr-FR"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20985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BF38CE12-6BDB-F142-B6B6-935C7AB3098E}" type="slidenum">
              <a:rPr lang="fr-FR" b="0">
                <a:latin typeface="Arial" charset="0"/>
              </a:rPr>
              <a:pPr eaLnBrk="1" hangingPunct="1"/>
              <a:t>32</a:t>
            </a:fld>
            <a:endParaRPr lang="fr-FR" b="0">
              <a:latin typeface="Arial" charset="0"/>
            </a:endParaRPr>
          </a:p>
        </p:txBody>
      </p:sp>
      <p:sp>
        <p:nvSpPr>
          <p:cNvPr id="32770" name="Rectangle 2"/>
          <p:cNvSpPr>
            <a:spLocks noGrp="1" noChangeArrowheads="1"/>
          </p:cNvSpPr>
          <p:nvPr>
            <p:ph type="title"/>
          </p:nvPr>
        </p:nvSpPr>
        <p:spPr/>
        <p:txBody>
          <a:bodyPr/>
          <a:lstStyle/>
          <a:p>
            <a:pPr algn="just" eaLnBrk="1" hangingPunct="1"/>
            <a:r>
              <a:rPr lang="fr-FR" sz="1400" dirty="0">
                <a:solidFill>
                  <a:schemeClr val="tx1"/>
                </a:solidFill>
                <a:latin typeface="Comic Sans MS" charset="0"/>
                <a:ea typeface="ＭＳ Ｐゴシック" charset="0"/>
                <a:cs typeface="ＭＳ Ｐゴシック" charset="0"/>
              </a:rPr>
              <a:t>II.5. Phénomènes de collision, interactions</a:t>
            </a:r>
            <a:endParaRPr lang="en-GB" sz="1400" dirty="0">
              <a:solidFill>
                <a:schemeClr val="tx1"/>
              </a:solidFill>
              <a:latin typeface="Comic Sans MS"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32771" name="Text Box 3"/>
              <p:cNvSpPr txBox="1">
                <a:spLocks noChangeArrowheads="1"/>
              </p:cNvSpPr>
              <p:nvPr/>
            </p:nvSpPr>
            <p:spPr bwMode="auto">
              <a:xfrm>
                <a:off x="457200" y="990600"/>
                <a:ext cx="5573713" cy="6450100"/>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661988" indent="-180975"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buFont typeface="Arial" charset="0"/>
                  <a:buNone/>
                </a:pPr>
                <a:r>
                  <a:rPr lang="fr-FR" dirty="0"/>
                  <a:t>II.5.1 Aspects généraux</a:t>
                </a:r>
              </a:p>
              <a:p>
                <a:pPr eaLnBrk="1" hangingPunct="1">
                  <a:spcBef>
                    <a:spcPct val="50000"/>
                  </a:spcBef>
                  <a:buFont typeface="Arial" charset="0"/>
                  <a:buNone/>
                </a:pPr>
                <a:endParaRPr lang="fr-FR" dirty="0"/>
              </a:p>
              <a:p>
                <a:pPr eaLnBrk="1" hangingPunct="1">
                  <a:spcBef>
                    <a:spcPct val="50000"/>
                  </a:spcBef>
                  <a:buFont typeface="Arial" charset="0"/>
                  <a:buNone/>
                </a:pPr>
                <a:r>
                  <a:rPr lang="fr-FR" dirty="0"/>
                  <a:t>Elles correspondent soit à la disparition soit à l</a:t>
                </a:r>
                <a:r>
                  <a:rPr lang="ja-JP" altLang="fr-FR" dirty="0"/>
                  <a:t>’</a:t>
                </a:r>
                <a:r>
                  <a:rPr lang="fr-FR" altLang="ja-JP" dirty="0"/>
                  <a:t>apparition de particules au sein du volume ∆</a:t>
                </a:r>
                <a14:m>
                  <m:oMath xmlns:m="http://schemas.openxmlformats.org/officeDocument/2006/math">
                    <m:acc>
                      <m:accPr>
                        <m:chr m:val="⃗"/>
                        <m:ctrlPr>
                          <a:rPr lang="fr-FR" i="1">
                            <a:latin typeface="Cambria Math" panose="02040503050406030204" pitchFamily="18" charset="0"/>
                          </a:rPr>
                        </m:ctrlPr>
                      </m:accPr>
                      <m:e>
                        <m:r>
                          <a:rPr lang="fr-FR" i="1">
                            <a:latin typeface="Cambria Math" charset="0"/>
                          </a:rPr>
                          <m:t>𝒓</m:t>
                        </m:r>
                      </m:e>
                    </m:acc>
                    <m:r>
                      <a:rPr lang="fr-FR" b="1" i="1" smtClean="0">
                        <a:latin typeface="Cambria Math" charset="0"/>
                      </a:rPr>
                      <m:t>∆</m:t>
                    </m:r>
                    <m:acc>
                      <m:accPr>
                        <m:chr m:val="⃗"/>
                        <m:ctrlPr>
                          <a:rPr lang="fr-FR" i="1">
                            <a:latin typeface="Cambria Math" panose="02040503050406030204" pitchFamily="18" charset="0"/>
                          </a:rPr>
                        </m:ctrlPr>
                      </m:accPr>
                      <m:e>
                        <m:r>
                          <a:rPr lang="fr-FR" i="1">
                            <a:latin typeface="Cambria Math" charset="0"/>
                          </a:rPr>
                          <m:t>𝒗</m:t>
                        </m:r>
                      </m:e>
                    </m:acc>
                  </m:oMath>
                </a14:m>
                <a:endParaRPr lang="fr-FR" altLang="ja-JP" dirty="0"/>
              </a:p>
              <a:p>
                <a:pPr eaLnBrk="1" hangingPunct="1">
                  <a:spcBef>
                    <a:spcPct val="50000"/>
                  </a:spcBef>
                  <a:buFont typeface="Arial" charset="0"/>
                  <a:buChar char="•"/>
                </a:pPr>
                <a:endParaRPr lang="fr-FR" dirty="0"/>
              </a:p>
              <a:p>
                <a:pPr eaLnBrk="1" hangingPunct="1">
                  <a:spcBef>
                    <a:spcPct val="50000"/>
                  </a:spcBef>
                  <a:buFont typeface="Arial" charset="0"/>
                  <a:buChar char="•"/>
                </a:pPr>
                <a:r>
                  <a:rPr lang="fr-FR" dirty="0"/>
                  <a:t>Relaxation de la densité: disparitions/apparitions (par paires de charges opposées):</a:t>
                </a:r>
              </a:p>
              <a:p>
                <a:pPr lvl="1" eaLnBrk="1" hangingPunct="1">
                  <a:spcBef>
                    <a:spcPct val="50000"/>
                  </a:spcBef>
                  <a:buFont typeface="Arial" charset="0"/>
                  <a:buChar char="•"/>
                </a:pPr>
                <a:r>
                  <a:rPr lang="fr-FR" dirty="0"/>
                  <a:t>recombinaison ou génération de paires électron-trou</a:t>
                </a:r>
              </a:p>
              <a:p>
                <a:pPr lvl="1" eaLnBrk="1" hangingPunct="1">
                  <a:spcBef>
                    <a:spcPct val="50000"/>
                  </a:spcBef>
                  <a:buFont typeface="Arial" charset="0"/>
                  <a:buChar char="•"/>
                </a:pPr>
                <a:endParaRPr lang="fr-FR" dirty="0"/>
              </a:p>
              <a:p>
                <a:pPr eaLnBrk="1" hangingPunct="1">
                  <a:spcBef>
                    <a:spcPct val="50000"/>
                  </a:spcBef>
                  <a:buFont typeface="Arial" charset="0"/>
                  <a:buChar char="•"/>
                </a:pPr>
                <a:r>
                  <a:rPr lang="fr-FR" dirty="0"/>
                  <a:t>Relaxation de la vitesse: :</a:t>
                </a:r>
              </a:p>
              <a:p>
                <a:pPr lvl="1" eaLnBrk="1" hangingPunct="1">
                  <a:spcBef>
                    <a:spcPct val="50000"/>
                  </a:spcBef>
                  <a:buFont typeface="Arial" charset="0"/>
                  <a:buChar char="•"/>
                </a:pPr>
                <a:r>
                  <a:rPr lang="fr-FR" dirty="0"/>
                  <a:t>collisions élastiques: modifient uniquement la direction</a:t>
                </a:r>
              </a:p>
              <a:p>
                <a:pPr lvl="1" eaLnBrk="1" hangingPunct="1">
                  <a:spcBef>
                    <a:spcPct val="50000"/>
                  </a:spcBef>
                  <a:buFont typeface="Arial" charset="0"/>
                  <a:buChar char="•"/>
                </a:pPr>
                <a:r>
                  <a:rPr lang="fr-FR" dirty="0"/>
                  <a:t>collisions inélastiques: font également perdre de l</a:t>
                </a:r>
                <a:r>
                  <a:rPr lang="ja-JP" altLang="fr-FR" dirty="0"/>
                  <a:t>’</a:t>
                </a:r>
                <a:r>
                  <a:rPr lang="fr-FR" altLang="ja-JP" dirty="0"/>
                  <a:t>énergie à la particule</a:t>
                </a:r>
              </a:p>
              <a:p>
                <a:pPr lvl="1" eaLnBrk="1" hangingPunct="1">
                  <a:spcBef>
                    <a:spcPct val="50000"/>
                  </a:spcBef>
                  <a:buFont typeface="Arial" charset="0"/>
                  <a:buChar char="•"/>
                </a:pPr>
                <a:r>
                  <a:rPr lang="fr-FR" dirty="0"/>
                  <a:t>Type de collision: collision avec les défauts, les impuretés ionisées, les phonons…</a:t>
                </a:r>
              </a:p>
              <a:p>
                <a:pPr lvl="1" eaLnBrk="1" hangingPunct="1">
                  <a:spcBef>
                    <a:spcPct val="50000"/>
                  </a:spcBef>
                  <a:buFont typeface="Arial" charset="0"/>
                  <a:buChar char="•"/>
                </a:pPr>
                <a:endParaRPr lang="fr-FR" dirty="0"/>
              </a:p>
              <a:p>
                <a:pPr indent="-180975" eaLnBrk="1" hangingPunct="1">
                  <a:spcBef>
                    <a:spcPct val="50000"/>
                  </a:spcBef>
                </a:pPr>
                <a:endParaRPr lang="fr-FR" dirty="0"/>
              </a:p>
              <a:p>
                <a:pPr indent="-180975" eaLnBrk="1" hangingPunct="1">
                  <a:spcBef>
                    <a:spcPct val="50000"/>
                  </a:spcBef>
                </a:pPr>
                <a:r>
                  <a:rPr lang="fr-FR" dirty="0"/>
                  <a:t>A l’équilibre thermodynamique, tous les termes des équations de conservation sont nuls (en particulier R</a:t>
                </a:r>
                <a:r>
                  <a:rPr lang="fr-FR" baseline="-25000" dirty="0"/>
                  <a:t>n</a:t>
                </a:r>
                <a:r>
                  <a:rPr lang="fr-FR" dirty="0"/>
                  <a:t>-</a:t>
                </a:r>
                <a:r>
                  <a:rPr lang="fr-FR" dirty="0" err="1"/>
                  <a:t>G</a:t>
                </a:r>
                <a:r>
                  <a:rPr lang="fr-FR" baseline="-25000" dirty="0" err="1"/>
                  <a:t>n</a:t>
                </a:r>
                <a:r>
                  <a:rPr lang="fr-FR" dirty="0"/>
                  <a:t>). </a:t>
                </a:r>
              </a:p>
              <a:p>
                <a:pPr indent="-180975" eaLnBrk="1" hangingPunct="1">
                  <a:spcBef>
                    <a:spcPct val="50000"/>
                  </a:spcBef>
                </a:pPr>
                <a:endParaRPr lang="fr-FR" dirty="0"/>
              </a:p>
              <a:p>
                <a:pPr indent="-180975" algn="just" eaLnBrk="1" hangingPunct="1">
                  <a:spcBef>
                    <a:spcPct val="50000"/>
                  </a:spcBef>
                </a:pPr>
                <a:r>
                  <a:rPr lang="fr-FR" dirty="0"/>
                  <a:t>A priori, chaque terme associé aux collisions est caractérisable par un </a:t>
                </a:r>
                <a:r>
                  <a:rPr lang="fr-FR" dirty="0">
                    <a:solidFill>
                      <a:srgbClr val="0000FF"/>
                    </a:solidFill>
                  </a:rPr>
                  <a:t>temps caractéristique</a:t>
                </a:r>
                <a:r>
                  <a:rPr lang="fr-FR" dirty="0"/>
                  <a:t>. </a:t>
                </a:r>
              </a:p>
            </p:txBody>
          </p:sp>
        </mc:Choice>
        <mc:Fallback xmlns="">
          <p:sp>
            <p:nvSpPr>
              <p:cNvPr id="32771" name="Text Box 3"/>
              <p:cNvSpPr txBox="1">
                <a:spLocks noRot="1" noChangeAspect="1" noMove="1" noResize="1" noEditPoints="1" noAdjustHandles="1" noChangeArrowheads="1" noChangeShapeType="1" noTextEdit="1"/>
              </p:cNvSpPr>
              <p:nvPr/>
            </p:nvSpPr>
            <p:spPr bwMode="auto">
              <a:xfrm>
                <a:off x="457200" y="990600"/>
                <a:ext cx="5573713" cy="6450100"/>
              </a:xfrm>
              <a:prstGeom prst="rect">
                <a:avLst/>
              </a:prstGeom>
              <a:blipFill rotWithShape="0">
                <a:blip r:embed="rId2"/>
                <a:stretch>
                  <a:fillRect l="-328" t="-189" r="-1094"/>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8BE38E93-D2A5-BE41-99C6-870571E97AD5}" type="slidenum">
              <a:rPr lang="fr-FR" b="0">
                <a:latin typeface="Arial" charset="0"/>
              </a:rPr>
              <a:pPr eaLnBrk="1" hangingPunct="1"/>
              <a:t>33</a:t>
            </a:fld>
            <a:endParaRPr lang="fr-FR" b="0">
              <a:latin typeface="Arial" charset="0"/>
            </a:endParaRPr>
          </a:p>
        </p:txBody>
      </p:sp>
      <p:sp>
        <p:nvSpPr>
          <p:cNvPr id="33794" name="Text Box 2"/>
          <p:cNvSpPr txBox="1">
            <a:spLocks noChangeArrowheads="1"/>
          </p:cNvSpPr>
          <p:nvPr/>
        </p:nvSpPr>
        <p:spPr bwMode="auto">
          <a:xfrm>
            <a:off x="533400" y="506151"/>
            <a:ext cx="5688013" cy="8602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marL="192088" indent="-192088"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spcBef>
                <a:spcPct val="50000"/>
              </a:spcBef>
            </a:pPr>
            <a:endParaRPr lang="fr-FR" dirty="0"/>
          </a:p>
          <a:p>
            <a:pPr algn="just" eaLnBrk="1" hangingPunct="1">
              <a:spcBef>
                <a:spcPct val="50000"/>
              </a:spcBef>
            </a:pPr>
            <a:r>
              <a:rPr lang="fr-FR" dirty="0"/>
              <a:t>III.1. Description.</a:t>
            </a:r>
          </a:p>
          <a:p>
            <a:pPr algn="just" eaLnBrk="1" hangingPunct="1">
              <a:spcBef>
                <a:spcPct val="50000"/>
              </a:spcBef>
              <a:buFontTx/>
              <a:buChar char="•"/>
            </a:pPr>
            <a:r>
              <a:rPr lang="fr-FR" dirty="0"/>
              <a:t>Phénomène lié à l</a:t>
            </a:r>
            <a:r>
              <a:rPr lang="ja-JP" altLang="fr-FR" dirty="0"/>
              <a:t>’</a:t>
            </a:r>
            <a:r>
              <a:rPr lang="fr-FR" altLang="ja-JP" dirty="0"/>
              <a:t>existence de la bande interdite.</a:t>
            </a:r>
          </a:p>
          <a:p>
            <a:pPr algn="just" eaLnBrk="1" hangingPunct="1">
              <a:spcBef>
                <a:spcPct val="50000"/>
              </a:spcBef>
              <a:buFontTx/>
              <a:buChar char="•"/>
            </a:pPr>
            <a:r>
              <a:rPr lang="fr-FR" dirty="0"/>
              <a:t>Rien ne se perd ni ne se crée: un électron passe de la bande de valence à la bande de conduction sans déplacement dans l</a:t>
            </a:r>
            <a:r>
              <a:rPr lang="ja-JP" altLang="fr-FR" dirty="0"/>
              <a:t>’</a:t>
            </a:r>
            <a:r>
              <a:rPr lang="fr-FR" altLang="ja-JP" dirty="0"/>
              <a:t>espace: changement d</a:t>
            </a:r>
            <a:r>
              <a:rPr lang="ja-JP" altLang="fr-FR" dirty="0"/>
              <a:t>’</a:t>
            </a:r>
            <a:r>
              <a:rPr lang="fr-FR" altLang="ja-JP" dirty="0"/>
              <a:t>énergie.</a:t>
            </a:r>
          </a:p>
          <a:p>
            <a:pPr algn="just" eaLnBrk="1" hangingPunct="1">
              <a:spcBef>
                <a:spcPct val="50000"/>
              </a:spcBef>
              <a:buFontTx/>
              <a:buChar char="•"/>
            </a:pPr>
            <a:r>
              <a:rPr lang="fr-FR" dirty="0"/>
              <a:t>Cela change les populations respectives des bandes d</a:t>
            </a:r>
            <a:r>
              <a:rPr lang="ja-JP" altLang="fr-FR" dirty="0"/>
              <a:t>’</a:t>
            </a:r>
            <a:r>
              <a:rPr lang="fr-FR" altLang="ja-JP" dirty="0"/>
              <a:t>énergie: modification des propriétés de conduction</a:t>
            </a:r>
          </a:p>
          <a:p>
            <a:pPr eaLnBrk="1" hangingPunct="1">
              <a:spcBef>
                <a:spcPct val="50000"/>
              </a:spcBef>
            </a:pPr>
            <a:r>
              <a:rPr lang="fr-FR" dirty="0"/>
              <a:t>a. Origine de la </a:t>
            </a:r>
            <a:r>
              <a:rPr lang="fr-FR" dirty="0">
                <a:solidFill>
                  <a:srgbClr val="0000FF"/>
                </a:solidFill>
              </a:rPr>
              <a:t>génération</a:t>
            </a:r>
            <a:r>
              <a:rPr lang="fr-FR" dirty="0"/>
              <a:t>.</a:t>
            </a:r>
          </a:p>
          <a:p>
            <a:pPr algn="just" eaLnBrk="1" hangingPunct="1">
              <a:spcBef>
                <a:spcPct val="50000"/>
              </a:spcBef>
              <a:buFontTx/>
              <a:buChar char="•"/>
            </a:pPr>
            <a:r>
              <a:rPr lang="fr-FR" dirty="0"/>
              <a:t>Température (absorption de phonons)</a:t>
            </a:r>
          </a:p>
          <a:p>
            <a:pPr eaLnBrk="1" hangingPunct="1">
              <a:spcBef>
                <a:spcPct val="50000"/>
              </a:spcBef>
              <a:buFontTx/>
              <a:buChar char="•"/>
            </a:pPr>
            <a:r>
              <a:rPr lang="fr-FR" dirty="0"/>
              <a:t>Absorption d</a:t>
            </a:r>
            <a:r>
              <a:rPr lang="ja-JP" altLang="fr-FR" dirty="0"/>
              <a:t>’</a:t>
            </a:r>
            <a:r>
              <a:rPr lang="fr-FR" altLang="ja-JP" dirty="0"/>
              <a:t>une particule </a:t>
            </a:r>
            <a:br>
              <a:rPr lang="fr-FR" altLang="ja-JP" dirty="0"/>
            </a:br>
            <a:r>
              <a:rPr lang="fr-FR" altLang="ja-JP" dirty="0"/>
              <a:t>(ex: photon, électron d</a:t>
            </a:r>
            <a:r>
              <a:rPr lang="ja-JP" altLang="fr-FR" dirty="0"/>
              <a:t>’</a:t>
            </a:r>
            <a:r>
              <a:rPr lang="fr-FR" altLang="ja-JP" dirty="0"/>
              <a:t>énergie élevée)</a:t>
            </a:r>
          </a:p>
          <a:p>
            <a:pPr algn="just" eaLnBrk="1" hangingPunct="1">
              <a:spcBef>
                <a:spcPct val="50000"/>
              </a:spcBef>
              <a:buFontTx/>
              <a:buChar char="•"/>
            </a:pPr>
            <a:r>
              <a:rPr lang="fr-FR" dirty="0"/>
              <a:t>Ionisation par impact</a:t>
            </a:r>
          </a:p>
          <a:p>
            <a:pPr algn="just" eaLnBrk="1" hangingPunct="1">
              <a:spcBef>
                <a:spcPct val="50000"/>
              </a:spcBef>
              <a:buFontTx/>
              <a:buChar char="•"/>
            </a:pPr>
            <a:r>
              <a:rPr lang="fr-FR" dirty="0"/>
              <a:t>Effet </a:t>
            </a:r>
            <a:r>
              <a:rPr lang="fr-FR" dirty="0" err="1"/>
              <a:t>Zener</a:t>
            </a:r>
            <a:endParaRPr lang="fr-FR" dirty="0"/>
          </a:p>
          <a:p>
            <a:pPr eaLnBrk="1" hangingPunct="1">
              <a:spcBef>
                <a:spcPct val="50000"/>
              </a:spcBef>
            </a:pPr>
            <a:r>
              <a:rPr lang="fr-FR" dirty="0"/>
              <a:t>b. </a:t>
            </a:r>
            <a:r>
              <a:rPr lang="fr-FR" dirty="0">
                <a:solidFill>
                  <a:srgbClr val="0000FF"/>
                </a:solidFill>
              </a:rPr>
              <a:t>Recombinaison </a:t>
            </a:r>
            <a:r>
              <a:rPr lang="fr-FR" dirty="0"/>
              <a:t>= effet inverse de la génération.</a:t>
            </a:r>
            <a:endParaRPr lang="fr-FR" altLang="ja-JP" dirty="0"/>
          </a:p>
          <a:p>
            <a:pPr algn="just" eaLnBrk="1" hangingPunct="1">
              <a:spcBef>
                <a:spcPct val="50000"/>
              </a:spcBef>
              <a:buFontTx/>
              <a:buChar char="•"/>
            </a:pPr>
            <a:r>
              <a:rPr lang="fr-FR" dirty="0"/>
              <a:t>Radiative: émission de photon</a:t>
            </a:r>
          </a:p>
          <a:p>
            <a:pPr eaLnBrk="1" hangingPunct="1">
              <a:spcBef>
                <a:spcPct val="50000"/>
              </a:spcBef>
              <a:buFontTx/>
              <a:buChar char="•"/>
            </a:pPr>
            <a:r>
              <a:rPr lang="fr-FR" dirty="0"/>
              <a:t>Auger: transfert de l</a:t>
            </a:r>
            <a:r>
              <a:rPr lang="ja-JP" altLang="fr-FR" dirty="0"/>
              <a:t>’</a:t>
            </a:r>
            <a:r>
              <a:rPr lang="fr-FR" altLang="ja-JP" dirty="0"/>
              <a:t>énergie à un électron</a:t>
            </a:r>
            <a:br>
              <a:rPr lang="fr-FR" altLang="ja-JP" dirty="0"/>
            </a:br>
            <a:r>
              <a:rPr lang="fr-FR" altLang="ja-JP" dirty="0"/>
              <a:t> de la bande de conduction ou un trou de la</a:t>
            </a:r>
            <a:br>
              <a:rPr lang="fr-FR" altLang="ja-JP" dirty="0"/>
            </a:br>
            <a:r>
              <a:rPr lang="fr-FR" altLang="ja-JP" dirty="0"/>
              <a:t> bande de valence.</a:t>
            </a:r>
          </a:p>
          <a:p>
            <a:pPr algn="just" eaLnBrk="1" hangingPunct="1">
              <a:spcBef>
                <a:spcPct val="50000"/>
              </a:spcBef>
              <a:buFontTx/>
              <a:buChar char="•"/>
            </a:pPr>
            <a:r>
              <a:rPr lang="fr-FR" dirty="0"/>
              <a:t>Non radiative: émission de phonon</a:t>
            </a:r>
          </a:p>
          <a:p>
            <a:pPr eaLnBrk="1" hangingPunct="1">
              <a:spcBef>
                <a:spcPct val="50000"/>
              </a:spcBef>
            </a:pPr>
            <a:r>
              <a:rPr lang="fr-FR" dirty="0"/>
              <a:t>III.2. Modélisation</a:t>
            </a:r>
          </a:p>
          <a:p>
            <a:pPr eaLnBrk="1" hangingPunct="1">
              <a:spcBef>
                <a:spcPct val="50000"/>
              </a:spcBef>
              <a:buFontTx/>
              <a:buChar char="•"/>
            </a:pPr>
            <a:r>
              <a:rPr lang="fr-FR" dirty="0"/>
              <a:t>Elle se fait </a:t>
            </a:r>
            <a:r>
              <a:rPr lang="fr-FR" u="sng" dirty="0">
                <a:solidFill>
                  <a:srgbClr val="0000FF"/>
                </a:solidFill>
              </a:rPr>
              <a:t>au cas par cas</a:t>
            </a:r>
          </a:p>
          <a:p>
            <a:pPr eaLnBrk="1" hangingPunct="1">
              <a:spcBef>
                <a:spcPct val="50000"/>
              </a:spcBef>
              <a:buFontTx/>
              <a:buChar char="•"/>
            </a:pPr>
            <a:r>
              <a:rPr lang="fr-FR" dirty="0"/>
              <a:t>Taux de génération (</a:t>
            </a:r>
            <a:r>
              <a:rPr lang="fr-FR" dirty="0" err="1"/>
              <a:t>G</a:t>
            </a:r>
            <a:r>
              <a:rPr lang="fr-FR" baseline="-25000" dirty="0" err="1"/>
              <a:t>n</a:t>
            </a:r>
            <a:r>
              <a:rPr lang="fr-FR" dirty="0"/>
              <a:t>) et de recombinaison (R</a:t>
            </a:r>
            <a:r>
              <a:rPr lang="fr-FR" baseline="-25000" dirty="0"/>
              <a:t>n</a:t>
            </a:r>
            <a:r>
              <a:rPr lang="fr-FR" dirty="0"/>
              <a:t>) </a:t>
            </a:r>
          </a:p>
          <a:p>
            <a:pPr algn="just" eaLnBrk="1" hangingPunct="1">
              <a:spcBef>
                <a:spcPct val="50000"/>
              </a:spcBef>
              <a:buFontTx/>
              <a:buChar char="•"/>
            </a:pPr>
            <a:r>
              <a:rPr lang="fr-FR" dirty="0"/>
              <a:t>On inclut dans R</a:t>
            </a:r>
            <a:r>
              <a:rPr lang="fr-FR" baseline="-25000" dirty="0"/>
              <a:t>n</a:t>
            </a:r>
            <a:r>
              <a:rPr lang="fr-FR" dirty="0"/>
              <a:t> la génération thermique de sorte que </a:t>
            </a:r>
            <a:r>
              <a:rPr lang="fr-FR" dirty="0" err="1"/>
              <a:t>G</a:t>
            </a:r>
            <a:r>
              <a:rPr lang="fr-FR" baseline="-25000" dirty="0" err="1"/>
              <a:t>n</a:t>
            </a:r>
            <a:r>
              <a:rPr lang="fr-FR" dirty="0"/>
              <a:t>–R</a:t>
            </a:r>
            <a:r>
              <a:rPr lang="fr-FR" baseline="-25000" dirty="0"/>
              <a:t>n</a:t>
            </a:r>
            <a:r>
              <a:rPr lang="fr-FR" dirty="0"/>
              <a:t>=0 à l</a:t>
            </a:r>
            <a:r>
              <a:rPr lang="ja-JP" altLang="fr-FR" dirty="0"/>
              <a:t>’</a:t>
            </a:r>
            <a:r>
              <a:rPr lang="fr-FR" altLang="ja-JP" dirty="0"/>
              <a:t>équilibre thermodynamique</a:t>
            </a:r>
            <a:endParaRPr lang="fr-FR" dirty="0"/>
          </a:p>
          <a:p>
            <a:pPr algn="just" eaLnBrk="1" hangingPunct="1">
              <a:spcBef>
                <a:spcPct val="50000"/>
              </a:spcBef>
            </a:pPr>
            <a:r>
              <a:rPr lang="fr-FR" dirty="0">
                <a:solidFill>
                  <a:srgbClr val="0000FF"/>
                </a:solidFill>
              </a:rPr>
              <a:t>III.3. Types de recombinaison.</a:t>
            </a:r>
          </a:p>
          <a:p>
            <a:pPr algn="just" eaLnBrk="1" hangingPunct="1">
              <a:spcBef>
                <a:spcPct val="50000"/>
              </a:spcBef>
              <a:buFontTx/>
              <a:buChar char="•"/>
            </a:pPr>
            <a:r>
              <a:rPr lang="fr-FR" dirty="0">
                <a:solidFill>
                  <a:srgbClr val="0000FF"/>
                </a:solidFill>
              </a:rPr>
              <a:t>Bande à bande (directe),</a:t>
            </a:r>
          </a:p>
          <a:p>
            <a:pPr eaLnBrk="1" hangingPunct="1">
              <a:spcBef>
                <a:spcPct val="50000"/>
              </a:spcBef>
              <a:buFontTx/>
              <a:buChar char="•"/>
            </a:pPr>
            <a:r>
              <a:rPr lang="fr-FR" dirty="0">
                <a:solidFill>
                  <a:srgbClr val="0000FF"/>
                </a:solidFill>
              </a:rPr>
              <a:t>Par l</a:t>
            </a:r>
            <a:r>
              <a:rPr lang="ja-JP" altLang="fr-FR" dirty="0">
                <a:solidFill>
                  <a:srgbClr val="0000FF"/>
                </a:solidFill>
              </a:rPr>
              <a:t>’</a:t>
            </a:r>
            <a:r>
              <a:rPr lang="fr-FR" altLang="ja-JP" dirty="0">
                <a:solidFill>
                  <a:srgbClr val="0000FF"/>
                </a:solidFill>
              </a:rPr>
              <a:t>intermédiaire d</a:t>
            </a:r>
            <a:r>
              <a:rPr lang="ja-JP" altLang="fr-FR" dirty="0">
                <a:solidFill>
                  <a:srgbClr val="0000FF"/>
                </a:solidFill>
              </a:rPr>
              <a:t>’</a:t>
            </a:r>
            <a:r>
              <a:rPr lang="fr-FR" altLang="ja-JP" dirty="0">
                <a:solidFill>
                  <a:srgbClr val="0000FF"/>
                </a:solidFill>
              </a:rPr>
              <a:t>un centre de recombinaison (indirecte)</a:t>
            </a:r>
          </a:p>
        </p:txBody>
      </p:sp>
      <p:sp>
        <p:nvSpPr>
          <p:cNvPr id="33795" name="Rectangle 3"/>
          <p:cNvSpPr>
            <a:spLocks noGrp="1" noChangeArrowheads="1"/>
          </p:cNvSpPr>
          <p:nvPr>
            <p:ph type="title"/>
          </p:nvPr>
        </p:nvSpPr>
        <p:spPr/>
        <p:txBody>
          <a:bodyPr/>
          <a:lstStyle/>
          <a:p>
            <a:pPr algn="just" eaLnBrk="1" hangingPunct="1"/>
            <a:r>
              <a:rPr lang="fr-FR" sz="1400" dirty="0">
                <a:solidFill>
                  <a:schemeClr val="tx1"/>
                </a:solidFill>
                <a:latin typeface="Comic Sans MS" charset="0"/>
                <a:ea typeface="ＭＳ Ｐゴシック" charset="0"/>
                <a:cs typeface="ＭＳ Ｐゴシック" charset="0"/>
              </a:rPr>
              <a:t>III. Phénomènes de recombinaison et de génération de paires électrons-trous</a:t>
            </a:r>
            <a:endParaRPr lang="en-GB" sz="1400" dirty="0">
              <a:solidFill>
                <a:schemeClr val="tx1"/>
              </a:solidFill>
              <a:latin typeface="Comic Sans MS" charset="0"/>
              <a:ea typeface="ＭＳ Ｐゴシック" charset="0"/>
              <a:cs typeface="ＭＳ Ｐゴシック" charset="0"/>
            </a:endParaRPr>
          </a:p>
        </p:txBody>
      </p:sp>
      <p:grpSp>
        <p:nvGrpSpPr>
          <p:cNvPr id="33796" name="Group 66"/>
          <p:cNvGrpSpPr>
            <a:grpSpLocks/>
          </p:cNvGrpSpPr>
          <p:nvPr/>
        </p:nvGrpSpPr>
        <p:grpSpPr bwMode="auto">
          <a:xfrm>
            <a:off x="4652964" y="2819400"/>
            <a:ext cx="2052638" cy="1736725"/>
            <a:chOff x="2931" y="1776"/>
            <a:chExt cx="1293" cy="1094"/>
          </a:xfrm>
        </p:grpSpPr>
        <p:sp>
          <p:nvSpPr>
            <p:cNvPr id="33819" name="Line 17"/>
            <p:cNvSpPr>
              <a:spLocks noChangeShapeType="1"/>
            </p:cNvSpPr>
            <p:nvPr/>
          </p:nvSpPr>
          <p:spPr bwMode="auto">
            <a:xfrm>
              <a:off x="3072" y="1872"/>
              <a:ext cx="81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33820" name="Line 18"/>
            <p:cNvSpPr>
              <a:spLocks noChangeShapeType="1"/>
            </p:cNvSpPr>
            <p:nvPr/>
          </p:nvSpPr>
          <p:spPr bwMode="auto">
            <a:xfrm>
              <a:off x="3072" y="2688"/>
              <a:ext cx="81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nvGrpSpPr>
            <p:cNvPr id="33821" name="Group 19"/>
            <p:cNvGrpSpPr>
              <a:grpSpLocks/>
            </p:cNvGrpSpPr>
            <p:nvPr/>
          </p:nvGrpSpPr>
          <p:grpSpPr bwMode="auto">
            <a:xfrm>
              <a:off x="3648" y="1776"/>
              <a:ext cx="96" cy="48"/>
              <a:chOff x="1972" y="3356"/>
              <a:chExt cx="96" cy="48"/>
            </a:xfrm>
          </p:grpSpPr>
          <p:sp>
            <p:nvSpPr>
              <p:cNvPr id="33836" name="Line 20"/>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37" name="Oval 21"/>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33822" name="Group 22"/>
            <p:cNvGrpSpPr>
              <a:grpSpLocks/>
            </p:cNvGrpSpPr>
            <p:nvPr/>
          </p:nvGrpSpPr>
          <p:grpSpPr bwMode="auto">
            <a:xfrm>
              <a:off x="3644" y="2736"/>
              <a:ext cx="96" cy="134"/>
              <a:chOff x="1968" y="4368"/>
              <a:chExt cx="96" cy="134"/>
            </a:xfrm>
          </p:grpSpPr>
          <p:sp>
            <p:nvSpPr>
              <p:cNvPr id="33834" name="Oval 23"/>
              <p:cNvSpPr>
                <a:spLocks noChangeArrowheads="1"/>
              </p:cNvSpPr>
              <p:nvPr/>
            </p:nvSpPr>
            <p:spPr bwMode="auto">
              <a:xfrm>
                <a:off x="1968" y="438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33835" name="Text Box 24"/>
              <p:cNvSpPr txBox="1">
                <a:spLocks noChangeArrowheads="1"/>
              </p:cNvSpPr>
              <p:nvPr/>
            </p:nvSpPr>
            <p:spPr bwMode="auto">
              <a:xfrm>
                <a:off x="1983" y="436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b="0">
                    <a:latin typeface="Arial" charset="0"/>
                  </a:rPr>
                  <a:t>+</a:t>
                </a:r>
              </a:p>
            </p:txBody>
          </p:sp>
        </p:grpSp>
        <p:sp>
          <p:nvSpPr>
            <p:cNvPr id="33823" name="Line 25"/>
            <p:cNvSpPr>
              <a:spLocks noChangeShapeType="1"/>
            </p:cNvSpPr>
            <p:nvPr/>
          </p:nvSpPr>
          <p:spPr bwMode="auto">
            <a:xfrm flipV="1">
              <a:off x="3692" y="1824"/>
              <a:ext cx="0" cy="912"/>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24" name="Text Box 26"/>
            <p:cNvSpPr txBox="1">
              <a:spLocks noChangeArrowheads="1"/>
            </p:cNvSpPr>
            <p:nvPr/>
          </p:nvSpPr>
          <p:spPr bwMode="auto">
            <a:xfrm>
              <a:off x="3888" y="1776"/>
              <a:ext cx="2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a:t>
              </a:r>
              <a:r>
                <a:rPr lang="fr-FR" baseline="-25000"/>
                <a:t>C</a:t>
              </a:r>
              <a:endParaRPr lang="fr-FR"/>
            </a:p>
          </p:txBody>
        </p:sp>
        <p:sp>
          <p:nvSpPr>
            <p:cNvPr id="33825" name="Text Box 27"/>
            <p:cNvSpPr txBox="1">
              <a:spLocks noChangeArrowheads="1"/>
            </p:cNvSpPr>
            <p:nvPr/>
          </p:nvSpPr>
          <p:spPr bwMode="auto">
            <a:xfrm>
              <a:off x="3936" y="2592"/>
              <a:ext cx="2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a:t>
              </a:r>
              <a:r>
                <a:rPr lang="fr-FR" baseline="-25000"/>
                <a:t>V</a:t>
              </a:r>
              <a:endParaRPr lang="fr-FR"/>
            </a:p>
          </p:txBody>
        </p:sp>
        <p:sp>
          <p:nvSpPr>
            <p:cNvPr id="33826" name="Freeform 28"/>
            <p:cNvSpPr>
              <a:spLocks/>
            </p:cNvSpPr>
            <p:nvPr/>
          </p:nvSpPr>
          <p:spPr bwMode="auto">
            <a:xfrm>
              <a:off x="3216" y="2336"/>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33827" name="Text Box 29"/>
            <p:cNvSpPr txBox="1">
              <a:spLocks noChangeArrowheads="1"/>
            </p:cNvSpPr>
            <p:nvPr/>
          </p:nvSpPr>
          <p:spPr bwMode="auto">
            <a:xfrm>
              <a:off x="2931" y="2018"/>
              <a:ext cx="720"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sz="1200" i="1" dirty="0"/>
                <a:t>Particule(s) incidente(s)</a:t>
              </a:r>
            </a:p>
          </p:txBody>
        </p:sp>
        <p:sp>
          <p:nvSpPr>
            <p:cNvPr id="33828" name="Line 50"/>
            <p:cNvSpPr>
              <a:spLocks noChangeShapeType="1"/>
            </p:cNvSpPr>
            <p:nvPr/>
          </p:nvSpPr>
          <p:spPr bwMode="auto">
            <a:xfrm>
              <a:off x="3600" y="2304"/>
              <a:ext cx="288"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nvGrpSpPr>
            <p:cNvPr id="33829" name="Group 60"/>
            <p:cNvGrpSpPr>
              <a:grpSpLocks/>
            </p:cNvGrpSpPr>
            <p:nvPr/>
          </p:nvGrpSpPr>
          <p:grpSpPr bwMode="auto">
            <a:xfrm>
              <a:off x="3312" y="2496"/>
              <a:ext cx="288" cy="48"/>
              <a:chOff x="3312" y="2496"/>
              <a:chExt cx="288" cy="48"/>
            </a:xfrm>
          </p:grpSpPr>
          <p:grpSp>
            <p:nvGrpSpPr>
              <p:cNvPr id="33830" name="Group 56"/>
              <p:cNvGrpSpPr>
                <a:grpSpLocks/>
              </p:cNvGrpSpPr>
              <p:nvPr/>
            </p:nvGrpSpPr>
            <p:grpSpPr bwMode="auto">
              <a:xfrm>
                <a:off x="3312" y="2496"/>
                <a:ext cx="96" cy="48"/>
                <a:chOff x="1972" y="3356"/>
                <a:chExt cx="96" cy="48"/>
              </a:xfrm>
            </p:grpSpPr>
            <p:sp>
              <p:nvSpPr>
                <p:cNvPr id="33832" name="Line 57"/>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33" name="Oval 58"/>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33831" name="Line 59"/>
              <p:cNvSpPr>
                <a:spLocks noChangeShapeType="1"/>
              </p:cNvSpPr>
              <p:nvPr/>
            </p:nvSpPr>
            <p:spPr bwMode="auto">
              <a:xfrm>
                <a:off x="3408" y="2514"/>
                <a:ext cx="192" cy="0"/>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grpSp>
        <p:nvGrpSpPr>
          <p:cNvPr id="33797" name="Group 67"/>
          <p:cNvGrpSpPr>
            <a:grpSpLocks/>
          </p:cNvGrpSpPr>
          <p:nvPr/>
        </p:nvGrpSpPr>
        <p:grpSpPr bwMode="auto">
          <a:xfrm>
            <a:off x="4806950" y="5211539"/>
            <a:ext cx="1898650" cy="1736725"/>
            <a:chOff x="3028" y="3792"/>
            <a:chExt cx="1196" cy="1094"/>
          </a:xfrm>
        </p:grpSpPr>
        <p:sp>
          <p:nvSpPr>
            <p:cNvPr id="33798" name="Line 34"/>
            <p:cNvSpPr>
              <a:spLocks noChangeShapeType="1"/>
            </p:cNvSpPr>
            <p:nvPr/>
          </p:nvSpPr>
          <p:spPr bwMode="auto">
            <a:xfrm>
              <a:off x="3072" y="3888"/>
              <a:ext cx="81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33799" name="Line 35"/>
            <p:cNvSpPr>
              <a:spLocks noChangeShapeType="1"/>
            </p:cNvSpPr>
            <p:nvPr/>
          </p:nvSpPr>
          <p:spPr bwMode="auto">
            <a:xfrm>
              <a:off x="3072" y="4704"/>
              <a:ext cx="81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nvGrpSpPr>
            <p:cNvPr id="33800" name="Group 36"/>
            <p:cNvGrpSpPr>
              <a:grpSpLocks/>
            </p:cNvGrpSpPr>
            <p:nvPr/>
          </p:nvGrpSpPr>
          <p:grpSpPr bwMode="auto">
            <a:xfrm>
              <a:off x="3696" y="3792"/>
              <a:ext cx="96" cy="48"/>
              <a:chOff x="1972" y="3356"/>
              <a:chExt cx="96" cy="48"/>
            </a:xfrm>
          </p:grpSpPr>
          <p:sp>
            <p:nvSpPr>
              <p:cNvPr id="33817" name="Line 37"/>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18" name="Oval 38"/>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33801" name="Group 39"/>
            <p:cNvGrpSpPr>
              <a:grpSpLocks/>
            </p:cNvGrpSpPr>
            <p:nvPr/>
          </p:nvGrpSpPr>
          <p:grpSpPr bwMode="auto">
            <a:xfrm>
              <a:off x="3696" y="4752"/>
              <a:ext cx="96" cy="134"/>
              <a:chOff x="1968" y="4368"/>
              <a:chExt cx="96" cy="134"/>
            </a:xfrm>
          </p:grpSpPr>
          <p:sp>
            <p:nvSpPr>
              <p:cNvPr id="33815" name="Oval 40"/>
              <p:cNvSpPr>
                <a:spLocks noChangeArrowheads="1"/>
              </p:cNvSpPr>
              <p:nvPr/>
            </p:nvSpPr>
            <p:spPr bwMode="auto">
              <a:xfrm>
                <a:off x="1968" y="438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33816" name="Text Box 41"/>
              <p:cNvSpPr txBox="1">
                <a:spLocks noChangeArrowheads="1"/>
              </p:cNvSpPr>
              <p:nvPr/>
            </p:nvSpPr>
            <p:spPr bwMode="auto">
              <a:xfrm>
                <a:off x="1983" y="436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b="0">
                    <a:latin typeface="Arial" charset="0"/>
                  </a:rPr>
                  <a:t>+</a:t>
                </a:r>
              </a:p>
            </p:txBody>
          </p:sp>
        </p:grpSp>
        <p:sp>
          <p:nvSpPr>
            <p:cNvPr id="33802" name="Line 42"/>
            <p:cNvSpPr>
              <a:spLocks noChangeShapeType="1"/>
            </p:cNvSpPr>
            <p:nvPr/>
          </p:nvSpPr>
          <p:spPr bwMode="auto">
            <a:xfrm>
              <a:off x="3692" y="3840"/>
              <a:ext cx="0" cy="912"/>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03" name="Text Box 43"/>
            <p:cNvSpPr txBox="1">
              <a:spLocks noChangeArrowheads="1"/>
            </p:cNvSpPr>
            <p:nvPr/>
          </p:nvSpPr>
          <p:spPr bwMode="auto">
            <a:xfrm>
              <a:off x="3888" y="3792"/>
              <a:ext cx="2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a:t>
              </a:r>
              <a:r>
                <a:rPr lang="fr-FR" baseline="-25000"/>
                <a:t>C</a:t>
              </a:r>
              <a:endParaRPr lang="fr-FR"/>
            </a:p>
          </p:txBody>
        </p:sp>
        <p:sp>
          <p:nvSpPr>
            <p:cNvPr id="33804" name="Text Box 44"/>
            <p:cNvSpPr txBox="1">
              <a:spLocks noChangeArrowheads="1"/>
            </p:cNvSpPr>
            <p:nvPr/>
          </p:nvSpPr>
          <p:spPr bwMode="auto">
            <a:xfrm>
              <a:off x="3936" y="4608"/>
              <a:ext cx="28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a:t>
              </a:r>
              <a:r>
                <a:rPr lang="fr-FR" baseline="-25000"/>
                <a:t>V</a:t>
              </a:r>
              <a:endParaRPr lang="fr-FR"/>
            </a:p>
          </p:txBody>
        </p:sp>
        <p:sp>
          <p:nvSpPr>
            <p:cNvPr id="33805" name="Freeform 45"/>
            <p:cNvSpPr>
              <a:spLocks/>
            </p:cNvSpPr>
            <p:nvPr/>
          </p:nvSpPr>
          <p:spPr bwMode="auto">
            <a:xfrm flipH="1">
              <a:off x="3216" y="4352"/>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33806" name="Text Box 46"/>
            <p:cNvSpPr txBox="1">
              <a:spLocks noChangeArrowheads="1"/>
            </p:cNvSpPr>
            <p:nvPr/>
          </p:nvSpPr>
          <p:spPr bwMode="auto">
            <a:xfrm>
              <a:off x="3028" y="4024"/>
              <a:ext cx="720"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sz="1200" i="1" dirty="0"/>
                <a:t>Particule(s) émise(s)</a:t>
              </a:r>
            </a:p>
          </p:txBody>
        </p:sp>
        <p:sp>
          <p:nvSpPr>
            <p:cNvPr id="33807" name="Line 48"/>
            <p:cNvSpPr>
              <a:spLocks noChangeShapeType="1"/>
            </p:cNvSpPr>
            <p:nvPr/>
          </p:nvSpPr>
          <p:spPr bwMode="auto">
            <a:xfrm>
              <a:off x="3600" y="4272"/>
              <a:ext cx="288" cy="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08" name="Line 53"/>
            <p:cNvSpPr>
              <a:spLocks noChangeShapeType="1"/>
            </p:cNvSpPr>
            <p:nvPr/>
          </p:nvSpPr>
          <p:spPr bwMode="auto">
            <a:xfrm>
              <a:off x="3792" y="3840"/>
              <a:ext cx="0" cy="432"/>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33809" name="Line 54"/>
            <p:cNvSpPr>
              <a:spLocks noChangeShapeType="1"/>
            </p:cNvSpPr>
            <p:nvPr/>
          </p:nvSpPr>
          <p:spPr bwMode="auto">
            <a:xfrm>
              <a:off x="3792" y="4272"/>
              <a:ext cx="0" cy="480"/>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nvGrpSpPr>
            <p:cNvPr id="33810" name="Group 61"/>
            <p:cNvGrpSpPr>
              <a:grpSpLocks/>
            </p:cNvGrpSpPr>
            <p:nvPr/>
          </p:nvGrpSpPr>
          <p:grpSpPr bwMode="auto">
            <a:xfrm flipH="1">
              <a:off x="3264" y="4512"/>
              <a:ext cx="288" cy="48"/>
              <a:chOff x="3312" y="2496"/>
              <a:chExt cx="288" cy="48"/>
            </a:xfrm>
          </p:grpSpPr>
          <p:grpSp>
            <p:nvGrpSpPr>
              <p:cNvPr id="33811" name="Group 62"/>
              <p:cNvGrpSpPr>
                <a:grpSpLocks/>
              </p:cNvGrpSpPr>
              <p:nvPr/>
            </p:nvGrpSpPr>
            <p:grpSpPr bwMode="auto">
              <a:xfrm>
                <a:off x="3312" y="2496"/>
                <a:ext cx="96" cy="48"/>
                <a:chOff x="1972" y="3356"/>
                <a:chExt cx="96" cy="48"/>
              </a:xfrm>
            </p:grpSpPr>
            <p:sp>
              <p:nvSpPr>
                <p:cNvPr id="33813" name="Line 63"/>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3814" name="Oval 64"/>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33812" name="Line 65"/>
              <p:cNvSpPr>
                <a:spLocks noChangeShapeType="1"/>
              </p:cNvSpPr>
              <p:nvPr/>
            </p:nvSpPr>
            <p:spPr bwMode="auto">
              <a:xfrm>
                <a:off x="3408" y="2514"/>
                <a:ext cx="192" cy="0"/>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CD69C904-A0E1-2E44-A34B-1429FC50E2C8}" type="slidenum">
              <a:rPr lang="fr-FR" b="0">
                <a:latin typeface="Arial" charset="0"/>
              </a:rPr>
              <a:pPr eaLnBrk="1" hangingPunct="1"/>
              <a:t>34</a:t>
            </a:fld>
            <a:endParaRPr lang="fr-FR" b="0">
              <a:latin typeface="Arial" charset="0"/>
            </a:endParaRPr>
          </a:p>
        </p:txBody>
      </p:sp>
      <mc:AlternateContent xmlns:mc="http://schemas.openxmlformats.org/markup-compatibility/2006" xmlns:a14="http://schemas.microsoft.com/office/drawing/2010/main">
        <mc:Choice Requires="a14">
          <p:sp>
            <p:nvSpPr>
              <p:cNvPr id="35842" name="Text Box 2"/>
              <p:cNvSpPr txBox="1">
                <a:spLocks noChangeArrowheads="1"/>
              </p:cNvSpPr>
              <p:nvPr/>
            </p:nvSpPr>
            <p:spPr bwMode="auto">
              <a:xfrm>
                <a:off x="620713" y="527050"/>
                <a:ext cx="5688012" cy="6071214"/>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a:spAutoFit/>
              </a:bodyPr>
              <a:lstStyle>
                <a:lvl1pPr marL="192088" indent="-192088"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spcBef>
                    <a:spcPct val="50000"/>
                  </a:spcBef>
                </a:pPr>
                <a:r>
                  <a:rPr lang="fr-FR" dirty="0"/>
                  <a:t>III.4. Recombinaisons directes: expression du terme R</a:t>
                </a:r>
                <a:r>
                  <a:rPr lang="fr-FR" baseline="-25000" dirty="0"/>
                  <a:t>n</a:t>
                </a:r>
                <a:r>
                  <a:rPr lang="fr-FR" dirty="0"/>
                  <a:t>-</a:t>
                </a:r>
                <a:r>
                  <a:rPr lang="fr-FR" dirty="0" err="1"/>
                  <a:t>G</a:t>
                </a:r>
                <a:r>
                  <a:rPr lang="fr-FR" baseline="-25000" dirty="0" err="1"/>
                  <a:t>th</a:t>
                </a:r>
                <a:r>
                  <a:rPr lang="fr-FR" dirty="0"/>
                  <a:t>.</a:t>
                </a:r>
              </a:p>
              <a:p>
                <a:pPr algn="just" eaLnBrk="1" hangingPunct="1">
                  <a:spcBef>
                    <a:spcPct val="50000"/>
                  </a:spcBef>
                  <a:buFontTx/>
                  <a:buChar char="•"/>
                </a:pPr>
                <a:r>
                  <a:rPr lang="fr-FR" dirty="0"/>
                  <a:t>On peut raisonnablement supposer que le taux de recombinaison est proportionnel à la concentration d</a:t>
                </a:r>
                <a:r>
                  <a:rPr lang="ja-JP" altLang="fr-FR" dirty="0"/>
                  <a:t>’</a:t>
                </a:r>
                <a:r>
                  <a:rPr lang="fr-FR" altLang="ja-JP" dirty="0"/>
                  <a:t>électrons et de trous R</a:t>
                </a:r>
                <a:r>
                  <a:rPr lang="fr-FR" altLang="ja-JP" baseline="-25000" dirty="0"/>
                  <a:t>n</a:t>
                </a:r>
                <a:r>
                  <a:rPr lang="fr-FR" altLang="ja-JP" dirty="0"/>
                  <a:t> = B</a:t>
                </a:r>
                <a:r>
                  <a:rPr lang="fr-FR" altLang="ja-JP" baseline="-25000" dirty="0"/>
                  <a:t>0</a:t>
                </a:r>
                <a:r>
                  <a:rPr lang="fr-FR" altLang="ja-JP" dirty="0"/>
                  <a:t>np auquel il faut retrancher le taux de génération thermique (supposé indépendant de n et p).</a:t>
                </a:r>
              </a:p>
              <a:p>
                <a:pPr algn="just" eaLnBrk="1" hangingPunct="1">
                  <a:spcBef>
                    <a:spcPct val="50000"/>
                  </a:spcBef>
                  <a:buFontTx/>
                  <a:buChar char="•"/>
                </a:pPr>
                <a:r>
                  <a:rPr lang="fr-FR" dirty="0"/>
                  <a:t>Cela conduit à un terme en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𝑹</m:t>
                        </m:r>
                      </m:e>
                      <m:sub>
                        <m:r>
                          <a:rPr lang="fr-FR" b="1" i="1" smtClean="0">
                            <a:latin typeface="Cambria Math" panose="02040503050406030204" pitchFamily="18" charset="0"/>
                          </a:rPr>
                          <m:t>𝒏</m:t>
                        </m:r>
                      </m:sub>
                    </m:sSub>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𝑩</m:t>
                        </m:r>
                      </m:e>
                      <m:sub>
                        <m:r>
                          <a:rPr lang="fr-FR" b="1" i="1" smtClean="0">
                            <a:latin typeface="Cambria Math" panose="02040503050406030204" pitchFamily="18" charset="0"/>
                          </a:rPr>
                          <m:t>𝟎</m:t>
                        </m:r>
                      </m:sub>
                    </m:sSub>
                    <m:d>
                      <m:dPr>
                        <m:ctrlPr>
                          <a:rPr lang="fr-FR" b="1" i="1" smtClean="0">
                            <a:latin typeface="Cambria Math" panose="02040503050406030204" pitchFamily="18" charset="0"/>
                          </a:rPr>
                        </m:ctrlPr>
                      </m:dPr>
                      <m:e>
                        <m:r>
                          <a:rPr lang="fr-FR" b="1" i="1" smtClean="0">
                            <a:latin typeface="Cambria Math" panose="02040503050406030204" pitchFamily="18" charset="0"/>
                          </a:rPr>
                          <m:t>𝒏𝒑</m:t>
                        </m:r>
                        <m:r>
                          <a:rPr lang="fr-FR" b="1" i="1" smtClean="0">
                            <a:latin typeface="Cambria Math" panose="02040503050406030204" pitchFamily="18" charset="0"/>
                          </a:rPr>
                          <m:t>−</m:t>
                        </m:r>
                        <m:sSubSup>
                          <m:sSubSupPr>
                            <m:ctrlPr>
                              <a:rPr lang="fr-FR" b="1" i="1" smtClean="0">
                                <a:latin typeface="Cambria Math" panose="02040503050406030204" pitchFamily="18" charset="0"/>
                              </a:rPr>
                            </m:ctrlPr>
                          </m:sSubSupPr>
                          <m:e>
                            <m:r>
                              <a:rPr lang="fr-FR" b="1" i="1" smtClean="0">
                                <a:latin typeface="Cambria Math" panose="02040503050406030204" pitchFamily="18" charset="0"/>
                              </a:rPr>
                              <m:t>𝒏</m:t>
                            </m:r>
                          </m:e>
                          <m:sub>
                            <m:r>
                              <a:rPr lang="fr-FR" b="1" i="1" smtClean="0">
                                <a:latin typeface="Cambria Math" panose="02040503050406030204" pitchFamily="18" charset="0"/>
                              </a:rPr>
                              <m:t>𝒊</m:t>
                            </m:r>
                          </m:sub>
                          <m:sup>
                            <m:r>
                              <a:rPr lang="fr-FR" b="1" i="1" smtClean="0">
                                <a:latin typeface="Cambria Math" panose="02040503050406030204" pitchFamily="18" charset="0"/>
                              </a:rPr>
                              <m:t>𝟐</m:t>
                            </m:r>
                          </m:sup>
                        </m:sSubSup>
                      </m:e>
                    </m:d>
                  </m:oMath>
                </a14:m>
                <a:endParaRPr lang="fr-FR" dirty="0"/>
              </a:p>
              <a:p>
                <a:pPr algn="just" eaLnBrk="1" hangingPunct="1">
                  <a:spcBef>
                    <a:spcPct val="50000"/>
                  </a:spcBef>
                </a:pPr>
                <a:endParaRPr lang="fr-FR" dirty="0"/>
              </a:p>
              <a:p>
                <a:pPr algn="just" eaLnBrk="1" hangingPunct="1">
                  <a:spcBef>
                    <a:spcPct val="50000"/>
                  </a:spcBef>
                  <a:buFontTx/>
                  <a:buChar char="•"/>
                </a:pPr>
                <a:r>
                  <a:rPr lang="fr-FR" dirty="0"/>
                  <a:t>En introduisant les populations à l</a:t>
                </a:r>
                <a:r>
                  <a:rPr lang="ja-JP" altLang="fr-FR" dirty="0"/>
                  <a:t>’</a:t>
                </a:r>
                <a:r>
                  <a:rPr lang="fr-FR" altLang="ja-JP" dirty="0"/>
                  <a:t>équilibre thermodynamique n</a:t>
                </a:r>
                <a:r>
                  <a:rPr lang="fr-FR" altLang="ja-JP" baseline="-25000" dirty="0"/>
                  <a:t>0</a:t>
                </a:r>
                <a:r>
                  <a:rPr lang="fr-FR" altLang="ja-JP" dirty="0"/>
                  <a:t> et p</a:t>
                </a:r>
                <a:r>
                  <a:rPr lang="fr-FR" altLang="ja-JP" baseline="-25000" dirty="0"/>
                  <a:t>0</a:t>
                </a:r>
                <a:r>
                  <a:rPr lang="fr-FR" altLang="ja-JP" dirty="0"/>
                  <a:t>, et pour des écarts </a:t>
                </a:r>
                <a:r>
                  <a:rPr lang="fr-FR" altLang="ja-JP" dirty="0">
                    <a:sym typeface="Symbol" charset="0"/>
                  </a:rPr>
                  <a:t>n=(p)=</a:t>
                </a:r>
                <a:r>
                  <a:rPr lang="fr-FR" altLang="ja-JP" dirty="0"/>
                  <a:t>n-n</a:t>
                </a:r>
                <a:r>
                  <a:rPr lang="fr-FR" altLang="ja-JP" baseline="-25000" dirty="0"/>
                  <a:t>0</a:t>
                </a:r>
                <a:r>
                  <a:rPr lang="fr-FR" altLang="ja-JP" dirty="0"/>
                  <a:t> &lt;&lt; n</a:t>
                </a:r>
                <a:r>
                  <a:rPr lang="fr-FR" altLang="ja-JP" baseline="-25000" dirty="0"/>
                  <a:t>0</a:t>
                </a:r>
                <a:r>
                  <a:rPr lang="fr-FR" altLang="ja-JP" dirty="0"/>
                  <a:t>+p</a:t>
                </a:r>
                <a:r>
                  <a:rPr lang="fr-FR" altLang="ja-JP" baseline="-25000" dirty="0"/>
                  <a:t>0</a:t>
                </a:r>
                <a:r>
                  <a:rPr lang="fr-FR" altLang="ja-JP" dirty="0"/>
                  <a:t>, on trouve: </a:t>
                </a:r>
              </a:p>
              <a:p>
                <a:pPr marL="0" indent="0" algn="just" eaLnBrk="1" hangingPunct="1">
                  <a:spcBef>
                    <a:spcPct val="50000"/>
                  </a:spcBef>
                  <a:tabLst>
                    <a:tab pos="1411288" algn="l"/>
                  </a:tabLst>
                </a:pPr>
                <a:r>
                  <a:rPr lang="fr-FR" altLang="ja-JP" dirty="0"/>
                  <a:t>	</a:t>
                </a:r>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𝑹</m:t>
                        </m:r>
                      </m:e>
                      <m:sub>
                        <m:r>
                          <a:rPr lang="fr-FR" i="1">
                            <a:latin typeface="Cambria Math" panose="02040503050406030204" pitchFamily="18" charset="0"/>
                          </a:rPr>
                          <m:t>𝒏</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𝑩</m:t>
                        </m:r>
                      </m:e>
                      <m:sub>
                        <m:r>
                          <a:rPr lang="fr-FR" i="1">
                            <a:latin typeface="Cambria Math" panose="02040503050406030204" pitchFamily="18" charset="0"/>
                          </a:rPr>
                          <m:t>𝟎</m:t>
                        </m:r>
                      </m:sub>
                    </m:sSub>
                    <m:d>
                      <m:dPr>
                        <m:ctrlPr>
                          <a:rPr lang="fr-FR" i="1">
                            <a:latin typeface="Cambria Math" panose="02040503050406030204" pitchFamily="18" charset="0"/>
                          </a:rPr>
                        </m:ctrlPr>
                      </m:dPr>
                      <m:e>
                        <m:sSub>
                          <m:sSubPr>
                            <m:ctrlPr>
                              <a:rPr lang="fr-FR" b="1" i="1" smtClean="0">
                                <a:latin typeface="Cambria Math" panose="02040503050406030204" pitchFamily="18" charset="0"/>
                              </a:rPr>
                            </m:ctrlPr>
                          </m:sSubPr>
                          <m:e>
                            <m:r>
                              <a:rPr lang="fr-FR" i="1">
                                <a:latin typeface="Cambria Math" panose="02040503050406030204" pitchFamily="18" charset="0"/>
                              </a:rPr>
                              <m:t>𝒏</m:t>
                            </m:r>
                          </m:e>
                          <m:sub>
                            <m:r>
                              <a:rPr lang="fr-FR" b="1" i="1" smtClean="0">
                                <a:latin typeface="Cambria Math" panose="02040503050406030204" pitchFamily="18" charset="0"/>
                              </a:rPr>
                              <m:t>𝟎</m:t>
                            </m:r>
                          </m:sub>
                        </m:sSub>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i="1">
                                <a:latin typeface="Cambria Math" panose="02040503050406030204" pitchFamily="18" charset="0"/>
                              </a:rPr>
                              <m:t>𝒑</m:t>
                            </m:r>
                          </m:e>
                          <m:sub>
                            <m:r>
                              <a:rPr lang="fr-FR" b="1" i="1" smtClean="0">
                                <a:latin typeface="Cambria Math" panose="02040503050406030204" pitchFamily="18" charset="0"/>
                              </a:rPr>
                              <m:t>𝟎</m:t>
                            </m:r>
                          </m:sub>
                        </m:sSub>
                      </m:e>
                    </m:d>
                    <m:r>
                      <a:rPr lang="fr-FR" b="1" i="1" smtClean="0">
                        <a:latin typeface="Cambria Math" panose="02040503050406030204" pitchFamily="18" charset="0"/>
                      </a:rPr>
                      <m:t>∆</m:t>
                    </m:r>
                    <m:r>
                      <a:rPr lang="fr-FR" b="1" i="1" smtClean="0">
                        <a:latin typeface="Cambria Math" panose="02040503050406030204" pitchFamily="18" charset="0"/>
                      </a:rPr>
                      <m:t>𝒏</m:t>
                    </m:r>
                    <m:r>
                      <a:rPr lang="fr-FR" b="1" i="1" smtClean="0">
                        <a:latin typeface="Cambria Math" panose="02040503050406030204" pitchFamily="18" charset="0"/>
                      </a:rPr>
                      <m:t>=</m:t>
                    </m:r>
                    <m:f>
                      <m:fPr>
                        <m:ctrlPr>
                          <a:rPr lang="fr-FR" b="1" i="1" smtClean="0">
                            <a:latin typeface="Cambria Math" panose="02040503050406030204" pitchFamily="18" charset="0"/>
                          </a:rPr>
                        </m:ctrlPr>
                      </m:fPr>
                      <m:num>
                        <m:r>
                          <a:rPr lang="fr-FR" b="1" i="1" smtClean="0">
                            <a:latin typeface="Cambria Math" panose="02040503050406030204" pitchFamily="18" charset="0"/>
                          </a:rPr>
                          <m:t>∆</m:t>
                        </m:r>
                        <m:r>
                          <a:rPr lang="fr-FR" b="1" i="1" smtClean="0">
                            <a:latin typeface="Cambria Math" panose="02040503050406030204" pitchFamily="18" charset="0"/>
                          </a:rPr>
                          <m:t>𝒏</m:t>
                        </m:r>
                      </m:num>
                      <m:den>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𝝉</m:t>
                            </m:r>
                          </m:e>
                          <m:sub>
                            <m:r>
                              <a:rPr lang="fr-FR" b="1" i="1" smtClean="0">
                                <a:latin typeface="Cambria Math" panose="02040503050406030204" pitchFamily="18" charset="0"/>
                                <a:ea typeface="Cambria Math" panose="02040503050406030204" pitchFamily="18" charset="0"/>
                              </a:rPr>
                              <m:t>𝒏</m:t>
                            </m:r>
                          </m:sub>
                        </m:sSub>
                      </m:den>
                    </m:f>
                  </m:oMath>
                </a14:m>
                <a:endParaRPr lang="fr-FR" altLang="ja-JP" dirty="0"/>
              </a:p>
              <a:p>
                <a:pPr algn="just" eaLnBrk="1" hangingPunct="1">
                  <a:spcBef>
                    <a:spcPct val="50000"/>
                  </a:spcBef>
                  <a:buFontTx/>
                  <a:buChar char="•"/>
                </a:pPr>
                <a:endParaRPr lang="fr-FR" dirty="0"/>
              </a:p>
              <a:p>
                <a:pPr algn="just" eaLnBrk="1" hangingPunct="1">
                  <a:spcBef>
                    <a:spcPct val="50000"/>
                  </a:spcBef>
                  <a:buFontTx/>
                  <a:buChar char="•"/>
                </a:pPr>
                <a:r>
                  <a:rPr lang="fr-FR" dirty="0">
                    <a:solidFill>
                      <a:srgbClr val="004080"/>
                    </a:solidFill>
                  </a:rPr>
                  <a:t>Temps de recombinaison</a:t>
                </a:r>
                <a:r>
                  <a:rPr lang="fr-FR" dirty="0"/>
                  <a:t>: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𝒏</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𝒑</m:t>
                        </m:r>
                      </m:sub>
                    </m:sSub>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𝟏</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𝑩</m:t>
                            </m:r>
                          </m:e>
                          <m:sub>
                            <m:r>
                              <a:rPr lang="fr-FR" i="1">
                                <a:latin typeface="Cambria Math" panose="02040503050406030204" pitchFamily="18" charset="0"/>
                                <a:ea typeface="Cambria Math" panose="02040503050406030204" pitchFamily="18" charset="0"/>
                              </a:rPr>
                              <m:t>𝟎</m:t>
                            </m:r>
                          </m:sub>
                        </m:sSub>
                        <m:d>
                          <m:dPr>
                            <m:ctrlPr>
                              <a:rPr lang="fr-FR" i="1">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𝒏</m:t>
                                </m:r>
                              </m:e>
                              <m:sub>
                                <m:r>
                                  <a:rPr lang="fr-FR" i="1">
                                    <a:latin typeface="Cambria Math" panose="02040503050406030204" pitchFamily="18" charset="0"/>
                                    <a:ea typeface="Cambria Math" panose="02040503050406030204" pitchFamily="18" charset="0"/>
                                  </a:rPr>
                                  <m:t>𝟎</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𝒑</m:t>
                                </m:r>
                              </m:e>
                              <m:sub>
                                <m:r>
                                  <a:rPr lang="fr-FR" i="1">
                                    <a:latin typeface="Cambria Math" panose="02040503050406030204" pitchFamily="18" charset="0"/>
                                    <a:ea typeface="Cambria Math" panose="02040503050406030204" pitchFamily="18" charset="0"/>
                                  </a:rPr>
                                  <m:t>𝟎</m:t>
                                </m:r>
                              </m:sub>
                            </m:sSub>
                          </m:e>
                        </m:d>
                      </m:den>
                    </m:f>
                  </m:oMath>
                </a14:m>
                <a:endParaRPr lang="fr-FR" dirty="0"/>
              </a:p>
              <a:p>
                <a:pPr algn="just" eaLnBrk="1" hangingPunct="1">
                  <a:spcBef>
                    <a:spcPct val="50000"/>
                  </a:spcBef>
                  <a:buFontTx/>
                  <a:buChar char="•"/>
                </a:pPr>
                <a:endParaRPr lang="fr-FR" dirty="0"/>
              </a:p>
              <a:p>
                <a:pPr algn="just" eaLnBrk="1" hangingPunct="1">
                  <a:spcBef>
                    <a:spcPct val="50000"/>
                  </a:spcBef>
                  <a:buFontTx/>
                  <a:buChar char="•"/>
                </a:pPr>
                <a:r>
                  <a:rPr lang="fr-FR" dirty="0"/>
                  <a:t>Pour un semi-conducteur de type N: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𝒏</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𝒑</m:t>
                        </m:r>
                      </m:sub>
                    </m:sSub>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𝟏</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𝑩</m:t>
                            </m:r>
                          </m:e>
                          <m:sub>
                            <m:r>
                              <a:rPr lang="fr-FR" i="1">
                                <a:latin typeface="Cambria Math" panose="02040503050406030204" pitchFamily="18" charset="0"/>
                                <a:ea typeface="Cambria Math" panose="02040503050406030204" pitchFamily="18" charset="0"/>
                              </a:rPr>
                              <m:t>𝟎</m:t>
                            </m:r>
                          </m:sub>
                        </m:sSub>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𝑵</m:t>
                            </m:r>
                          </m:e>
                          <m:sub>
                            <m:r>
                              <a:rPr lang="fr-FR" b="1" i="1" smtClean="0">
                                <a:latin typeface="Cambria Math" panose="02040503050406030204" pitchFamily="18" charset="0"/>
                                <a:ea typeface="Cambria Math" panose="02040503050406030204" pitchFamily="18" charset="0"/>
                              </a:rPr>
                              <m:t>𝑫</m:t>
                            </m:r>
                          </m:sub>
                        </m:sSub>
                      </m:den>
                    </m:f>
                  </m:oMath>
                </a14:m>
                <a:endParaRPr lang="fr-FR" dirty="0"/>
              </a:p>
              <a:p>
                <a:pPr algn="just" eaLnBrk="1" hangingPunct="1">
                  <a:spcBef>
                    <a:spcPct val="50000"/>
                  </a:spcBef>
                  <a:buFontTx/>
                  <a:buChar char="•"/>
                </a:pPr>
                <a:endParaRPr lang="fr-FR" dirty="0"/>
              </a:p>
              <a:p>
                <a:pPr algn="just" eaLnBrk="1" hangingPunct="1">
                  <a:spcBef>
                    <a:spcPct val="50000"/>
                  </a:spcBef>
                  <a:buFontTx/>
                  <a:buChar char="•"/>
                </a:pPr>
                <a:r>
                  <a:rPr lang="fr-FR" dirty="0"/>
                  <a:t>Le temps de recombinaison dépend du dopage.</a:t>
                </a:r>
              </a:p>
              <a:p>
                <a:pPr algn="just" eaLnBrk="1" hangingPunct="1">
                  <a:spcBef>
                    <a:spcPct val="50000"/>
                  </a:spcBef>
                  <a:buFontTx/>
                  <a:buChar char="•"/>
                </a:pPr>
                <a:endParaRPr lang="fr-FR" dirty="0"/>
              </a:p>
            </p:txBody>
          </p:sp>
        </mc:Choice>
        <mc:Fallback xmlns="">
          <p:sp>
            <p:nvSpPr>
              <p:cNvPr id="35842" name="Text Box 2"/>
              <p:cNvSpPr txBox="1">
                <a:spLocks noRot="1" noChangeAspect="1" noMove="1" noResize="1" noEditPoints="1" noAdjustHandles="1" noChangeArrowheads="1" noChangeShapeType="1" noTextEdit="1"/>
              </p:cNvSpPr>
              <p:nvPr/>
            </p:nvSpPr>
            <p:spPr bwMode="auto">
              <a:xfrm>
                <a:off x="620713" y="527050"/>
                <a:ext cx="5688012" cy="6071214"/>
              </a:xfrm>
              <a:prstGeom prst="rect">
                <a:avLst/>
              </a:prstGeom>
              <a:blipFill>
                <a:blip r:embed="rId2"/>
                <a:stretch>
                  <a:fillRect l="-668" t="-209" r="-223"/>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grpSp>
        <p:nvGrpSpPr>
          <p:cNvPr id="35847" name="Group 25"/>
          <p:cNvGrpSpPr>
            <a:grpSpLocks/>
          </p:cNvGrpSpPr>
          <p:nvPr/>
        </p:nvGrpSpPr>
        <p:grpSpPr bwMode="auto">
          <a:xfrm>
            <a:off x="1447800" y="6319838"/>
            <a:ext cx="4495800" cy="1736725"/>
            <a:chOff x="1008" y="3408"/>
            <a:chExt cx="2832" cy="1094"/>
          </a:xfrm>
        </p:grpSpPr>
        <p:sp>
          <p:nvSpPr>
            <p:cNvPr id="35848" name="Line 11"/>
            <p:cNvSpPr>
              <a:spLocks noChangeShapeType="1"/>
            </p:cNvSpPr>
            <p:nvPr/>
          </p:nvSpPr>
          <p:spPr bwMode="auto">
            <a:xfrm>
              <a:off x="1008" y="3504"/>
              <a:ext cx="23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5849" name="Line 12"/>
            <p:cNvSpPr>
              <a:spLocks noChangeShapeType="1"/>
            </p:cNvSpPr>
            <p:nvPr/>
          </p:nvSpPr>
          <p:spPr bwMode="auto">
            <a:xfrm>
              <a:off x="1008" y="4320"/>
              <a:ext cx="23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nvGrpSpPr>
            <p:cNvPr id="35850" name="Group 21"/>
            <p:cNvGrpSpPr>
              <a:grpSpLocks/>
            </p:cNvGrpSpPr>
            <p:nvPr/>
          </p:nvGrpSpPr>
          <p:grpSpPr bwMode="auto">
            <a:xfrm>
              <a:off x="1972" y="3408"/>
              <a:ext cx="96" cy="48"/>
              <a:chOff x="1972" y="3356"/>
              <a:chExt cx="96" cy="48"/>
            </a:xfrm>
          </p:grpSpPr>
          <p:sp>
            <p:nvSpPr>
              <p:cNvPr id="35857" name="Line 14"/>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5858" name="Oval 15"/>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35851" name="Group 20"/>
            <p:cNvGrpSpPr>
              <a:grpSpLocks/>
            </p:cNvGrpSpPr>
            <p:nvPr/>
          </p:nvGrpSpPr>
          <p:grpSpPr bwMode="auto">
            <a:xfrm>
              <a:off x="1968" y="4368"/>
              <a:ext cx="96" cy="134"/>
              <a:chOff x="1968" y="4368"/>
              <a:chExt cx="96" cy="134"/>
            </a:xfrm>
          </p:grpSpPr>
          <p:sp>
            <p:nvSpPr>
              <p:cNvPr id="35855" name="Oval 18"/>
              <p:cNvSpPr>
                <a:spLocks noChangeArrowheads="1"/>
              </p:cNvSpPr>
              <p:nvPr/>
            </p:nvSpPr>
            <p:spPr bwMode="auto">
              <a:xfrm>
                <a:off x="1968" y="438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35856" name="Text Box 19"/>
              <p:cNvSpPr txBox="1">
                <a:spLocks noChangeArrowheads="1"/>
              </p:cNvSpPr>
              <p:nvPr/>
            </p:nvSpPr>
            <p:spPr bwMode="auto">
              <a:xfrm>
                <a:off x="1983" y="436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b="0">
                    <a:latin typeface="Arial" charset="0"/>
                  </a:rPr>
                  <a:t>+</a:t>
                </a:r>
              </a:p>
            </p:txBody>
          </p:sp>
        </p:grpSp>
        <p:sp>
          <p:nvSpPr>
            <p:cNvPr id="35852" name="Line 22"/>
            <p:cNvSpPr>
              <a:spLocks noChangeShapeType="1"/>
            </p:cNvSpPr>
            <p:nvPr/>
          </p:nvSpPr>
          <p:spPr bwMode="auto">
            <a:xfrm>
              <a:off x="2016" y="3456"/>
              <a:ext cx="0" cy="912"/>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5853" name="Text Box 23"/>
            <p:cNvSpPr txBox="1">
              <a:spLocks noChangeArrowheads="1"/>
            </p:cNvSpPr>
            <p:nvPr/>
          </p:nvSpPr>
          <p:spPr bwMode="auto">
            <a:xfrm>
              <a:off x="3312" y="3408"/>
              <a:ext cx="48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E</a:t>
              </a:r>
              <a:r>
                <a:rPr lang="en-GB" baseline="-25000"/>
                <a:t>C</a:t>
              </a:r>
              <a:endParaRPr lang="en-GB"/>
            </a:p>
          </p:txBody>
        </p:sp>
        <p:sp>
          <p:nvSpPr>
            <p:cNvPr id="35854" name="Text Box 24"/>
            <p:cNvSpPr txBox="1">
              <a:spLocks noChangeArrowheads="1"/>
            </p:cNvSpPr>
            <p:nvPr/>
          </p:nvSpPr>
          <p:spPr bwMode="auto">
            <a:xfrm>
              <a:off x="3360" y="4224"/>
              <a:ext cx="48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E</a:t>
              </a:r>
              <a:r>
                <a:rPr lang="en-GB" baseline="-25000"/>
                <a:t>V</a:t>
              </a:r>
              <a:endParaRPr lang="en-GB"/>
            </a:p>
          </p:txBody>
        </p:sp>
      </p:grpSp>
      <p:sp>
        <p:nvSpPr>
          <p:cNvPr id="20" name="Rectangle 19">
            <a:extLst>
              <a:ext uri="{FF2B5EF4-FFF2-40B4-BE49-F238E27FC236}">
                <a16:creationId xmlns:a16="http://schemas.microsoft.com/office/drawing/2014/main" id="{5FB5E0E3-0403-D04A-962F-B9EA5C2B1D54}"/>
              </a:ext>
            </a:extLst>
          </p:cNvPr>
          <p:cNvSpPr>
            <a:spLocks noChangeArrowheads="1"/>
          </p:cNvSpPr>
          <p:nvPr/>
        </p:nvSpPr>
        <p:spPr bwMode="auto">
          <a:xfrm>
            <a:off x="3083475" y="4283968"/>
            <a:ext cx="1713209" cy="567134"/>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EE9199F2-7609-164F-A317-F4BBC84D9022}" type="slidenum">
              <a:rPr lang="fr-FR" b="0">
                <a:latin typeface="Arial" charset="0"/>
              </a:rPr>
              <a:pPr eaLnBrk="1" hangingPunct="1"/>
              <a:t>35</a:t>
            </a:fld>
            <a:endParaRPr lang="fr-FR" b="0">
              <a:latin typeface="Arial" charset="0"/>
            </a:endParaRPr>
          </a:p>
        </p:txBody>
      </p:sp>
      <mc:AlternateContent xmlns:mc="http://schemas.openxmlformats.org/markup-compatibility/2006" xmlns:a14="http://schemas.microsoft.com/office/drawing/2010/main">
        <mc:Choice Requires="a14">
          <p:sp>
            <p:nvSpPr>
              <p:cNvPr id="36866" name="Rectangle 2"/>
              <p:cNvSpPr>
                <a:spLocks noChangeArrowheads="1"/>
              </p:cNvSpPr>
              <p:nvPr/>
            </p:nvSpPr>
            <p:spPr bwMode="auto">
              <a:xfrm>
                <a:off x="457200" y="457200"/>
                <a:ext cx="5867400" cy="6083398"/>
              </a:xfrm>
              <a:prstGeom prst="rect">
                <a:avLst/>
              </a:prstGeom>
              <a:noFill/>
              <a:ln>
                <a:noFill/>
              </a:ln>
              <a:extLst>
                <a:ext uri="{909E8E84-426E-40dd-AFC4-6F175D3DCCD1}">
                  <a14:hiddenFill xmlns="">
                    <a:solidFill>
                      <a:srgbClr val="FFFFFF"/>
                    </a:solidFill>
                  </a14:hiddenFill>
                </a:ext>
                <a:ext uri="{91240B29-F687-4f45-9708-019B960494DF}">
                  <a14:hiddenLine xmlns="" w="12700">
                    <a:solidFill>
                      <a:srgbClr val="000000"/>
                    </a:solidFill>
                    <a:miter lim="800000"/>
                    <a:headEnd/>
                    <a:tailEnd/>
                  </a14:hiddenLine>
                </a:ext>
              </a:extLst>
            </p:spPr>
            <p:txBody>
              <a:bodyPr lIns="90000" tIns="46800" rIns="90000" bIns="46800">
                <a:spAutoFit/>
              </a:bodyPr>
              <a:lstStyle/>
              <a:p>
                <a:pPr>
                  <a:spcBef>
                    <a:spcPct val="50000"/>
                  </a:spcBef>
                </a:pPr>
                <a:r>
                  <a:rPr lang="fr-FR" dirty="0"/>
                  <a:t>III.5. Recombinaisons indirectes: modèle de </a:t>
                </a:r>
                <a:r>
                  <a:rPr lang="fr-FR" u="sng" dirty="0" err="1">
                    <a:solidFill>
                      <a:srgbClr val="FF0000"/>
                    </a:solidFill>
                  </a:rPr>
                  <a:t>Shockley</a:t>
                </a:r>
                <a:r>
                  <a:rPr lang="fr-FR" u="sng" dirty="0">
                    <a:solidFill>
                      <a:srgbClr val="FF0000"/>
                    </a:solidFill>
                  </a:rPr>
                  <a:t>-Read-Hall</a:t>
                </a:r>
                <a:r>
                  <a:rPr lang="fr-FR" dirty="0"/>
                  <a:t>.</a:t>
                </a:r>
              </a:p>
              <a:p>
                <a:pPr>
                  <a:spcBef>
                    <a:spcPct val="50000"/>
                  </a:spcBef>
                  <a:buFontTx/>
                  <a:buChar char="•"/>
                </a:pPr>
                <a:r>
                  <a:rPr lang="fr-FR" dirty="0"/>
                  <a:t> Recombinaison par l</a:t>
                </a:r>
                <a:r>
                  <a:rPr lang="ja-JP" altLang="fr-FR" dirty="0"/>
                  <a:t>’</a:t>
                </a:r>
                <a:r>
                  <a:rPr lang="fr-FR" altLang="ja-JP" dirty="0"/>
                  <a:t>intermédiaire d</a:t>
                </a:r>
                <a:r>
                  <a:rPr lang="ja-JP" altLang="fr-FR" dirty="0"/>
                  <a:t>’</a:t>
                </a:r>
                <a:r>
                  <a:rPr lang="fr-FR" altLang="ja-JP" dirty="0"/>
                  <a:t>un centre profond d</a:t>
                </a:r>
                <a:r>
                  <a:rPr lang="ja-JP" altLang="fr-FR" dirty="0"/>
                  <a:t>’</a:t>
                </a:r>
                <a:r>
                  <a:rPr lang="fr-FR" altLang="ja-JP" dirty="0"/>
                  <a:t>énergie E</a:t>
                </a:r>
                <a:r>
                  <a:rPr lang="fr-FR" altLang="ja-JP" baseline="-25000" dirty="0"/>
                  <a:t>t</a:t>
                </a:r>
                <a:r>
                  <a:rPr lang="fr-FR" altLang="ja-JP" dirty="0"/>
                  <a:t> et en concentration N</a:t>
                </a:r>
                <a:r>
                  <a:rPr lang="fr-FR" altLang="ja-JP" baseline="-25000" dirty="0"/>
                  <a:t>t</a:t>
                </a:r>
                <a:r>
                  <a:rPr lang="fr-FR" altLang="ja-JP" dirty="0"/>
                  <a:t>.</a:t>
                </a:r>
              </a:p>
              <a:p>
                <a:pPr>
                  <a:spcBef>
                    <a:spcPct val="50000"/>
                  </a:spcBef>
                  <a:buFontTx/>
                  <a:buChar char="•"/>
                </a:pPr>
                <a:endParaRPr lang="fr-FR" dirty="0"/>
              </a:p>
              <a:p>
                <a:pPr>
                  <a:spcBef>
                    <a:spcPct val="50000"/>
                  </a:spcBef>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𝑹</m:t>
                          </m:r>
                        </m:e>
                        <m:sub>
                          <m:r>
                            <a:rPr lang="fr-FR" i="1">
                              <a:latin typeface="Cambria Math" panose="02040503050406030204" pitchFamily="18" charset="0"/>
                            </a:rPr>
                            <m:t>𝒏</m:t>
                          </m:r>
                        </m:sub>
                      </m:sSub>
                      <m:r>
                        <a:rPr lang="fr-FR" i="1">
                          <a:latin typeface="Cambria Math" panose="02040503050406030204" pitchFamily="18" charset="0"/>
                        </a:rPr>
                        <m:t>=</m:t>
                      </m:r>
                      <m:f>
                        <m:fPr>
                          <m:ctrlPr>
                            <a:rPr lang="fr-FR" b="1" i="1" smtClean="0">
                              <a:latin typeface="Cambria Math" panose="02040503050406030204" pitchFamily="18" charset="0"/>
                            </a:rPr>
                          </m:ctrlPr>
                        </m:fPr>
                        <m:num>
                          <m:sSub>
                            <m:sSubPr>
                              <m:ctrlPr>
                                <a:rPr lang="fr-FR" b="1" i="1" smtClean="0">
                                  <a:latin typeface="Cambria Math" panose="02040503050406030204" pitchFamily="18" charset="0"/>
                                </a:rPr>
                              </m:ctrlPr>
                            </m:sSubPr>
                            <m:e>
                              <m:r>
                                <a:rPr lang="fr-FR" b="1" i="1" smtClean="0">
                                  <a:latin typeface="Cambria Math" panose="02040503050406030204" pitchFamily="18" charset="0"/>
                                </a:rPr>
                                <m:t>𝑵</m:t>
                              </m:r>
                            </m:e>
                            <m:sub>
                              <m:r>
                                <a:rPr lang="fr-FR" b="1" i="1" smtClean="0">
                                  <a:latin typeface="Cambria Math" panose="02040503050406030204" pitchFamily="18" charset="0"/>
                                </a:rPr>
                                <m:t>𝒕</m:t>
                              </m:r>
                            </m:sub>
                          </m:sSub>
                          <m:sSub>
                            <m:sSubPr>
                              <m:ctrlPr>
                                <a:rPr lang="fr-FR" b="1" i="1" smtClean="0">
                                  <a:latin typeface="Cambria Math" panose="02040503050406030204" pitchFamily="18" charset="0"/>
                                </a:rPr>
                              </m:ctrlPr>
                            </m:sSubPr>
                            <m:e>
                              <m:r>
                                <a:rPr lang="fr-FR" b="1" i="1" smtClean="0">
                                  <a:latin typeface="Cambria Math" panose="02040503050406030204" pitchFamily="18" charset="0"/>
                                </a:rPr>
                                <m:t>𝒄</m:t>
                              </m:r>
                            </m:e>
                            <m:sub>
                              <m:r>
                                <a:rPr lang="fr-FR" b="1" i="1" smtClean="0">
                                  <a:latin typeface="Cambria Math" panose="02040503050406030204" pitchFamily="18" charset="0"/>
                                </a:rPr>
                                <m:t>𝒏</m:t>
                              </m:r>
                            </m:sub>
                          </m:sSub>
                          <m:sSub>
                            <m:sSubPr>
                              <m:ctrlPr>
                                <a:rPr lang="fr-FR" b="1" i="1" smtClean="0">
                                  <a:latin typeface="Cambria Math" panose="02040503050406030204" pitchFamily="18" charset="0"/>
                                </a:rPr>
                              </m:ctrlPr>
                            </m:sSubPr>
                            <m:e>
                              <m:r>
                                <a:rPr lang="fr-FR" b="1" i="1" smtClean="0">
                                  <a:latin typeface="Cambria Math" panose="02040503050406030204" pitchFamily="18" charset="0"/>
                                </a:rPr>
                                <m:t>𝒄</m:t>
                              </m:r>
                            </m:e>
                            <m:sub>
                              <m:r>
                                <a:rPr lang="fr-FR" b="1" i="1" smtClean="0">
                                  <a:latin typeface="Cambria Math" panose="02040503050406030204" pitchFamily="18" charset="0"/>
                                </a:rPr>
                                <m:t>𝒑</m:t>
                              </m:r>
                            </m:sub>
                          </m:sSub>
                          <m:d>
                            <m:dPr>
                              <m:ctrlPr>
                                <a:rPr lang="fr-FR" i="1">
                                  <a:latin typeface="Cambria Math" panose="02040503050406030204" pitchFamily="18" charset="0"/>
                                </a:rPr>
                              </m:ctrlPr>
                            </m:dPr>
                            <m:e>
                              <m:r>
                                <a:rPr lang="fr-FR" i="1">
                                  <a:latin typeface="Cambria Math" panose="02040503050406030204" pitchFamily="18" charset="0"/>
                                </a:rPr>
                                <m:t>𝒏𝒑</m:t>
                              </m:r>
                              <m:r>
                                <a:rPr lang="fr-FR" i="1">
                                  <a:latin typeface="Cambria Math" panose="02040503050406030204" pitchFamily="18" charset="0"/>
                                </a:rPr>
                                <m:t>−</m:t>
                              </m:r>
                              <m:sSubSup>
                                <m:sSubSupPr>
                                  <m:ctrlPr>
                                    <a:rPr lang="fr-FR" i="1">
                                      <a:latin typeface="Cambria Math" panose="02040503050406030204" pitchFamily="18" charset="0"/>
                                    </a:rPr>
                                  </m:ctrlPr>
                                </m:sSubSupPr>
                                <m:e>
                                  <m:r>
                                    <a:rPr lang="fr-FR" i="1">
                                      <a:latin typeface="Cambria Math" panose="02040503050406030204" pitchFamily="18" charset="0"/>
                                    </a:rPr>
                                    <m:t>𝒏</m:t>
                                  </m:r>
                                </m:e>
                                <m:sub>
                                  <m:r>
                                    <a:rPr lang="fr-FR" i="1">
                                      <a:latin typeface="Cambria Math" panose="02040503050406030204" pitchFamily="18" charset="0"/>
                                    </a:rPr>
                                    <m:t>𝒊</m:t>
                                  </m:r>
                                </m:sub>
                                <m:sup>
                                  <m:r>
                                    <a:rPr lang="fr-FR" i="1">
                                      <a:latin typeface="Cambria Math" panose="02040503050406030204" pitchFamily="18" charset="0"/>
                                    </a:rPr>
                                    <m:t>𝟐</m:t>
                                  </m:r>
                                </m:sup>
                              </m:sSubSup>
                            </m:e>
                          </m:d>
                        </m:num>
                        <m:den>
                          <m:sSub>
                            <m:sSubPr>
                              <m:ctrlPr>
                                <a:rPr lang="fr-FR" b="1" i="1" smtClean="0">
                                  <a:latin typeface="Cambria Math" panose="02040503050406030204" pitchFamily="18" charset="0"/>
                                </a:rPr>
                              </m:ctrlPr>
                            </m:sSubPr>
                            <m:e>
                              <m:r>
                                <a:rPr lang="fr-FR" b="1" i="1" smtClean="0">
                                  <a:latin typeface="Cambria Math" panose="02040503050406030204" pitchFamily="18" charset="0"/>
                                </a:rPr>
                                <m:t>𝒄</m:t>
                              </m:r>
                            </m:e>
                            <m:sub>
                              <m:r>
                                <a:rPr lang="fr-FR" b="1" i="1" smtClean="0">
                                  <a:latin typeface="Cambria Math" panose="02040503050406030204" pitchFamily="18" charset="0"/>
                                </a:rPr>
                                <m:t>𝒏</m:t>
                              </m:r>
                            </m:sub>
                          </m:sSub>
                          <m:d>
                            <m:dPr>
                              <m:ctrlPr>
                                <a:rPr lang="fr-FR" b="1" i="1" smtClean="0">
                                  <a:latin typeface="Cambria Math" panose="02040503050406030204" pitchFamily="18" charset="0"/>
                                </a:rPr>
                              </m:ctrlPr>
                            </m:dPr>
                            <m:e>
                              <m:r>
                                <a:rPr lang="fr-FR" b="1" i="1" smtClean="0">
                                  <a:latin typeface="Cambria Math" panose="02040503050406030204" pitchFamily="18" charset="0"/>
                                </a:rPr>
                                <m:t>𝒏</m:t>
                              </m:r>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𝒏</m:t>
                                  </m:r>
                                </m:e>
                                <m:sub>
                                  <m:r>
                                    <a:rPr lang="fr-FR" b="1" i="1" smtClean="0">
                                      <a:latin typeface="Cambria Math" panose="02040503050406030204" pitchFamily="18" charset="0"/>
                                    </a:rPr>
                                    <m:t>𝟏</m:t>
                                  </m:r>
                                </m:sub>
                              </m:sSub>
                            </m:e>
                          </m:d>
                          <m:r>
                            <a:rPr lang="fr-FR" b="1"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𝒄</m:t>
                              </m:r>
                            </m:e>
                            <m:sub>
                              <m:r>
                                <a:rPr lang="fr-FR" b="1" i="1" smtClean="0">
                                  <a:latin typeface="Cambria Math" panose="02040503050406030204" pitchFamily="18" charset="0"/>
                                </a:rPr>
                                <m:t>𝒑</m:t>
                              </m:r>
                            </m:sub>
                          </m:sSub>
                          <m:d>
                            <m:dPr>
                              <m:ctrlPr>
                                <a:rPr lang="fr-FR" i="1">
                                  <a:latin typeface="Cambria Math" panose="02040503050406030204" pitchFamily="18" charset="0"/>
                                </a:rPr>
                              </m:ctrlPr>
                            </m:dPr>
                            <m:e>
                              <m:r>
                                <a:rPr lang="fr-FR" b="1" i="1" smtClean="0">
                                  <a:latin typeface="Cambria Math" panose="02040503050406030204" pitchFamily="18" charset="0"/>
                                </a:rPr>
                                <m:t>𝒑</m:t>
                              </m:r>
                              <m:r>
                                <a:rPr lang="fr-FR" i="1">
                                  <a:latin typeface="Cambria Math" panose="02040503050406030204" pitchFamily="18" charset="0"/>
                                </a:rPr>
                                <m:t>+</m:t>
                              </m:r>
                              <m:sSub>
                                <m:sSubPr>
                                  <m:ctrlPr>
                                    <a:rPr lang="fr-FR" i="1">
                                      <a:latin typeface="Cambria Math" panose="02040503050406030204" pitchFamily="18" charset="0"/>
                                    </a:rPr>
                                  </m:ctrlPr>
                                </m:sSubPr>
                                <m:e>
                                  <m:r>
                                    <a:rPr lang="fr-FR" b="1" i="1" smtClean="0">
                                      <a:latin typeface="Cambria Math" panose="02040503050406030204" pitchFamily="18" charset="0"/>
                                    </a:rPr>
                                    <m:t>𝒑</m:t>
                                  </m:r>
                                </m:e>
                                <m:sub>
                                  <m:r>
                                    <a:rPr lang="fr-FR" b="1" i="1" smtClean="0">
                                      <a:latin typeface="Cambria Math" panose="02040503050406030204" pitchFamily="18" charset="0"/>
                                    </a:rPr>
                                    <m:t>𝟏</m:t>
                                  </m:r>
                                </m:sub>
                              </m:sSub>
                            </m:e>
                          </m:d>
                        </m:den>
                      </m:f>
                    </m:oMath>
                  </m:oMathPara>
                </a14:m>
                <a:endParaRPr lang="fr-FR" dirty="0"/>
              </a:p>
              <a:p>
                <a:pPr>
                  <a:spcBef>
                    <a:spcPct val="50000"/>
                  </a:spcBef>
                  <a:buFontTx/>
                  <a:buChar char="•"/>
                </a:pPr>
                <a:endParaRPr lang="fr-FR" dirty="0"/>
              </a:p>
              <a:p>
                <a:pPr>
                  <a:spcBef>
                    <a:spcPct val="50000"/>
                  </a:spcBef>
                </a:pPr>
                <a:r>
                  <a:rPr lang="fr-FR" dirty="0"/>
                  <a:t>où </a:t>
                </a:r>
                <a:r>
                  <a:rPr lang="fr-FR" dirty="0" err="1"/>
                  <a:t>c</a:t>
                </a:r>
                <a:r>
                  <a:rPr lang="fr-FR" baseline="-25000" dirty="0" err="1"/>
                  <a:t>n</a:t>
                </a:r>
                <a:r>
                  <a:rPr lang="fr-FR" dirty="0"/>
                  <a:t> et </a:t>
                </a:r>
                <a:r>
                  <a:rPr lang="fr-FR" dirty="0" err="1"/>
                  <a:t>c</a:t>
                </a:r>
                <a:r>
                  <a:rPr lang="fr-FR" baseline="-25000" dirty="0" err="1"/>
                  <a:t>p</a:t>
                </a:r>
                <a:r>
                  <a:rPr lang="fr-FR" dirty="0"/>
                  <a:t> sont des constantes, </a:t>
                </a:r>
              </a:p>
              <a:p>
                <a:pPr>
                  <a:spcBef>
                    <a:spcPct val="50000"/>
                  </a:spcBef>
                </a:pP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𝒏</m:t>
                        </m:r>
                      </m:e>
                      <m:sub>
                        <m:r>
                          <a:rPr lang="fr-FR" i="1">
                            <a:latin typeface="Cambria Math" panose="02040503050406030204" pitchFamily="18" charset="0"/>
                          </a:rPr>
                          <m:t>𝟏</m:t>
                        </m:r>
                      </m:sub>
                    </m:sSub>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𝑵</m:t>
                        </m:r>
                      </m:e>
                      <m:sub>
                        <m:r>
                          <a:rPr lang="fr-FR" b="1" i="1" smtClean="0">
                            <a:latin typeface="Cambria Math" panose="02040503050406030204" pitchFamily="18" charset="0"/>
                          </a:rPr>
                          <m:t>𝑪</m:t>
                        </m:r>
                      </m:sub>
                    </m:sSub>
                    <m:r>
                      <a:rPr lang="fr-FR" b="1" i="1" smtClean="0">
                        <a:latin typeface="Cambria Math" panose="02040503050406030204" pitchFamily="18" charset="0"/>
                      </a:rPr>
                      <m:t>𝒆𝒙𝒑</m:t>
                    </m:r>
                    <m:d>
                      <m:dPr>
                        <m:ctrlPr>
                          <a:rPr lang="fr-FR" b="1" i="1" smtClean="0">
                            <a:latin typeface="Cambria Math" panose="02040503050406030204" pitchFamily="18" charset="0"/>
                          </a:rPr>
                        </m:ctrlPr>
                      </m:dPr>
                      <m:e>
                        <m:f>
                          <m:fPr>
                            <m:ctrlPr>
                              <a:rPr lang="fr-FR" b="1" i="1" smtClean="0">
                                <a:latin typeface="Cambria Math" panose="02040503050406030204" pitchFamily="18" charset="0"/>
                              </a:rPr>
                            </m:ctrlPr>
                          </m:fPr>
                          <m:num>
                            <m:sSub>
                              <m:sSubPr>
                                <m:ctrlPr>
                                  <a:rPr lang="fr-FR" b="1" i="1" smtClean="0">
                                    <a:latin typeface="Cambria Math" panose="02040503050406030204" pitchFamily="18" charset="0"/>
                                  </a:rPr>
                                </m:ctrlPr>
                              </m:sSubPr>
                              <m:e>
                                <m:r>
                                  <a:rPr lang="fr-FR" b="1" i="1" smtClean="0">
                                    <a:latin typeface="Cambria Math" panose="02040503050406030204" pitchFamily="18" charset="0"/>
                                  </a:rPr>
                                  <m:t>𝑬</m:t>
                                </m:r>
                              </m:e>
                              <m:sub>
                                <m:r>
                                  <a:rPr lang="fr-FR" b="1" i="1" smtClean="0">
                                    <a:latin typeface="Cambria Math" panose="02040503050406030204" pitchFamily="18" charset="0"/>
                                  </a:rPr>
                                  <m:t>𝒕</m:t>
                                </m:r>
                              </m:sub>
                            </m:sSub>
                            <m:r>
                              <a:rPr lang="fr-FR" b="1" i="1" smtClean="0">
                                <a:latin typeface="Cambria Math" panose="02040503050406030204" pitchFamily="18" charset="0"/>
                              </a:rPr>
                              <m:t>−</m:t>
                            </m:r>
                            <m:sSub>
                              <m:sSubPr>
                                <m:ctrlPr>
                                  <a:rPr lang="fr-FR" b="1" i="1" smtClean="0">
                                    <a:latin typeface="Cambria Math" panose="02040503050406030204" pitchFamily="18" charset="0"/>
                                  </a:rPr>
                                </m:ctrlPr>
                              </m:sSubPr>
                              <m:e>
                                <m:r>
                                  <a:rPr lang="fr-FR" b="1" i="1" smtClean="0">
                                    <a:latin typeface="Cambria Math" panose="02040503050406030204" pitchFamily="18" charset="0"/>
                                  </a:rPr>
                                  <m:t>𝑬</m:t>
                                </m:r>
                              </m:e>
                              <m:sub>
                                <m:r>
                                  <a:rPr lang="fr-FR" b="1" i="1" smtClean="0">
                                    <a:latin typeface="Cambria Math" panose="02040503050406030204" pitchFamily="18" charset="0"/>
                                  </a:rPr>
                                  <m:t>𝑪</m:t>
                                </m:r>
                              </m:sub>
                            </m:sSub>
                          </m:num>
                          <m:den>
                            <m:r>
                              <a:rPr lang="fr-FR" b="1" i="1" smtClean="0">
                                <a:latin typeface="Cambria Math" panose="02040503050406030204" pitchFamily="18" charset="0"/>
                              </a:rPr>
                              <m:t>𝒌𝑻</m:t>
                            </m:r>
                          </m:den>
                        </m:f>
                      </m:e>
                    </m:d>
                  </m:oMath>
                </a14:m>
                <a:r>
                  <a:rPr lang="fr-FR" dirty="0"/>
                  <a:t> et </a:t>
                </a:r>
                <a14:m>
                  <m:oMath xmlns:m="http://schemas.openxmlformats.org/officeDocument/2006/math">
                    <m:sSub>
                      <m:sSubPr>
                        <m:ctrlPr>
                          <a:rPr lang="fr-FR" i="1">
                            <a:latin typeface="Cambria Math" panose="02040503050406030204" pitchFamily="18" charset="0"/>
                          </a:rPr>
                        </m:ctrlPr>
                      </m:sSubPr>
                      <m:e>
                        <m:r>
                          <a:rPr lang="fr-FR" b="1" i="1" smtClean="0">
                            <a:latin typeface="Cambria Math" panose="02040503050406030204" pitchFamily="18" charset="0"/>
                          </a:rPr>
                          <m:t>𝒑</m:t>
                        </m:r>
                      </m:e>
                      <m:sub>
                        <m:r>
                          <a:rPr lang="fr-FR" i="1">
                            <a:latin typeface="Cambria Math" panose="02040503050406030204" pitchFamily="18" charset="0"/>
                          </a:rPr>
                          <m:t>𝟏</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𝑵</m:t>
                        </m:r>
                      </m:e>
                      <m:sub>
                        <m:r>
                          <a:rPr lang="fr-FR" b="1" i="1" smtClean="0">
                            <a:latin typeface="Cambria Math" panose="02040503050406030204" pitchFamily="18" charset="0"/>
                          </a:rPr>
                          <m:t>𝑽</m:t>
                        </m:r>
                      </m:sub>
                    </m:sSub>
                    <m:r>
                      <a:rPr lang="fr-FR" i="1">
                        <a:latin typeface="Cambria Math" panose="02040503050406030204" pitchFamily="18" charset="0"/>
                      </a:rPr>
                      <m:t>𝒆𝒙𝒑</m:t>
                    </m:r>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𝑬</m:t>
                                </m:r>
                              </m:e>
                              <m:sub>
                                <m:r>
                                  <a:rPr lang="fr-FR" b="1" i="1" smtClean="0">
                                    <a:latin typeface="Cambria Math" panose="02040503050406030204" pitchFamily="18" charset="0"/>
                                  </a:rPr>
                                  <m:t>𝑽</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𝑬</m:t>
                                </m:r>
                              </m:e>
                              <m:sub>
                                <m:r>
                                  <a:rPr lang="fr-FR" b="1" i="1" smtClean="0">
                                    <a:latin typeface="Cambria Math" panose="02040503050406030204" pitchFamily="18" charset="0"/>
                                  </a:rPr>
                                  <m:t>𝒕</m:t>
                                </m:r>
                              </m:sub>
                            </m:sSub>
                          </m:num>
                          <m:den>
                            <m:r>
                              <a:rPr lang="fr-FR" i="1">
                                <a:latin typeface="Cambria Math" panose="02040503050406030204" pitchFamily="18" charset="0"/>
                              </a:rPr>
                              <m:t>𝒌𝑻</m:t>
                            </m:r>
                          </m:den>
                        </m:f>
                      </m:e>
                    </m:d>
                  </m:oMath>
                </a14:m>
                <a:r>
                  <a:rPr lang="fr-FR" dirty="0"/>
                  <a:t>.</a:t>
                </a:r>
              </a:p>
              <a:p>
                <a:pPr>
                  <a:spcBef>
                    <a:spcPct val="50000"/>
                  </a:spcBef>
                </a:pPr>
                <a:endParaRPr lang="fr-FR" dirty="0"/>
              </a:p>
              <a:p>
                <a:pPr>
                  <a:spcBef>
                    <a:spcPct val="50000"/>
                  </a:spcBef>
                  <a:buFontTx/>
                  <a:buChar char="•"/>
                </a:pPr>
                <a:r>
                  <a:rPr lang="fr-FR" dirty="0"/>
                  <a:t> Temps de recombinaison: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𝒏</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𝒑</m:t>
                        </m:r>
                      </m:sub>
                    </m:sSub>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𝒄</m:t>
                            </m:r>
                          </m:e>
                          <m:sub>
                            <m:r>
                              <a:rPr lang="fr-FR" i="1">
                                <a:latin typeface="Cambria Math" panose="02040503050406030204" pitchFamily="18" charset="0"/>
                              </a:rPr>
                              <m:t>𝒏</m:t>
                            </m:r>
                          </m:sub>
                        </m:sSub>
                        <m:d>
                          <m:dPr>
                            <m:ctrlPr>
                              <a:rPr lang="fr-FR" i="1">
                                <a:latin typeface="Cambria Math" panose="02040503050406030204" pitchFamily="18" charset="0"/>
                              </a:rPr>
                            </m:ctrlPr>
                          </m:dPr>
                          <m:e>
                            <m:sSub>
                              <m:sSubPr>
                                <m:ctrlPr>
                                  <a:rPr lang="fr-FR" b="1" i="1" smtClean="0">
                                    <a:latin typeface="Cambria Math" panose="02040503050406030204" pitchFamily="18" charset="0"/>
                                  </a:rPr>
                                </m:ctrlPr>
                              </m:sSubPr>
                              <m:e>
                                <m:r>
                                  <a:rPr lang="fr-FR" i="1">
                                    <a:latin typeface="Cambria Math" panose="02040503050406030204" pitchFamily="18" charset="0"/>
                                  </a:rPr>
                                  <m:t>𝒏</m:t>
                                </m:r>
                              </m:e>
                              <m:sub>
                                <m:r>
                                  <a:rPr lang="fr-FR" b="1" i="1" smtClean="0">
                                    <a:latin typeface="Cambria Math" panose="02040503050406030204" pitchFamily="18" charset="0"/>
                                  </a:rPr>
                                  <m:t>𝟎</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𝒏</m:t>
                                </m:r>
                              </m:e>
                              <m:sub>
                                <m:r>
                                  <a:rPr lang="fr-FR" i="1">
                                    <a:latin typeface="Cambria Math" panose="02040503050406030204" pitchFamily="18" charset="0"/>
                                  </a:rPr>
                                  <m:t>𝟏</m:t>
                                </m:r>
                              </m:sub>
                            </m:sSub>
                          </m:e>
                        </m:d>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𝒄</m:t>
                            </m:r>
                          </m:e>
                          <m:sub>
                            <m:r>
                              <a:rPr lang="fr-FR" i="1">
                                <a:latin typeface="Cambria Math" panose="02040503050406030204" pitchFamily="18" charset="0"/>
                              </a:rPr>
                              <m:t>𝒑</m:t>
                            </m:r>
                          </m:sub>
                        </m:sSub>
                        <m:d>
                          <m:dPr>
                            <m:ctrlPr>
                              <a:rPr lang="fr-FR" i="1">
                                <a:latin typeface="Cambria Math" panose="02040503050406030204" pitchFamily="18" charset="0"/>
                              </a:rPr>
                            </m:ctrlPr>
                          </m:dPr>
                          <m:e>
                            <m:sSub>
                              <m:sSubPr>
                                <m:ctrlPr>
                                  <a:rPr lang="fr-FR" b="1" i="1" smtClean="0">
                                    <a:latin typeface="Cambria Math" panose="02040503050406030204" pitchFamily="18" charset="0"/>
                                  </a:rPr>
                                </m:ctrlPr>
                              </m:sSubPr>
                              <m:e>
                                <m:r>
                                  <a:rPr lang="fr-FR" b="1" i="1" smtClean="0">
                                    <a:latin typeface="Cambria Math" panose="02040503050406030204" pitchFamily="18" charset="0"/>
                                  </a:rPr>
                                  <m:t>𝒑</m:t>
                                </m:r>
                              </m:e>
                              <m:sub>
                                <m:r>
                                  <a:rPr lang="fr-FR" b="1" i="1" smtClean="0">
                                    <a:latin typeface="Cambria Math" panose="02040503050406030204" pitchFamily="18" charset="0"/>
                                  </a:rPr>
                                  <m:t>𝟎</m:t>
                                </m:r>
                              </m:sub>
                            </m:sSub>
                            <m:r>
                              <a:rPr lang="fr-FR" i="1">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𝒑</m:t>
                                </m:r>
                              </m:e>
                              <m:sub>
                                <m:r>
                                  <a:rPr lang="fr-FR" i="1">
                                    <a:latin typeface="Cambria Math" panose="02040503050406030204" pitchFamily="18" charset="0"/>
                                  </a:rPr>
                                  <m:t>𝟏</m:t>
                                </m:r>
                              </m:sub>
                            </m:sSub>
                          </m:e>
                        </m:d>
                      </m:num>
                      <m:den>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𝑵</m:t>
                            </m:r>
                          </m:e>
                          <m:sub>
                            <m:r>
                              <a:rPr lang="fr-FR" b="1" i="1" smtClean="0">
                                <a:latin typeface="Cambria Math" panose="02040503050406030204" pitchFamily="18" charset="0"/>
                                <a:ea typeface="Cambria Math" panose="02040503050406030204" pitchFamily="18" charset="0"/>
                              </a:rPr>
                              <m:t>𝒕</m:t>
                            </m:r>
                          </m:sub>
                        </m:sSub>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𝒄</m:t>
                            </m:r>
                          </m:e>
                          <m:sub>
                            <m:r>
                              <a:rPr lang="fr-FR" b="1" i="1" smtClean="0">
                                <a:latin typeface="Cambria Math" panose="02040503050406030204" pitchFamily="18" charset="0"/>
                                <a:ea typeface="Cambria Math" panose="02040503050406030204" pitchFamily="18" charset="0"/>
                              </a:rPr>
                              <m:t>𝒏</m:t>
                            </m:r>
                          </m:sub>
                        </m:sSub>
                        <m:sSub>
                          <m:sSubPr>
                            <m:ctrlPr>
                              <a:rPr lang="fr-FR" b="1" i="1" smtClean="0">
                                <a:latin typeface="Cambria Math" panose="02040503050406030204" pitchFamily="18" charset="0"/>
                                <a:ea typeface="Cambria Math" panose="02040503050406030204" pitchFamily="18" charset="0"/>
                              </a:rPr>
                            </m:ctrlPr>
                          </m:sSubPr>
                          <m:e>
                            <m:r>
                              <a:rPr lang="fr-FR" b="1" i="1" smtClean="0">
                                <a:latin typeface="Cambria Math" panose="02040503050406030204" pitchFamily="18" charset="0"/>
                                <a:ea typeface="Cambria Math" panose="02040503050406030204" pitchFamily="18" charset="0"/>
                              </a:rPr>
                              <m:t>𝒄</m:t>
                            </m:r>
                          </m:e>
                          <m:sub>
                            <m:r>
                              <a:rPr lang="fr-FR" b="1" i="1" smtClean="0">
                                <a:latin typeface="Cambria Math" panose="02040503050406030204" pitchFamily="18" charset="0"/>
                                <a:ea typeface="Cambria Math" panose="02040503050406030204" pitchFamily="18" charset="0"/>
                              </a:rPr>
                              <m:t>𝒑</m:t>
                            </m:r>
                          </m:sub>
                        </m:sSub>
                        <m:d>
                          <m:dPr>
                            <m:ctrlPr>
                              <a:rPr lang="fr-FR" i="1">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𝒏</m:t>
                                </m:r>
                              </m:e>
                              <m:sub>
                                <m:r>
                                  <a:rPr lang="fr-FR" i="1">
                                    <a:latin typeface="Cambria Math" panose="02040503050406030204" pitchFamily="18" charset="0"/>
                                    <a:ea typeface="Cambria Math" panose="02040503050406030204" pitchFamily="18" charset="0"/>
                                  </a:rPr>
                                  <m:t>𝟎</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𝒑</m:t>
                                </m:r>
                              </m:e>
                              <m:sub>
                                <m:r>
                                  <a:rPr lang="fr-FR" i="1">
                                    <a:latin typeface="Cambria Math" panose="02040503050406030204" pitchFamily="18" charset="0"/>
                                    <a:ea typeface="Cambria Math" panose="02040503050406030204" pitchFamily="18" charset="0"/>
                                  </a:rPr>
                                  <m:t>𝟎</m:t>
                                </m:r>
                              </m:sub>
                            </m:sSub>
                          </m:e>
                        </m:d>
                      </m:den>
                    </m:f>
                  </m:oMath>
                </a14:m>
                <a:endParaRPr lang="fr-FR" dirty="0"/>
              </a:p>
              <a:p>
                <a:pPr>
                  <a:spcBef>
                    <a:spcPct val="50000"/>
                  </a:spcBef>
                  <a:buFontTx/>
                  <a:buChar char="•"/>
                </a:pPr>
                <a:endParaRPr lang="fr-FR" dirty="0"/>
              </a:p>
              <a:p>
                <a:pPr>
                  <a:spcBef>
                    <a:spcPct val="50000"/>
                  </a:spcBef>
                  <a:buFontTx/>
                  <a:buChar char="•"/>
                </a:pPr>
                <a:r>
                  <a:rPr lang="fr-FR" dirty="0"/>
                  <a:t> Pour un semi-conducteur de type N: </a:t>
                </a:r>
                <a14:m>
                  <m:oMath xmlns:m="http://schemas.openxmlformats.org/officeDocument/2006/math">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𝒏</m:t>
                        </m:r>
                      </m:sub>
                    </m:sSub>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𝝉</m:t>
                        </m:r>
                      </m:e>
                      <m:sub>
                        <m:r>
                          <a:rPr lang="fr-FR" i="1">
                            <a:latin typeface="Cambria Math" panose="02040503050406030204" pitchFamily="18" charset="0"/>
                            <a:ea typeface="Cambria Math" panose="02040503050406030204" pitchFamily="18" charset="0"/>
                          </a:rPr>
                          <m:t>𝒑</m:t>
                        </m:r>
                      </m:sub>
                    </m:sSub>
                    <m:r>
                      <a:rPr lang="fr-FR" i="1">
                        <a:latin typeface="Cambria Math" panose="02040503050406030204" pitchFamily="18" charset="0"/>
                        <a:ea typeface="Cambria Math" panose="02040503050406030204" pitchFamily="18" charset="0"/>
                      </a:rPr>
                      <m:t>=</m:t>
                    </m:r>
                    <m:f>
                      <m:fPr>
                        <m:ctrlPr>
                          <a:rPr lang="fr-FR" i="1">
                            <a:latin typeface="Cambria Math" panose="02040503050406030204" pitchFamily="18" charset="0"/>
                            <a:ea typeface="Cambria Math" panose="02040503050406030204" pitchFamily="18" charset="0"/>
                          </a:rPr>
                        </m:ctrlPr>
                      </m:fPr>
                      <m:num>
                        <m:r>
                          <a:rPr lang="fr-FR" b="1" i="1" smtClean="0">
                            <a:latin typeface="Cambria Math" panose="02040503050406030204" pitchFamily="18" charset="0"/>
                          </a:rPr>
                          <m:t>𝟏</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𝑵</m:t>
                            </m:r>
                          </m:e>
                          <m:sub>
                            <m:r>
                              <a:rPr lang="fr-FR" i="1">
                                <a:latin typeface="Cambria Math" panose="02040503050406030204" pitchFamily="18" charset="0"/>
                                <a:ea typeface="Cambria Math" panose="02040503050406030204" pitchFamily="18" charset="0"/>
                              </a:rPr>
                              <m:t>𝒕</m:t>
                            </m:r>
                          </m:sub>
                        </m:s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𝒄</m:t>
                            </m:r>
                          </m:e>
                          <m:sub>
                            <m:r>
                              <a:rPr lang="fr-FR" i="1">
                                <a:latin typeface="Cambria Math" panose="02040503050406030204" pitchFamily="18" charset="0"/>
                                <a:ea typeface="Cambria Math" panose="02040503050406030204" pitchFamily="18" charset="0"/>
                              </a:rPr>
                              <m:t>𝒑</m:t>
                            </m:r>
                          </m:sub>
                        </m:sSub>
                      </m:den>
                    </m:f>
                  </m:oMath>
                </a14:m>
                <a:endParaRPr lang="fr-FR" dirty="0"/>
              </a:p>
              <a:p>
                <a:pPr>
                  <a:spcBef>
                    <a:spcPct val="50000"/>
                  </a:spcBef>
                  <a:buFontTx/>
                  <a:buChar char="•"/>
                </a:pPr>
                <a:endParaRPr lang="fr-FR" dirty="0"/>
              </a:p>
              <a:p>
                <a:pPr>
                  <a:spcBef>
                    <a:spcPct val="50000"/>
                  </a:spcBef>
                  <a:buFontTx/>
                  <a:buChar char="•"/>
                </a:pPr>
                <a:r>
                  <a:rPr lang="fr-FR" dirty="0"/>
                  <a:t> Le temps de recombinaison dépend du taux d</a:t>
                </a:r>
                <a:r>
                  <a:rPr lang="ja-JP" altLang="fr-FR" dirty="0"/>
                  <a:t>’</a:t>
                </a:r>
                <a:r>
                  <a:rPr lang="fr-FR" altLang="ja-JP" dirty="0"/>
                  <a:t>impuretés</a:t>
                </a:r>
              </a:p>
              <a:p>
                <a:pPr>
                  <a:spcBef>
                    <a:spcPct val="50000"/>
                  </a:spcBef>
                  <a:buFontTx/>
                  <a:buChar char="•"/>
                </a:pPr>
                <a:endParaRPr lang="fr-FR" dirty="0"/>
              </a:p>
              <a:p>
                <a:pPr>
                  <a:spcBef>
                    <a:spcPct val="50000"/>
                  </a:spcBef>
                  <a:buFontTx/>
                  <a:buChar char="•"/>
                </a:pPr>
                <a:endParaRPr lang="fr-FR" dirty="0"/>
              </a:p>
            </p:txBody>
          </p:sp>
        </mc:Choice>
        <mc:Fallback xmlns="">
          <p:sp>
            <p:nvSpPr>
              <p:cNvPr id="36866" name="Rectangle 2"/>
              <p:cNvSpPr>
                <a:spLocks noRot="1" noChangeAspect="1" noMove="1" noResize="1" noEditPoints="1" noAdjustHandles="1" noChangeArrowheads="1" noChangeShapeType="1" noTextEdit="1"/>
              </p:cNvSpPr>
              <p:nvPr/>
            </p:nvSpPr>
            <p:spPr bwMode="auto">
              <a:xfrm>
                <a:off x="457200" y="457200"/>
                <a:ext cx="5867400" cy="6083398"/>
              </a:xfrm>
              <a:prstGeom prst="rect">
                <a:avLst/>
              </a:prstGeom>
              <a:blipFill>
                <a:blip r:embed="rId2"/>
                <a:stretch>
                  <a:fillRect l="-866" t="-209"/>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fr-FR">
                    <a:noFill/>
                  </a:rPr>
                  <a:t> </a:t>
                </a:r>
              </a:p>
            </p:txBody>
          </p:sp>
        </mc:Fallback>
      </mc:AlternateContent>
      <p:grpSp>
        <p:nvGrpSpPr>
          <p:cNvPr id="36870" name="Group 23"/>
          <p:cNvGrpSpPr>
            <a:grpSpLocks/>
          </p:cNvGrpSpPr>
          <p:nvPr/>
        </p:nvGrpSpPr>
        <p:grpSpPr bwMode="auto">
          <a:xfrm>
            <a:off x="1143000" y="6492875"/>
            <a:ext cx="4495800" cy="1736725"/>
            <a:chOff x="720" y="2640"/>
            <a:chExt cx="2832" cy="1094"/>
          </a:xfrm>
        </p:grpSpPr>
        <p:sp>
          <p:nvSpPr>
            <p:cNvPr id="36873" name="Line 7"/>
            <p:cNvSpPr>
              <a:spLocks noChangeShapeType="1"/>
            </p:cNvSpPr>
            <p:nvPr/>
          </p:nvSpPr>
          <p:spPr bwMode="auto">
            <a:xfrm>
              <a:off x="720" y="2736"/>
              <a:ext cx="23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6874" name="Line 8"/>
            <p:cNvSpPr>
              <a:spLocks noChangeShapeType="1"/>
            </p:cNvSpPr>
            <p:nvPr/>
          </p:nvSpPr>
          <p:spPr bwMode="auto">
            <a:xfrm>
              <a:off x="720" y="3552"/>
              <a:ext cx="230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nvGrpSpPr>
            <p:cNvPr id="36875" name="Group 9"/>
            <p:cNvGrpSpPr>
              <a:grpSpLocks/>
            </p:cNvGrpSpPr>
            <p:nvPr/>
          </p:nvGrpSpPr>
          <p:grpSpPr bwMode="auto">
            <a:xfrm>
              <a:off x="1684" y="2640"/>
              <a:ext cx="96" cy="48"/>
              <a:chOff x="1972" y="3356"/>
              <a:chExt cx="96" cy="48"/>
            </a:xfrm>
          </p:grpSpPr>
          <p:sp>
            <p:nvSpPr>
              <p:cNvPr id="36884" name="Line 10"/>
              <p:cNvSpPr>
                <a:spLocks noChangeShapeType="1"/>
              </p:cNvSpPr>
              <p:nvPr/>
            </p:nvSpPr>
            <p:spPr bwMode="auto">
              <a:xfrm>
                <a:off x="1996" y="3380"/>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6885" name="Oval 11"/>
              <p:cNvSpPr>
                <a:spLocks noChangeArrowheads="1"/>
              </p:cNvSpPr>
              <p:nvPr/>
            </p:nvSpPr>
            <p:spPr bwMode="auto">
              <a:xfrm>
                <a:off x="1972" y="3356"/>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36876" name="Group 12"/>
            <p:cNvGrpSpPr>
              <a:grpSpLocks/>
            </p:cNvGrpSpPr>
            <p:nvPr/>
          </p:nvGrpSpPr>
          <p:grpSpPr bwMode="auto">
            <a:xfrm>
              <a:off x="1680" y="3600"/>
              <a:ext cx="96" cy="134"/>
              <a:chOff x="1968" y="4368"/>
              <a:chExt cx="96" cy="134"/>
            </a:xfrm>
          </p:grpSpPr>
          <p:sp>
            <p:nvSpPr>
              <p:cNvPr id="36882" name="Oval 13"/>
              <p:cNvSpPr>
                <a:spLocks noChangeArrowheads="1"/>
              </p:cNvSpPr>
              <p:nvPr/>
            </p:nvSpPr>
            <p:spPr bwMode="auto">
              <a:xfrm>
                <a:off x="1968" y="4388"/>
                <a:ext cx="96" cy="96"/>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en-US"/>
              </a:p>
            </p:txBody>
          </p:sp>
          <p:sp>
            <p:nvSpPr>
              <p:cNvPr id="36883" name="Text Box 14"/>
              <p:cNvSpPr txBox="1">
                <a:spLocks noChangeArrowheads="1"/>
              </p:cNvSpPr>
              <p:nvPr/>
            </p:nvSpPr>
            <p:spPr bwMode="auto">
              <a:xfrm>
                <a:off x="1983" y="436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b="0">
                    <a:latin typeface="Arial" charset="0"/>
                  </a:rPr>
                  <a:t>+</a:t>
                </a:r>
              </a:p>
            </p:txBody>
          </p:sp>
        </p:grpSp>
        <p:sp>
          <p:nvSpPr>
            <p:cNvPr id="36877" name="Line 15"/>
            <p:cNvSpPr>
              <a:spLocks noChangeShapeType="1"/>
            </p:cNvSpPr>
            <p:nvPr/>
          </p:nvSpPr>
          <p:spPr bwMode="auto">
            <a:xfrm>
              <a:off x="1728" y="2688"/>
              <a:ext cx="0" cy="336"/>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36878" name="Text Box 16"/>
            <p:cNvSpPr txBox="1">
              <a:spLocks noChangeArrowheads="1"/>
            </p:cNvSpPr>
            <p:nvPr/>
          </p:nvSpPr>
          <p:spPr bwMode="auto">
            <a:xfrm>
              <a:off x="3024" y="2640"/>
              <a:ext cx="48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E</a:t>
              </a:r>
              <a:r>
                <a:rPr lang="en-GB" baseline="-25000"/>
                <a:t>C</a:t>
              </a:r>
              <a:endParaRPr lang="en-GB"/>
            </a:p>
          </p:txBody>
        </p:sp>
        <p:sp>
          <p:nvSpPr>
            <p:cNvPr id="36879" name="Text Box 17"/>
            <p:cNvSpPr txBox="1">
              <a:spLocks noChangeArrowheads="1"/>
            </p:cNvSpPr>
            <p:nvPr/>
          </p:nvSpPr>
          <p:spPr bwMode="auto">
            <a:xfrm>
              <a:off x="3072" y="3456"/>
              <a:ext cx="480"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en-GB"/>
                <a:t>E</a:t>
              </a:r>
              <a:r>
                <a:rPr lang="en-GB" baseline="-25000"/>
                <a:t>V</a:t>
              </a:r>
              <a:endParaRPr lang="en-GB"/>
            </a:p>
          </p:txBody>
        </p:sp>
        <p:sp>
          <p:nvSpPr>
            <p:cNvPr id="36880" name="Line 19"/>
            <p:cNvSpPr>
              <a:spLocks noChangeShapeType="1"/>
            </p:cNvSpPr>
            <p:nvPr/>
          </p:nvSpPr>
          <p:spPr bwMode="auto">
            <a:xfrm>
              <a:off x="1728" y="3024"/>
              <a:ext cx="0" cy="576"/>
            </a:xfrm>
            <a:prstGeom prst="line">
              <a:avLst/>
            </a:prstGeom>
            <a:noFill/>
            <a:ln w="12700">
              <a:solidFill>
                <a:schemeClr val="tx1"/>
              </a:solidFill>
              <a:round/>
              <a:headEnd/>
              <a:tailEnd type="stealth"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36881" name="Line 21"/>
            <p:cNvSpPr>
              <a:spLocks noChangeShapeType="1"/>
            </p:cNvSpPr>
            <p:nvPr/>
          </p:nvSpPr>
          <p:spPr bwMode="auto">
            <a:xfrm>
              <a:off x="1584" y="3024"/>
              <a:ext cx="2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grpSp>
      <p:sp>
        <p:nvSpPr>
          <p:cNvPr id="23" name="Rectangle 22">
            <a:extLst>
              <a:ext uri="{FF2B5EF4-FFF2-40B4-BE49-F238E27FC236}">
                <a16:creationId xmlns:a16="http://schemas.microsoft.com/office/drawing/2014/main" id="{7A5B9551-1665-204E-88A8-28A061168495}"/>
              </a:ext>
            </a:extLst>
          </p:cNvPr>
          <p:cNvSpPr>
            <a:spLocks noChangeArrowheads="1"/>
          </p:cNvSpPr>
          <p:nvPr/>
        </p:nvSpPr>
        <p:spPr bwMode="auto">
          <a:xfrm>
            <a:off x="2060848" y="1510846"/>
            <a:ext cx="2638152" cy="684890"/>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numéro de diapositive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EA66841A-B67C-8B4E-B25D-B64C84BC0886}" type="slidenum">
              <a:rPr lang="fr-FR" b="0">
                <a:latin typeface="Arial" charset="0"/>
              </a:rPr>
              <a:pPr eaLnBrk="1" hangingPunct="1"/>
              <a:t>36</a:t>
            </a:fld>
            <a:endParaRPr lang="fr-FR" b="0">
              <a:latin typeface="Arial" charset="0"/>
            </a:endParaRPr>
          </a:p>
        </p:txBody>
      </p:sp>
      <p:sp>
        <p:nvSpPr>
          <p:cNvPr id="37890" name="Text Box 3"/>
          <p:cNvSpPr txBox="1">
            <a:spLocks noChangeArrowheads="1"/>
          </p:cNvSpPr>
          <p:nvPr/>
        </p:nvSpPr>
        <p:spPr bwMode="auto">
          <a:xfrm>
            <a:off x="457200" y="3521075"/>
            <a:ext cx="6022975"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tabLst>
                <a:tab pos="1800225" algn="l"/>
              </a:tabLst>
              <a:defRPr sz="1400" b="1">
                <a:solidFill>
                  <a:schemeClr val="tx1"/>
                </a:solidFill>
                <a:latin typeface="Comic Sans MS" charset="0"/>
                <a:ea typeface="ＭＳ Ｐゴシック" charset="0"/>
                <a:cs typeface="ＭＳ Ｐゴシック" charset="0"/>
              </a:defRPr>
            </a:lvl1pPr>
            <a:lvl2pPr marL="742950" indent="-285750" eaLnBrk="0" hangingPunct="0">
              <a:tabLst>
                <a:tab pos="1800225" algn="l"/>
              </a:tabLst>
              <a:defRPr sz="1400" b="1">
                <a:solidFill>
                  <a:schemeClr val="tx1"/>
                </a:solidFill>
                <a:latin typeface="Comic Sans MS" charset="0"/>
                <a:ea typeface="ＭＳ Ｐゴシック" charset="0"/>
              </a:defRPr>
            </a:lvl2pPr>
            <a:lvl3pPr marL="1143000" indent="-228600" eaLnBrk="0" hangingPunct="0">
              <a:tabLst>
                <a:tab pos="1800225" algn="l"/>
              </a:tabLst>
              <a:defRPr sz="1400" b="1">
                <a:solidFill>
                  <a:schemeClr val="tx1"/>
                </a:solidFill>
                <a:latin typeface="Comic Sans MS" charset="0"/>
                <a:ea typeface="ＭＳ Ｐゴシック" charset="0"/>
              </a:defRPr>
            </a:lvl3pPr>
            <a:lvl4pPr marL="1600200" indent="-228600" eaLnBrk="0" hangingPunct="0">
              <a:tabLst>
                <a:tab pos="1800225" algn="l"/>
              </a:tabLst>
              <a:defRPr sz="1400" b="1">
                <a:solidFill>
                  <a:schemeClr val="tx1"/>
                </a:solidFill>
                <a:latin typeface="Comic Sans MS" charset="0"/>
                <a:ea typeface="ＭＳ Ｐゴシック" charset="0"/>
              </a:defRPr>
            </a:lvl4pPr>
            <a:lvl5pPr marL="2057400" indent="-228600" eaLnBrk="0" hangingPunct="0">
              <a:tabLst>
                <a:tab pos="1800225" algn="l"/>
              </a:tabLst>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9pPr>
          </a:lstStyle>
          <a:p>
            <a:pPr algn="ctr" eaLnBrk="1" hangingPunct="1">
              <a:spcBef>
                <a:spcPct val="20000"/>
              </a:spcBef>
            </a:pPr>
            <a:r>
              <a:rPr lang="fr-FR" i="1"/>
              <a:t>Temps de recombinaison et longueur de diffusion des électrons dans du Si de type P en fonction du dopage.</a:t>
            </a:r>
          </a:p>
        </p:txBody>
      </p:sp>
      <p:sp>
        <p:nvSpPr>
          <p:cNvPr id="37891" name="Rectangle 4"/>
          <p:cNvSpPr>
            <a:spLocks noChangeArrowheads="1"/>
          </p:cNvSpPr>
          <p:nvPr/>
        </p:nvSpPr>
        <p:spPr bwMode="auto">
          <a:xfrm>
            <a:off x="4495800" y="1066800"/>
            <a:ext cx="192405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spcBef>
                <a:spcPct val="20000"/>
              </a:spcBef>
            </a:pPr>
            <a:r>
              <a:rPr lang="fr-FR" sz="1200"/>
              <a:t>D</a:t>
            </a:r>
            <a:r>
              <a:rPr lang="ja-JP" altLang="fr-FR" sz="1200"/>
              <a:t>’</a:t>
            </a:r>
            <a:r>
              <a:rPr lang="fr-FR" altLang="ja-JP" sz="1200"/>
              <a:t>après: </a:t>
            </a:r>
            <a:r>
              <a:rPr lang="en-GB" altLang="ja-JP" sz="1200"/>
              <a:t>Tyagi, M. S. and R. Van Overstraeten, Solid State Electron. 26, 6 (1983) 577-598.</a:t>
            </a:r>
            <a:endParaRPr lang="fr-FR" sz="1200"/>
          </a:p>
        </p:txBody>
      </p:sp>
      <p:grpSp>
        <p:nvGrpSpPr>
          <p:cNvPr id="37892" name="Group 7"/>
          <p:cNvGrpSpPr>
            <a:grpSpLocks/>
          </p:cNvGrpSpPr>
          <p:nvPr/>
        </p:nvGrpSpPr>
        <p:grpSpPr bwMode="auto">
          <a:xfrm>
            <a:off x="533400" y="381000"/>
            <a:ext cx="3733800" cy="2884488"/>
            <a:chOff x="336" y="240"/>
            <a:chExt cx="2352" cy="1817"/>
          </a:xfrm>
        </p:grpSpPr>
        <p:pic>
          <p:nvPicPr>
            <p:cNvPr id="37893" name="Picture 2" descr="taux_recombinaison_Si_electr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40"/>
              <a:ext cx="2352" cy="1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4" name="Line 5"/>
            <p:cNvSpPr>
              <a:spLocks noChangeShapeType="1"/>
            </p:cNvSpPr>
            <p:nvPr/>
          </p:nvSpPr>
          <p:spPr bwMode="auto">
            <a:xfrm>
              <a:off x="864" y="1152"/>
              <a:ext cx="672" cy="52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37895" name="Text Box 6"/>
            <p:cNvSpPr txBox="1">
              <a:spLocks noChangeArrowheads="1"/>
            </p:cNvSpPr>
            <p:nvPr/>
          </p:nvSpPr>
          <p:spPr bwMode="auto">
            <a:xfrm rot="2274396">
              <a:off x="768" y="1392"/>
              <a:ext cx="67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tabLst>
                  <a:tab pos="1800225" algn="l"/>
                </a:tabLst>
                <a:defRPr sz="1400" b="1">
                  <a:solidFill>
                    <a:schemeClr val="tx1"/>
                  </a:solidFill>
                  <a:latin typeface="Comic Sans MS" charset="0"/>
                  <a:ea typeface="ＭＳ Ｐゴシック" charset="0"/>
                  <a:cs typeface="ＭＳ Ｐゴシック" charset="0"/>
                </a:defRPr>
              </a:lvl1pPr>
              <a:lvl2pPr marL="742950" indent="-285750" eaLnBrk="0" hangingPunct="0">
                <a:tabLst>
                  <a:tab pos="1800225" algn="l"/>
                </a:tabLst>
                <a:defRPr sz="1400" b="1">
                  <a:solidFill>
                    <a:schemeClr val="tx1"/>
                  </a:solidFill>
                  <a:latin typeface="Comic Sans MS" charset="0"/>
                  <a:ea typeface="ＭＳ Ｐゴシック" charset="0"/>
                </a:defRPr>
              </a:lvl2pPr>
              <a:lvl3pPr marL="1143000" indent="-228600" eaLnBrk="0" hangingPunct="0">
                <a:tabLst>
                  <a:tab pos="1800225" algn="l"/>
                </a:tabLst>
                <a:defRPr sz="1400" b="1">
                  <a:solidFill>
                    <a:schemeClr val="tx1"/>
                  </a:solidFill>
                  <a:latin typeface="Comic Sans MS" charset="0"/>
                  <a:ea typeface="ＭＳ Ｐゴシック" charset="0"/>
                </a:defRPr>
              </a:lvl3pPr>
              <a:lvl4pPr marL="1600200" indent="-228600" eaLnBrk="0" hangingPunct="0">
                <a:tabLst>
                  <a:tab pos="1800225" algn="l"/>
                </a:tabLst>
                <a:defRPr sz="1400" b="1">
                  <a:solidFill>
                    <a:schemeClr val="tx1"/>
                  </a:solidFill>
                  <a:latin typeface="Comic Sans MS" charset="0"/>
                  <a:ea typeface="ＭＳ Ｐゴシック" charset="0"/>
                </a:defRPr>
              </a:lvl4pPr>
              <a:lvl5pPr marL="2057400" indent="-228600" eaLnBrk="0" hangingPunct="0">
                <a:tabLst>
                  <a:tab pos="1800225" algn="l"/>
                </a:tabLst>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1800225" algn="l"/>
                </a:tabLst>
                <a:defRPr sz="1400" b="1">
                  <a:solidFill>
                    <a:schemeClr val="tx1"/>
                  </a:solidFill>
                  <a:latin typeface="Comic Sans MS" charset="0"/>
                  <a:ea typeface="ＭＳ Ｐゴシック" charset="0"/>
                </a:defRPr>
              </a:lvl9pPr>
            </a:lstStyle>
            <a:p>
              <a:pPr eaLnBrk="1" hangingPunct="1">
                <a:spcBef>
                  <a:spcPct val="20000"/>
                </a:spcBef>
              </a:pPr>
              <a:r>
                <a:rPr lang="fr-FR"/>
                <a:t>Pente -1</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D9C888BD-81B7-B345-A5B6-807A113571BF}" type="slidenum">
              <a:rPr lang="fr-FR" b="0">
                <a:latin typeface="Arial" charset="0"/>
              </a:rPr>
              <a:pPr eaLnBrk="1" hangingPunct="1"/>
              <a:t>37</a:t>
            </a:fld>
            <a:endParaRPr lang="fr-FR" b="0">
              <a:latin typeface="Arial" charset="0"/>
            </a:endParaRPr>
          </a:p>
        </p:txBody>
      </p:sp>
      <p:pic>
        <p:nvPicPr>
          <p:cNvPr id="389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131888"/>
            <a:ext cx="5761038" cy="3675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8915" name="Text Box 8"/>
          <p:cNvSpPr txBox="1">
            <a:spLocks noChangeArrowheads="1"/>
          </p:cNvSpPr>
          <p:nvPr/>
        </p:nvSpPr>
        <p:spPr bwMode="auto">
          <a:xfrm>
            <a:off x="609600" y="4953000"/>
            <a:ext cx="5562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Effet Gunn: vitesse différentielle négative due à l</a:t>
            </a:r>
            <a:r>
              <a:rPr lang="ja-JP" altLang="fr-FR"/>
              <a:t>’</a:t>
            </a:r>
            <a:r>
              <a:rPr lang="fr-FR" altLang="ja-JP"/>
              <a:t>apparition d</a:t>
            </a:r>
            <a:r>
              <a:rPr lang="ja-JP" altLang="fr-FR"/>
              <a:t>’</a:t>
            </a:r>
            <a:r>
              <a:rPr lang="fr-FR" altLang="ja-JP"/>
              <a:t>électrons lourds</a:t>
            </a:r>
            <a:endParaRPr lang="fr-FR"/>
          </a:p>
        </p:txBody>
      </p:sp>
      <p:sp>
        <p:nvSpPr>
          <p:cNvPr id="38916" name="Rectangle 9"/>
          <p:cNvSpPr>
            <a:spLocks noGrp="1" noChangeArrowheads="1"/>
          </p:cNvSpPr>
          <p:nvPr>
            <p:ph type="title"/>
          </p:nvPr>
        </p:nvSpPr>
        <p:spPr/>
        <p:txBody>
          <a:bodyPr/>
          <a:lstStyle/>
          <a:p>
            <a:pPr algn="just" eaLnBrk="1" hangingPunct="1"/>
            <a:r>
              <a:rPr lang="fr-FR" sz="1400">
                <a:solidFill>
                  <a:schemeClr val="tx1"/>
                </a:solidFill>
                <a:latin typeface="Comic Sans MS" charset="0"/>
                <a:ea typeface="ＭＳ Ｐゴシック" charset="0"/>
                <a:cs typeface="ＭＳ Ｐゴシック" charset="0"/>
              </a:rPr>
              <a:t>IV. Phénomènes non linéaires: Relation vitesse - champ électrique.</a:t>
            </a:r>
            <a:endParaRPr lang="en-GB" sz="1400">
              <a:solidFill>
                <a:schemeClr val="tx1"/>
              </a:solidFill>
              <a:latin typeface="Comic Sans MS" charset="0"/>
              <a:ea typeface="ＭＳ Ｐゴシック" charset="0"/>
              <a:cs typeface="ＭＳ Ｐゴシック" charset="0"/>
            </a:endParaRPr>
          </a:p>
        </p:txBody>
      </p:sp>
      <p:pic>
        <p:nvPicPr>
          <p:cNvPr id="38917" name="Picture 10" descr="energie_electrons_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649913"/>
            <a:ext cx="3340100" cy="257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8" name="Text Box 12"/>
          <p:cNvSpPr txBox="1">
            <a:spLocks noChangeArrowheads="1"/>
          </p:cNvSpPr>
          <p:nvPr/>
        </p:nvSpPr>
        <p:spPr bwMode="auto">
          <a:xfrm>
            <a:off x="3810000" y="5954713"/>
            <a:ext cx="2514600" cy="200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i="1"/>
              <a:t>Energie électronique moyenne en fonction du champ électrique dans le silicium (// à la direction 111) pour différentes densités de donneurs.</a:t>
            </a:r>
            <a:endParaRPr lang="en-GB" i="1"/>
          </a:p>
          <a:p>
            <a:pPr eaLnBrk="1" hangingPunct="1"/>
            <a:r>
              <a:rPr lang="en-GB" i="1"/>
              <a:t>1. Nd = 0;</a:t>
            </a:r>
          </a:p>
          <a:p>
            <a:pPr eaLnBrk="1" hangingPunct="1"/>
            <a:r>
              <a:rPr lang="en-GB" i="1"/>
              <a:t>2. Nd = 4·10</a:t>
            </a:r>
            <a:r>
              <a:rPr lang="en-GB" i="1" baseline="30000"/>
              <a:t>18</a:t>
            </a:r>
            <a:r>
              <a:rPr lang="en-GB" i="1"/>
              <a:t> cm</a:t>
            </a:r>
            <a:r>
              <a:rPr lang="en-GB" i="1" baseline="30000"/>
              <a:t>-3</a:t>
            </a:r>
            <a:r>
              <a:rPr lang="en-GB" i="1"/>
              <a:t>;</a:t>
            </a:r>
          </a:p>
          <a:p>
            <a:pPr eaLnBrk="1" hangingPunct="1"/>
            <a:r>
              <a:rPr lang="en-GB" i="1"/>
              <a:t>3. Nd = 4·10</a:t>
            </a:r>
            <a:r>
              <a:rPr lang="en-GB" i="1" baseline="30000"/>
              <a:t>19</a:t>
            </a:r>
            <a:r>
              <a:rPr lang="en-GB" i="1"/>
              <a:t> cm</a:t>
            </a:r>
            <a:r>
              <a:rPr lang="en-GB" i="1" baseline="30000"/>
              <a:t>-3</a:t>
            </a:r>
            <a:r>
              <a:rPr lang="en-GB" i="1"/>
              <a:t>.</a:t>
            </a:r>
            <a:endParaRPr lang="fr-FR" i="1"/>
          </a:p>
        </p:txBody>
      </p:sp>
      <p:sp>
        <p:nvSpPr>
          <p:cNvPr id="38919" name="Rectangle 13"/>
          <p:cNvSpPr>
            <a:spLocks noChangeArrowheads="1"/>
          </p:cNvSpPr>
          <p:nvPr/>
        </p:nvSpPr>
        <p:spPr bwMode="auto">
          <a:xfrm>
            <a:off x="685800" y="8305800"/>
            <a:ext cx="541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pPr>
              <a:spcBef>
                <a:spcPct val="20000"/>
              </a:spcBef>
            </a:pPr>
            <a:r>
              <a:rPr lang="fr-FR" sz="1200"/>
              <a:t>D</a:t>
            </a:r>
            <a:r>
              <a:rPr lang="ja-JP" altLang="fr-FR" sz="1200"/>
              <a:t>’</a:t>
            </a:r>
            <a:r>
              <a:rPr lang="fr-FR" altLang="ja-JP" sz="1200"/>
              <a:t>après: </a:t>
            </a:r>
            <a:r>
              <a:rPr lang="en-GB" altLang="ja-JP" sz="1200"/>
              <a:t>Jacoboni, C., C. Canali, G. Ottaviani, and A. A. Quaranta, Solid State Electron. 20, 2(1977) 77-89.</a:t>
            </a:r>
            <a:endParaRPr lang="fr-FR" sz="1200"/>
          </a:p>
        </p:txBody>
      </p:sp>
      <p:sp>
        <p:nvSpPr>
          <p:cNvPr id="38920" name="Rectangle 14"/>
          <p:cNvSpPr>
            <a:spLocks noChangeArrowheads="1"/>
          </p:cNvSpPr>
          <p:nvPr/>
        </p:nvSpPr>
        <p:spPr bwMode="auto">
          <a:xfrm>
            <a:off x="381000" y="5548313"/>
            <a:ext cx="1905000" cy="5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just">
              <a:buFontTx/>
              <a:buChar char="•"/>
            </a:pPr>
            <a:r>
              <a:rPr lang="fr-FR"/>
              <a:t>Electrons chauds.</a:t>
            </a:r>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1C5AED75-2F08-6B40-89EF-A1266AC03AC4}" type="slidenum">
              <a:rPr lang="fr-FR" b="0">
                <a:latin typeface="Arial" charset="0"/>
              </a:rPr>
              <a:pPr eaLnBrk="1" hangingPunct="1"/>
              <a:t>38</a:t>
            </a:fld>
            <a:endParaRPr lang="fr-FR" b="0">
              <a:latin typeface="Arial" charset="0"/>
            </a:endParaRPr>
          </a:p>
        </p:txBody>
      </p:sp>
      <p:grpSp>
        <p:nvGrpSpPr>
          <p:cNvPr id="40962" name="Group 4"/>
          <p:cNvGrpSpPr>
            <a:grpSpLocks/>
          </p:cNvGrpSpPr>
          <p:nvPr/>
        </p:nvGrpSpPr>
        <p:grpSpPr bwMode="auto">
          <a:xfrm>
            <a:off x="1447800" y="3810000"/>
            <a:ext cx="3276600" cy="1403350"/>
            <a:chOff x="1152" y="2764"/>
            <a:chExt cx="2064" cy="884"/>
          </a:xfrm>
        </p:grpSpPr>
        <p:grpSp>
          <p:nvGrpSpPr>
            <p:cNvPr id="40983" name="Group 5"/>
            <p:cNvGrpSpPr>
              <a:grpSpLocks/>
            </p:cNvGrpSpPr>
            <p:nvPr/>
          </p:nvGrpSpPr>
          <p:grpSpPr bwMode="auto">
            <a:xfrm>
              <a:off x="1271" y="3264"/>
              <a:ext cx="480" cy="192"/>
              <a:chOff x="1104" y="4752"/>
              <a:chExt cx="480" cy="192"/>
            </a:xfrm>
          </p:grpSpPr>
          <p:sp>
            <p:nvSpPr>
              <p:cNvPr id="41006" name="Line 6"/>
              <p:cNvSpPr>
                <a:spLocks noChangeShapeType="1"/>
              </p:cNvSpPr>
              <p:nvPr/>
            </p:nvSpPr>
            <p:spPr bwMode="auto">
              <a:xfrm>
                <a:off x="1104" y="4944"/>
                <a:ext cx="480" cy="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aphicFrame>
            <p:nvGraphicFramePr>
              <p:cNvPr id="41007" name="Object 2"/>
              <p:cNvGraphicFramePr>
                <a:graphicFrameLocks noChangeAspect="1"/>
              </p:cNvGraphicFramePr>
              <p:nvPr/>
            </p:nvGraphicFramePr>
            <p:xfrm>
              <a:off x="1178" y="4752"/>
              <a:ext cx="310" cy="170"/>
            </p:xfrm>
            <a:graphic>
              <a:graphicData uri="http://schemas.openxmlformats.org/presentationml/2006/ole">
                <mc:AlternateContent xmlns:mc="http://schemas.openxmlformats.org/markup-compatibility/2006">
                  <mc:Choice xmlns:v="urn:schemas-microsoft-com:vml" Requires="v">
                    <p:oleObj name="Équation" r:id="rId3" imgW="393700" imgH="215900" progId="Equation.3">
                      <p:embed/>
                    </p:oleObj>
                  </mc:Choice>
                  <mc:Fallback>
                    <p:oleObj name="Équation" r:id="rId3" imgW="393700" imgH="215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 y="4752"/>
                            <a:ext cx="310" cy="1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40984" name="Freeform 8"/>
            <p:cNvSpPr>
              <a:spLocks/>
            </p:cNvSpPr>
            <p:nvPr/>
          </p:nvSpPr>
          <p:spPr bwMode="auto">
            <a:xfrm>
              <a:off x="1273" y="2784"/>
              <a:ext cx="407" cy="144"/>
            </a:xfrm>
            <a:custGeom>
              <a:avLst/>
              <a:gdLst>
                <a:gd name="T0" fmla="*/ 0 w 768"/>
                <a:gd name="T1" fmla="*/ 0 h 432"/>
                <a:gd name="T2" fmla="*/ 1 w 768"/>
                <a:gd name="T3" fmla="*/ 0 h 432"/>
                <a:gd name="T4" fmla="*/ 1 w 768"/>
                <a:gd name="T5" fmla="*/ 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0" y="432"/>
                  </a:moveTo>
                  <a:cubicBezTo>
                    <a:pt x="104" y="300"/>
                    <a:pt x="208" y="168"/>
                    <a:pt x="336" y="96"/>
                  </a:cubicBezTo>
                  <a:cubicBezTo>
                    <a:pt x="464" y="24"/>
                    <a:pt x="696" y="16"/>
                    <a:pt x="768"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40985" name="Freeform 9"/>
            <p:cNvSpPr>
              <a:spLocks/>
            </p:cNvSpPr>
            <p:nvPr/>
          </p:nvSpPr>
          <p:spPr bwMode="auto">
            <a:xfrm flipV="1">
              <a:off x="1776" y="2784"/>
              <a:ext cx="768" cy="288"/>
            </a:xfrm>
            <a:custGeom>
              <a:avLst/>
              <a:gdLst>
                <a:gd name="T0" fmla="*/ 0 w 768"/>
                <a:gd name="T1" fmla="*/ 2 h 432"/>
                <a:gd name="T2" fmla="*/ 336 w 768"/>
                <a:gd name="T3" fmla="*/ 1 h 432"/>
                <a:gd name="T4" fmla="*/ 768 w 768"/>
                <a:gd name="T5" fmla="*/ 0 h 432"/>
                <a:gd name="T6" fmla="*/ 0 60000 65536"/>
                <a:gd name="T7" fmla="*/ 0 60000 65536"/>
                <a:gd name="T8" fmla="*/ 0 60000 65536"/>
                <a:gd name="T9" fmla="*/ 0 w 768"/>
                <a:gd name="T10" fmla="*/ 0 h 432"/>
                <a:gd name="T11" fmla="*/ 768 w 768"/>
                <a:gd name="T12" fmla="*/ 432 h 432"/>
              </a:gdLst>
              <a:ahLst/>
              <a:cxnLst>
                <a:cxn ang="T6">
                  <a:pos x="T0" y="T1"/>
                </a:cxn>
                <a:cxn ang="T7">
                  <a:pos x="T2" y="T3"/>
                </a:cxn>
                <a:cxn ang="T8">
                  <a:pos x="T4" y="T5"/>
                </a:cxn>
              </a:cxnLst>
              <a:rect l="T9" t="T10" r="T11" b="T12"/>
              <a:pathLst>
                <a:path w="768" h="432">
                  <a:moveTo>
                    <a:pt x="0" y="432"/>
                  </a:moveTo>
                  <a:cubicBezTo>
                    <a:pt x="104" y="300"/>
                    <a:pt x="208" y="168"/>
                    <a:pt x="336" y="96"/>
                  </a:cubicBezTo>
                  <a:cubicBezTo>
                    <a:pt x="464" y="24"/>
                    <a:pt x="696" y="16"/>
                    <a:pt x="768"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40986" name="Freeform 10"/>
            <p:cNvSpPr>
              <a:spLocks/>
            </p:cNvSpPr>
            <p:nvPr/>
          </p:nvSpPr>
          <p:spPr bwMode="auto">
            <a:xfrm>
              <a:off x="2314" y="3077"/>
              <a:ext cx="253" cy="283"/>
            </a:xfrm>
            <a:custGeom>
              <a:avLst/>
              <a:gdLst>
                <a:gd name="T0" fmla="*/ 174 w 253"/>
                <a:gd name="T1" fmla="*/ 0 h 283"/>
                <a:gd name="T2" fmla="*/ 48 w 253"/>
                <a:gd name="T3" fmla="*/ 61 h 283"/>
                <a:gd name="T4" fmla="*/ 1 w 253"/>
                <a:gd name="T5" fmla="*/ 157 h 283"/>
                <a:gd name="T6" fmla="*/ 53 w 253"/>
                <a:gd name="T7" fmla="*/ 261 h 283"/>
                <a:gd name="T8" fmla="*/ 253 w 253"/>
                <a:gd name="T9" fmla="*/ 283 h 283"/>
                <a:gd name="T10" fmla="*/ 0 60000 65536"/>
                <a:gd name="T11" fmla="*/ 0 60000 65536"/>
                <a:gd name="T12" fmla="*/ 0 60000 65536"/>
                <a:gd name="T13" fmla="*/ 0 60000 65536"/>
                <a:gd name="T14" fmla="*/ 0 60000 65536"/>
                <a:gd name="T15" fmla="*/ 0 w 253"/>
                <a:gd name="T16" fmla="*/ 0 h 283"/>
                <a:gd name="T17" fmla="*/ 253 w 253"/>
                <a:gd name="T18" fmla="*/ 283 h 283"/>
              </a:gdLst>
              <a:ahLst/>
              <a:cxnLst>
                <a:cxn ang="T10">
                  <a:pos x="T0" y="T1"/>
                </a:cxn>
                <a:cxn ang="T11">
                  <a:pos x="T2" y="T3"/>
                </a:cxn>
                <a:cxn ang="T12">
                  <a:pos x="T4" y="T5"/>
                </a:cxn>
                <a:cxn ang="T13">
                  <a:pos x="T6" y="T7"/>
                </a:cxn>
                <a:cxn ang="T14">
                  <a:pos x="T8" y="T9"/>
                </a:cxn>
              </a:cxnLst>
              <a:rect l="T15" t="T16" r="T17" b="T18"/>
              <a:pathLst>
                <a:path w="253" h="283">
                  <a:moveTo>
                    <a:pt x="174" y="0"/>
                  </a:moveTo>
                  <a:cubicBezTo>
                    <a:pt x="152" y="10"/>
                    <a:pt x="77" y="35"/>
                    <a:pt x="48" y="61"/>
                  </a:cubicBezTo>
                  <a:cubicBezTo>
                    <a:pt x="19" y="87"/>
                    <a:pt x="0" y="124"/>
                    <a:pt x="1" y="157"/>
                  </a:cubicBezTo>
                  <a:cubicBezTo>
                    <a:pt x="2" y="190"/>
                    <a:pt x="11" y="240"/>
                    <a:pt x="53" y="261"/>
                  </a:cubicBezTo>
                  <a:cubicBezTo>
                    <a:pt x="95" y="282"/>
                    <a:pt x="211" y="279"/>
                    <a:pt x="253" y="283"/>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40987" name="Freeform 11"/>
            <p:cNvSpPr>
              <a:spLocks/>
            </p:cNvSpPr>
            <p:nvPr/>
          </p:nvSpPr>
          <p:spPr bwMode="auto">
            <a:xfrm>
              <a:off x="2640" y="3156"/>
              <a:ext cx="505" cy="204"/>
            </a:xfrm>
            <a:custGeom>
              <a:avLst/>
              <a:gdLst>
                <a:gd name="T0" fmla="*/ 0 w 505"/>
                <a:gd name="T1" fmla="*/ 204 h 204"/>
                <a:gd name="T2" fmla="*/ 218 w 505"/>
                <a:gd name="T3" fmla="*/ 34 h 204"/>
                <a:gd name="T4" fmla="*/ 505 w 505"/>
                <a:gd name="T5" fmla="*/ 0 h 204"/>
                <a:gd name="T6" fmla="*/ 0 60000 65536"/>
                <a:gd name="T7" fmla="*/ 0 60000 65536"/>
                <a:gd name="T8" fmla="*/ 0 60000 65536"/>
                <a:gd name="T9" fmla="*/ 0 w 505"/>
                <a:gd name="T10" fmla="*/ 0 h 204"/>
                <a:gd name="T11" fmla="*/ 505 w 505"/>
                <a:gd name="T12" fmla="*/ 204 h 204"/>
              </a:gdLst>
              <a:ahLst/>
              <a:cxnLst>
                <a:cxn ang="T6">
                  <a:pos x="T0" y="T1"/>
                </a:cxn>
                <a:cxn ang="T7">
                  <a:pos x="T2" y="T3"/>
                </a:cxn>
                <a:cxn ang="T8">
                  <a:pos x="T4" y="T5"/>
                </a:cxn>
              </a:cxnLst>
              <a:rect l="T9" t="T10" r="T11" b="T12"/>
              <a:pathLst>
                <a:path w="505" h="204">
                  <a:moveTo>
                    <a:pt x="0" y="204"/>
                  </a:moveTo>
                  <a:cubicBezTo>
                    <a:pt x="36" y="176"/>
                    <a:pt x="134" y="68"/>
                    <a:pt x="218" y="34"/>
                  </a:cubicBezTo>
                  <a:cubicBezTo>
                    <a:pt x="302" y="0"/>
                    <a:pt x="457" y="6"/>
                    <a:pt x="505" y="0"/>
                  </a:cubicBezTo>
                </a:path>
              </a:pathLst>
            </a:custGeom>
            <a:noFill/>
            <a:ln w="12700">
              <a:solidFill>
                <a:schemeClr val="tx1"/>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fr-FR"/>
            </a:p>
          </p:txBody>
        </p:sp>
        <p:sp>
          <p:nvSpPr>
            <p:cNvPr id="40988" name="Rectangle 12"/>
            <p:cNvSpPr>
              <a:spLocks noChangeArrowheads="1"/>
            </p:cNvSpPr>
            <p:nvPr/>
          </p:nvSpPr>
          <p:spPr bwMode="auto">
            <a:xfrm>
              <a:off x="1152" y="3456"/>
              <a:ext cx="726"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a:t>ou gradient</a:t>
              </a:r>
              <a:endParaRPr lang="en-GB"/>
            </a:p>
          </p:txBody>
        </p:sp>
        <p:grpSp>
          <p:nvGrpSpPr>
            <p:cNvPr id="40989" name="Group 13"/>
            <p:cNvGrpSpPr>
              <a:grpSpLocks/>
            </p:cNvGrpSpPr>
            <p:nvPr/>
          </p:nvGrpSpPr>
          <p:grpSpPr bwMode="auto">
            <a:xfrm>
              <a:off x="1225" y="2928"/>
              <a:ext cx="96" cy="48"/>
              <a:chOff x="788" y="4348"/>
              <a:chExt cx="96" cy="48"/>
            </a:xfrm>
          </p:grpSpPr>
          <p:sp>
            <p:nvSpPr>
              <p:cNvPr id="41004" name="Line 14"/>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41005" name="Oval 15"/>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0990" name="Group 16"/>
            <p:cNvGrpSpPr>
              <a:grpSpLocks/>
            </p:cNvGrpSpPr>
            <p:nvPr/>
          </p:nvGrpSpPr>
          <p:grpSpPr bwMode="auto">
            <a:xfrm>
              <a:off x="1680" y="2764"/>
              <a:ext cx="96" cy="48"/>
              <a:chOff x="788" y="4348"/>
              <a:chExt cx="96" cy="48"/>
            </a:xfrm>
          </p:grpSpPr>
          <p:sp>
            <p:nvSpPr>
              <p:cNvPr id="41002" name="Line 17"/>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41003" name="Oval 18"/>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0991" name="Group 19"/>
            <p:cNvGrpSpPr>
              <a:grpSpLocks/>
            </p:cNvGrpSpPr>
            <p:nvPr/>
          </p:nvGrpSpPr>
          <p:grpSpPr bwMode="auto">
            <a:xfrm>
              <a:off x="2544" y="3044"/>
              <a:ext cx="96" cy="48"/>
              <a:chOff x="788" y="4348"/>
              <a:chExt cx="96" cy="48"/>
            </a:xfrm>
          </p:grpSpPr>
          <p:sp>
            <p:nvSpPr>
              <p:cNvPr id="41000" name="Line 20"/>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41001" name="Oval 21"/>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0992" name="Group 22"/>
            <p:cNvGrpSpPr>
              <a:grpSpLocks/>
            </p:cNvGrpSpPr>
            <p:nvPr/>
          </p:nvGrpSpPr>
          <p:grpSpPr bwMode="auto">
            <a:xfrm>
              <a:off x="3120" y="3143"/>
              <a:ext cx="96" cy="48"/>
              <a:chOff x="788" y="4348"/>
              <a:chExt cx="96" cy="48"/>
            </a:xfrm>
          </p:grpSpPr>
          <p:sp>
            <p:nvSpPr>
              <p:cNvPr id="40998" name="Line 23"/>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40999" name="Oval 24"/>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grpSp>
          <p:nvGrpSpPr>
            <p:cNvPr id="40993" name="Group 25"/>
            <p:cNvGrpSpPr>
              <a:grpSpLocks/>
            </p:cNvGrpSpPr>
            <p:nvPr/>
          </p:nvGrpSpPr>
          <p:grpSpPr bwMode="auto">
            <a:xfrm>
              <a:off x="2544" y="3332"/>
              <a:ext cx="96" cy="48"/>
              <a:chOff x="788" y="4348"/>
              <a:chExt cx="96" cy="48"/>
            </a:xfrm>
          </p:grpSpPr>
          <p:sp>
            <p:nvSpPr>
              <p:cNvPr id="40996" name="Line 26"/>
              <p:cNvSpPr>
                <a:spLocks noChangeShapeType="1"/>
              </p:cNvSpPr>
              <p:nvPr/>
            </p:nvSpPr>
            <p:spPr bwMode="auto">
              <a:xfrm>
                <a:off x="816" y="436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lIns="90000" tIns="46800" rIns="90000" bIns="46800" anchor="ctr">
                <a:spAutoFit/>
              </a:bodyPr>
              <a:lstStyle/>
              <a:p>
                <a:endParaRPr lang="fr-FR"/>
              </a:p>
            </p:txBody>
          </p:sp>
          <p:sp>
            <p:nvSpPr>
              <p:cNvPr id="40997" name="Oval 27"/>
              <p:cNvSpPr>
                <a:spLocks noChangeArrowheads="1"/>
              </p:cNvSpPr>
              <p:nvPr/>
            </p:nvSpPr>
            <p:spPr bwMode="auto">
              <a:xfrm>
                <a:off x="788" y="4348"/>
                <a:ext cx="96" cy="48"/>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grpSp>
        <p:sp>
          <p:nvSpPr>
            <p:cNvPr id="40994" name="Freeform 28"/>
            <p:cNvSpPr>
              <a:spLocks/>
            </p:cNvSpPr>
            <p:nvPr/>
          </p:nvSpPr>
          <p:spPr bwMode="auto">
            <a:xfrm rot="-1800000">
              <a:off x="2544" y="2928"/>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sp>
          <p:nvSpPr>
            <p:cNvPr id="40995" name="Freeform 29"/>
            <p:cNvSpPr>
              <a:spLocks/>
            </p:cNvSpPr>
            <p:nvPr/>
          </p:nvSpPr>
          <p:spPr bwMode="auto">
            <a:xfrm rot="1800000">
              <a:off x="2544" y="3408"/>
              <a:ext cx="336" cy="112"/>
            </a:xfrm>
            <a:custGeom>
              <a:avLst/>
              <a:gdLst>
                <a:gd name="T0" fmla="*/ 0 w 480"/>
                <a:gd name="T1" fmla="*/ 23 h 120"/>
                <a:gd name="T2" fmla="*/ 1 w 480"/>
                <a:gd name="T3" fmla="*/ 7 h 120"/>
                <a:gd name="T4" fmla="*/ 1 w 480"/>
                <a:gd name="T5" fmla="*/ 43 h 120"/>
                <a:gd name="T6" fmla="*/ 1 w 480"/>
                <a:gd name="T7" fmla="*/ 43 h 120"/>
                <a:gd name="T8" fmla="*/ 1 w 480"/>
                <a:gd name="T9" fmla="*/ 7 h 120"/>
                <a:gd name="T10" fmla="*/ 2 w 480"/>
                <a:gd name="T11" fmla="*/ 43 h 120"/>
                <a:gd name="T12" fmla="*/ 1 w 480"/>
                <a:gd name="T13" fmla="*/ 43 h 120"/>
                <a:gd name="T14" fmla="*/ 3 w 480"/>
                <a:gd name="T15" fmla="*/ 7 h 120"/>
                <a:gd name="T16" fmla="*/ 3 w 480"/>
                <a:gd name="T17" fmla="*/ 43 h 120"/>
                <a:gd name="T18" fmla="*/ 3 w 480"/>
                <a:gd name="T19" fmla="*/ 43 h 120"/>
                <a:gd name="T20" fmla="*/ 4 w 480"/>
                <a:gd name="T21" fmla="*/ 7 h 120"/>
                <a:gd name="T22" fmla="*/ 4 w 480"/>
                <a:gd name="T23" fmla="*/ 23 h 120"/>
                <a:gd name="T24" fmla="*/ 5 w 480"/>
                <a:gd name="T25" fmla="*/ 23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0"/>
                <a:gd name="T40" fmla="*/ 0 h 120"/>
                <a:gd name="T41" fmla="*/ 480 w 480"/>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0" h="120">
                  <a:moveTo>
                    <a:pt x="0" y="56"/>
                  </a:moveTo>
                  <a:cubicBezTo>
                    <a:pt x="16" y="28"/>
                    <a:pt x="32" y="0"/>
                    <a:pt x="48" y="8"/>
                  </a:cubicBezTo>
                  <a:cubicBezTo>
                    <a:pt x="64" y="16"/>
                    <a:pt x="96" y="88"/>
                    <a:pt x="96" y="104"/>
                  </a:cubicBezTo>
                  <a:cubicBezTo>
                    <a:pt x="96" y="120"/>
                    <a:pt x="40" y="120"/>
                    <a:pt x="48" y="104"/>
                  </a:cubicBezTo>
                  <a:cubicBezTo>
                    <a:pt x="56" y="88"/>
                    <a:pt x="120" y="8"/>
                    <a:pt x="144" y="8"/>
                  </a:cubicBezTo>
                  <a:cubicBezTo>
                    <a:pt x="168" y="8"/>
                    <a:pt x="192" y="88"/>
                    <a:pt x="192" y="104"/>
                  </a:cubicBezTo>
                  <a:cubicBezTo>
                    <a:pt x="192" y="120"/>
                    <a:pt x="136" y="120"/>
                    <a:pt x="144" y="104"/>
                  </a:cubicBezTo>
                  <a:cubicBezTo>
                    <a:pt x="152" y="88"/>
                    <a:pt x="216" y="8"/>
                    <a:pt x="240" y="8"/>
                  </a:cubicBezTo>
                  <a:cubicBezTo>
                    <a:pt x="264" y="8"/>
                    <a:pt x="288" y="88"/>
                    <a:pt x="288" y="104"/>
                  </a:cubicBezTo>
                  <a:cubicBezTo>
                    <a:pt x="288" y="120"/>
                    <a:pt x="232" y="120"/>
                    <a:pt x="240" y="104"/>
                  </a:cubicBezTo>
                  <a:cubicBezTo>
                    <a:pt x="248" y="88"/>
                    <a:pt x="312" y="16"/>
                    <a:pt x="336" y="8"/>
                  </a:cubicBezTo>
                  <a:cubicBezTo>
                    <a:pt x="360" y="0"/>
                    <a:pt x="360" y="48"/>
                    <a:pt x="384" y="56"/>
                  </a:cubicBezTo>
                  <a:cubicBezTo>
                    <a:pt x="408" y="64"/>
                    <a:pt x="444" y="60"/>
                    <a:pt x="480" y="56"/>
                  </a:cubicBezTo>
                </a:path>
              </a:pathLst>
            </a:custGeom>
            <a:noFill/>
            <a:ln w="12700">
              <a:solidFill>
                <a:schemeClr val="tx1"/>
              </a:solidFill>
              <a:round/>
              <a:headEnd/>
              <a:tailEnd type="arrow" w="med" len="me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endParaRPr lang="fr-FR"/>
            </a:p>
          </p:txBody>
        </p:sp>
      </p:grpSp>
      <p:sp>
        <p:nvSpPr>
          <p:cNvPr id="40963" name="Text Box 30"/>
          <p:cNvSpPr txBox="1">
            <a:spLocks noChangeArrowheads="1"/>
          </p:cNvSpPr>
          <p:nvPr/>
        </p:nvSpPr>
        <p:spPr bwMode="auto">
          <a:xfrm>
            <a:off x="381000" y="381000"/>
            <a:ext cx="5543550" cy="2963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endParaRPr lang="fr-FR"/>
          </a:p>
          <a:p>
            <a:pPr eaLnBrk="1" hangingPunct="1">
              <a:spcBef>
                <a:spcPct val="50000"/>
              </a:spcBef>
            </a:pPr>
            <a:r>
              <a:rPr lang="fr-FR"/>
              <a:t>Consiste en une étude microscopique du transport</a:t>
            </a:r>
            <a:br>
              <a:rPr lang="fr-FR"/>
            </a:br>
            <a:r>
              <a:rPr lang="fr-FR"/>
              <a:t>(</a:t>
            </a:r>
            <a:r>
              <a:rPr lang="fr-FR">
                <a:sym typeface="Symbol" charset="0"/>
              </a:rPr>
              <a:t></a:t>
            </a:r>
            <a:r>
              <a:rPr lang="fr-FR"/>
              <a:t>résolution numérique de l</a:t>
            </a:r>
            <a:r>
              <a:rPr lang="ja-JP" altLang="fr-FR"/>
              <a:t>’</a:t>
            </a:r>
            <a:r>
              <a:rPr lang="fr-FR" altLang="ja-JP"/>
              <a:t>équation de Boltzmann)</a:t>
            </a:r>
          </a:p>
          <a:p>
            <a:pPr eaLnBrk="1" hangingPunct="1">
              <a:spcBef>
                <a:spcPct val="50000"/>
              </a:spcBef>
            </a:pPr>
            <a:r>
              <a:rPr lang="fr-FR"/>
              <a:t>Porteurs sont suivis:</a:t>
            </a:r>
          </a:p>
          <a:p>
            <a:pPr eaLnBrk="1" hangingPunct="1">
              <a:spcBef>
                <a:spcPct val="50000"/>
              </a:spcBef>
              <a:buFontTx/>
              <a:buChar char="•"/>
            </a:pPr>
            <a:r>
              <a:rPr lang="fr-FR"/>
              <a:t>vol libre (mécanique classique)</a:t>
            </a:r>
          </a:p>
          <a:p>
            <a:pPr eaLnBrk="1" hangingPunct="1">
              <a:spcBef>
                <a:spcPct val="50000"/>
              </a:spcBef>
              <a:buFontTx/>
              <a:buChar char="•"/>
            </a:pPr>
            <a:r>
              <a:rPr lang="fr-FR"/>
              <a:t>collisions (mécanique quantique) chaque mécanisme étant traité séparément (porteur - porteur, porteur - ion, porteur - phonon, changement de bande d</a:t>
            </a:r>
            <a:r>
              <a:rPr lang="ja-JP" altLang="fr-FR"/>
              <a:t>’</a:t>
            </a:r>
            <a:r>
              <a:rPr lang="fr-FR" altLang="ja-JP"/>
              <a:t>énergie…)</a:t>
            </a:r>
          </a:p>
          <a:p>
            <a:pPr eaLnBrk="1" hangingPunct="1">
              <a:spcBef>
                <a:spcPct val="50000"/>
              </a:spcBef>
              <a:buFontTx/>
              <a:buChar char="•"/>
            </a:pPr>
            <a:r>
              <a:rPr lang="fr-FR"/>
              <a:t>La méthode Monte Carlo permet de déterminer les temps de relaxation de la vitesse et de l</a:t>
            </a:r>
            <a:r>
              <a:rPr lang="ja-JP" altLang="fr-FR"/>
              <a:t>’</a:t>
            </a:r>
            <a:r>
              <a:rPr lang="fr-FR" altLang="ja-JP"/>
              <a:t>énergie utilisés dans le modèle hydrodynamique (à faible et fort champ ou énergie)</a:t>
            </a:r>
            <a:endParaRPr lang="fr-FR"/>
          </a:p>
        </p:txBody>
      </p:sp>
      <p:sp>
        <p:nvSpPr>
          <p:cNvPr id="40964" name="Text Box 31"/>
          <p:cNvSpPr txBox="1">
            <a:spLocks noChangeArrowheads="1"/>
          </p:cNvSpPr>
          <p:nvPr/>
        </p:nvSpPr>
        <p:spPr bwMode="auto">
          <a:xfrm>
            <a:off x="2362200" y="3962400"/>
            <a:ext cx="1066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Vol libre</a:t>
            </a:r>
          </a:p>
        </p:txBody>
      </p:sp>
      <p:sp>
        <p:nvSpPr>
          <p:cNvPr id="40965" name="Text Box 32"/>
          <p:cNvSpPr txBox="1">
            <a:spLocks noChangeArrowheads="1"/>
          </p:cNvSpPr>
          <p:nvPr/>
        </p:nvSpPr>
        <p:spPr bwMode="auto">
          <a:xfrm>
            <a:off x="3505200" y="3733800"/>
            <a:ext cx="1752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Collision</a:t>
            </a:r>
          </a:p>
        </p:txBody>
      </p:sp>
      <p:grpSp>
        <p:nvGrpSpPr>
          <p:cNvPr id="40966" name="Group 53"/>
          <p:cNvGrpSpPr>
            <a:grpSpLocks/>
          </p:cNvGrpSpPr>
          <p:nvPr/>
        </p:nvGrpSpPr>
        <p:grpSpPr bwMode="auto">
          <a:xfrm>
            <a:off x="457200" y="5260975"/>
            <a:ext cx="6134100" cy="3578225"/>
            <a:chOff x="288" y="3314"/>
            <a:chExt cx="3864" cy="2254"/>
          </a:xfrm>
        </p:grpSpPr>
        <p:sp>
          <p:nvSpPr>
            <p:cNvPr id="40968" name="Rectangle 49"/>
            <p:cNvSpPr>
              <a:spLocks noChangeArrowheads="1"/>
            </p:cNvSpPr>
            <p:nvPr/>
          </p:nvSpPr>
          <p:spPr bwMode="auto">
            <a:xfrm>
              <a:off x="1440" y="3842"/>
              <a:ext cx="2160" cy="129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endParaRPr lang="en-US"/>
            </a:p>
          </p:txBody>
        </p:sp>
        <p:sp>
          <p:nvSpPr>
            <p:cNvPr id="40969" name="Rectangle 35"/>
            <p:cNvSpPr>
              <a:spLocks noChangeArrowheads="1"/>
            </p:cNvSpPr>
            <p:nvPr/>
          </p:nvSpPr>
          <p:spPr bwMode="auto">
            <a:xfrm>
              <a:off x="3264" y="3314"/>
              <a:ext cx="888" cy="46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pPr algn="ctr"/>
              <a:r>
                <a:rPr lang="fr-FR"/>
                <a:t>Description et</a:t>
              </a:r>
            </a:p>
            <a:p>
              <a:pPr algn="ctr"/>
              <a:r>
                <a:rPr lang="fr-FR"/>
                <a:t>maillage du </a:t>
              </a:r>
            </a:p>
            <a:p>
              <a:pPr algn="ctr"/>
              <a:r>
                <a:rPr lang="fr-FR"/>
                <a:t>composant</a:t>
              </a:r>
            </a:p>
          </p:txBody>
        </p:sp>
        <p:sp>
          <p:nvSpPr>
            <p:cNvPr id="40970" name="Rectangle 36"/>
            <p:cNvSpPr>
              <a:spLocks noChangeArrowheads="1"/>
            </p:cNvSpPr>
            <p:nvPr/>
          </p:nvSpPr>
          <p:spPr bwMode="auto">
            <a:xfrm>
              <a:off x="1584" y="4036"/>
              <a:ext cx="864"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algn="ctr"/>
              <a:r>
                <a:rPr lang="fr-FR"/>
                <a:t>Transport</a:t>
              </a:r>
            </a:p>
            <a:p>
              <a:pPr algn="ctr"/>
              <a:r>
                <a:rPr lang="fr-FR"/>
                <a:t>Monte Carlo</a:t>
              </a:r>
            </a:p>
          </p:txBody>
        </p:sp>
        <p:sp>
          <p:nvSpPr>
            <p:cNvPr id="40971" name="Rectangle 38"/>
            <p:cNvSpPr>
              <a:spLocks noChangeArrowheads="1"/>
            </p:cNvSpPr>
            <p:nvPr/>
          </p:nvSpPr>
          <p:spPr bwMode="auto">
            <a:xfrm>
              <a:off x="2784" y="4226"/>
              <a:ext cx="720"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algn="ctr"/>
              <a:r>
                <a:rPr lang="fr-FR"/>
                <a:t>Equation </a:t>
              </a:r>
            </a:p>
            <a:p>
              <a:pPr algn="ctr"/>
              <a:r>
                <a:rPr lang="fr-FR"/>
                <a:t>de Poisson</a:t>
              </a:r>
            </a:p>
          </p:txBody>
        </p:sp>
        <p:sp>
          <p:nvSpPr>
            <p:cNvPr id="40972" name="Rectangle 39"/>
            <p:cNvSpPr>
              <a:spLocks noChangeArrowheads="1"/>
            </p:cNvSpPr>
            <p:nvPr/>
          </p:nvSpPr>
          <p:spPr bwMode="auto">
            <a:xfrm>
              <a:off x="336" y="3698"/>
              <a:ext cx="669"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90000" tIns="46800" rIns="90000" bIns="46800" anchor="ctr">
              <a:spAutoFit/>
            </a:bodyPr>
            <a:lstStyle/>
            <a:p>
              <a:pPr algn="ctr"/>
              <a:r>
                <a:rPr lang="fr-FR"/>
                <a:t>Structure</a:t>
              </a:r>
            </a:p>
            <a:p>
              <a:pPr algn="ctr"/>
              <a:r>
                <a:rPr lang="fr-FR"/>
                <a:t>de bandes</a:t>
              </a:r>
            </a:p>
          </p:txBody>
        </p:sp>
        <p:sp>
          <p:nvSpPr>
            <p:cNvPr id="40973" name="Rectangle 40"/>
            <p:cNvSpPr>
              <a:spLocks noChangeArrowheads="1"/>
            </p:cNvSpPr>
            <p:nvPr/>
          </p:nvSpPr>
          <p:spPr bwMode="auto">
            <a:xfrm>
              <a:off x="288" y="4418"/>
              <a:ext cx="777"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algn="ctr"/>
              <a:r>
                <a:rPr lang="fr-FR"/>
                <a:t>Probabilités</a:t>
              </a:r>
            </a:p>
            <a:p>
              <a:pPr algn="ctr"/>
              <a:r>
                <a:rPr lang="fr-FR"/>
                <a:t>de collisions</a:t>
              </a:r>
            </a:p>
          </p:txBody>
        </p:sp>
        <p:sp>
          <p:nvSpPr>
            <p:cNvPr id="40974" name="Rectangle 41"/>
            <p:cNvSpPr>
              <a:spLocks noChangeArrowheads="1"/>
            </p:cNvSpPr>
            <p:nvPr/>
          </p:nvSpPr>
          <p:spPr bwMode="auto">
            <a:xfrm>
              <a:off x="1680" y="4610"/>
              <a:ext cx="672"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algn="ctr"/>
              <a:r>
                <a:rPr lang="fr-FR"/>
                <a:t>Calcul des</a:t>
              </a:r>
            </a:p>
            <a:p>
              <a:pPr algn="ctr"/>
              <a:r>
                <a:rPr lang="fr-FR"/>
                <a:t>moyennes</a:t>
              </a:r>
            </a:p>
          </p:txBody>
        </p:sp>
        <p:sp>
          <p:nvSpPr>
            <p:cNvPr id="40975" name="Rectangle 42"/>
            <p:cNvSpPr>
              <a:spLocks noChangeArrowheads="1"/>
            </p:cNvSpPr>
            <p:nvPr/>
          </p:nvSpPr>
          <p:spPr bwMode="auto">
            <a:xfrm>
              <a:off x="1488" y="5234"/>
              <a:ext cx="1056" cy="334"/>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90000" tIns="46800" rIns="90000" bIns="46800" anchor="ctr">
              <a:spAutoFit/>
            </a:bodyPr>
            <a:lstStyle/>
            <a:p>
              <a:pPr algn="ctr"/>
              <a:r>
                <a:rPr lang="fr-FR"/>
                <a:t>Traitement final</a:t>
              </a:r>
            </a:p>
            <a:p>
              <a:pPr algn="ctr"/>
              <a:r>
                <a:rPr lang="fr-FR"/>
                <a:t>des données</a:t>
              </a:r>
            </a:p>
          </p:txBody>
        </p:sp>
        <p:cxnSp>
          <p:nvCxnSpPr>
            <p:cNvPr id="40976" name="AutoShape 43"/>
            <p:cNvCxnSpPr>
              <a:cxnSpLocks noChangeShapeType="1"/>
              <a:stCxn id="40969" idx="1"/>
              <a:endCxn id="40968" idx="0"/>
            </p:cNvCxnSpPr>
            <p:nvPr/>
          </p:nvCxnSpPr>
          <p:spPr bwMode="auto">
            <a:xfrm flipH="1">
              <a:off x="2520" y="3548"/>
              <a:ext cx="744" cy="294"/>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977" name="AutoShape 44"/>
            <p:cNvCxnSpPr>
              <a:cxnSpLocks noChangeShapeType="1"/>
              <a:stCxn id="40970" idx="2"/>
              <a:endCxn id="40974" idx="0"/>
            </p:cNvCxnSpPr>
            <p:nvPr/>
          </p:nvCxnSpPr>
          <p:spPr bwMode="auto">
            <a:xfrm>
              <a:off x="2016" y="4370"/>
              <a:ext cx="0" cy="24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978" name="AutoShape 46"/>
            <p:cNvCxnSpPr>
              <a:cxnSpLocks noChangeShapeType="1"/>
              <a:stCxn id="40974" idx="2"/>
              <a:endCxn id="40971" idx="2"/>
            </p:cNvCxnSpPr>
            <p:nvPr/>
          </p:nvCxnSpPr>
          <p:spPr bwMode="auto">
            <a:xfrm rot="5400000" flipH="1" flipV="1">
              <a:off x="2388" y="4188"/>
              <a:ext cx="384" cy="1128"/>
            </a:xfrm>
            <a:prstGeom prst="bentConnector3">
              <a:avLst>
                <a:gd name="adj1" fmla="val -37500"/>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40979" name="AutoShape 47"/>
            <p:cNvCxnSpPr>
              <a:cxnSpLocks noChangeShapeType="1"/>
              <a:stCxn id="40974" idx="2"/>
              <a:endCxn id="40975" idx="0"/>
            </p:cNvCxnSpPr>
            <p:nvPr/>
          </p:nvCxnSpPr>
          <p:spPr bwMode="auto">
            <a:xfrm>
              <a:off x="2016" y="4944"/>
              <a:ext cx="0" cy="290"/>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980" name="AutoShape 48"/>
            <p:cNvCxnSpPr>
              <a:cxnSpLocks noChangeShapeType="1"/>
              <a:stCxn id="40971" idx="0"/>
              <a:endCxn id="40970" idx="0"/>
            </p:cNvCxnSpPr>
            <p:nvPr/>
          </p:nvCxnSpPr>
          <p:spPr bwMode="auto">
            <a:xfrm rot="5400000" flipH="1">
              <a:off x="2485" y="3567"/>
              <a:ext cx="190" cy="1128"/>
            </a:xfrm>
            <a:prstGeom prst="bentConnector3">
              <a:avLst>
                <a:gd name="adj1" fmla="val 175792"/>
              </a:avLst>
            </a:prstGeom>
            <a:noFill/>
            <a:ln w="12700">
              <a:solidFill>
                <a:schemeClr val="tx1"/>
              </a:solidFill>
              <a:miter lim="800000"/>
              <a:headEnd/>
              <a:tailEnd type="triangle" w="med" len="med"/>
            </a:ln>
            <a:extLst>
              <a:ext uri="{909E8E84-426E-40dd-AFC4-6F175D3DCCD1}">
                <a14:hiddenFill xmlns="" xmlns:a14="http://schemas.microsoft.com/office/drawing/2010/main">
                  <a:noFill/>
                </a14:hiddenFill>
              </a:ext>
            </a:extLst>
          </p:spPr>
        </p:cxnSp>
        <p:cxnSp>
          <p:nvCxnSpPr>
            <p:cNvPr id="40981" name="AutoShape 50"/>
            <p:cNvCxnSpPr>
              <a:cxnSpLocks noChangeShapeType="1"/>
              <a:stCxn id="40972" idx="3"/>
              <a:endCxn id="40970" idx="1"/>
            </p:cNvCxnSpPr>
            <p:nvPr/>
          </p:nvCxnSpPr>
          <p:spPr bwMode="auto">
            <a:xfrm>
              <a:off x="1005" y="3865"/>
              <a:ext cx="579" cy="338"/>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0982" name="AutoShape 51"/>
            <p:cNvCxnSpPr>
              <a:cxnSpLocks noChangeShapeType="1"/>
              <a:stCxn id="40973" idx="3"/>
              <a:endCxn id="40970" idx="1"/>
            </p:cNvCxnSpPr>
            <p:nvPr/>
          </p:nvCxnSpPr>
          <p:spPr bwMode="auto">
            <a:xfrm flipV="1">
              <a:off x="1065" y="4203"/>
              <a:ext cx="519" cy="382"/>
            </a:xfrm>
            <a:prstGeom prst="straightConnector1">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40967" name="Rectangle 54"/>
          <p:cNvSpPr>
            <a:spLocks noGrp="1" noChangeArrowheads="1"/>
          </p:cNvSpPr>
          <p:nvPr>
            <p:ph type="title"/>
          </p:nvPr>
        </p:nvSpPr>
        <p:spPr>
          <a:xfrm>
            <a:off x="342900" y="214313"/>
            <a:ext cx="6172200" cy="547687"/>
          </a:xfrm>
        </p:spPr>
        <p:txBody>
          <a:bodyPr/>
          <a:lstStyle/>
          <a:p>
            <a:pPr algn="just" eaLnBrk="1" hangingPunct="1"/>
            <a:r>
              <a:rPr lang="fr-FR" sz="1400">
                <a:solidFill>
                  <a:schemeClr val="tx1"/>
                </a:solidFill>
                <a:latin typeface="Comic Sans MS" charset="0"/>
                <a:ea typeface="ＭＳ Ｐゴシック" charset="0"/>
                <a:cs typeface="ＭＳ Ｐゴシック" charset="0"/>
              </a:rPr>
              <a:t>V. Modélisation du transport par la méthode Monte Carlo.</a:t>
            </a:r>
            <a:endParaRPr lang="en-GB" sz="1400">
              <a:solidFill>
                <a:schemeClr val="tx1"/>
              </a:solidFill>
              <a:latin typeface="Comic Sans MS" charset="0"/>
              <a:ea typeface="ＭＳ Ｐゴシック" charset="0"/>
              <a:cs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51914A1F-8337-B842-B534-0A861A6132CA}" type="slidenum">
              <a:rPr lang="fr-FR" b="0">
                <a:latin typeface="Arial" charset="0"/>
              </a:rPr>
              <a:pPr eaLnBrk="1" hangingPunct="1"/>
              <a:t>39</a:t>
            </a:fld>
            <a:endParaRPr lang="fr-FR" b="0">
              <a:latin typeface="Arial" charset="0"/>
            </a:endParaRPr>
          </a:p>
        </p:txBody>
      </p:sp>
      <p:sp>
        <p:nvSpPr>
          <p:cNvPr id="43010" name="Text Box 2"/>
          <p:cNvSpPr txBox="1">
            <a:spLocks noChangeArrowheads="1"/>
          </p:cNvSpPr>
          <p:nvPr/>
        </p:nvSpPr>
        <p:spPr bwMode="auto">
          <a:xfrm>
            <a:off x="609600" y="457200"/>
            <a:ext cx="5327650"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endParaRPr lang="fr-FR"/>
          </a:p>
          <a:p>
            <a:pPr eaLnBrk="1" hangingPunct="1">
              <a:spcBef>
                <a:spcPct val="50000"/>
              </a:spcBef>
            </a:pPr>
            <a:r>
              <a:rPr lang="fr-FR"/>
              <a:t>Utilisation de composants électriques linéaires classiques: résistances, condensateurs, inductances, sources de tension et de courant.</a:t>
            </a:r>
          </a:p>
          <a:p>
            <a:pPr eaLnBrk="1" hangingPunct="1">
              <a:spcBef>
                <a:spcPct val="50000"/>
              </a:spcBef>
            </a:pPr>
            <a:r>
              <a:rPr lang="fr-FR"/>
              <a:t>Concepts abstraits: sources de charge</a:t>
            </a:r>
          </a:p>
        </p:txBody>
      </p:sp>
      <p:sp>
        <p:nvSpPr>
          <p:cNvPr id="43012" name="Text Box 4"/>
          <p:cNvSpPr txBox="1">
            <a:spLocks noChangeArrowheads="1"/>
          </p:cNvSpPr>
          <p:nvPr/>
        </p:nvSpPr>
        <p:spPr bwMode="auto">
          <a:xfrm>
            <a:off x="609600" y="6096000"/>
            <a:ext cx="5562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r>
              <a:rPr lang="fr-FR"/>
              <a:t>Exemple de modèle électrique de transistor à effet de champ</a:t>
            </a:r>
          </a:p>
        </p:txBody>
      </p:sp>
      <p:sp>
        <p:nvSpPr>
          <p:cNvPr id="43013" name="Rectangle 5"/>
          <p:cNvSpPr>
            <a:spLocks noGrp="1" noChangeArrowheads="1"/>
          </p:cNvSpPr>
          <p:nvPr>
            <p:ph type="title"/>
          </p:nvPr>
        </p:nvSpPr>
        <p:spPr>
          <a:xfrm>
            <a:off x="342900" y="228600"/>
            <a:ext cx="6172200" cy="547688"/>
          </a:xfrm>
        </p:spPr>
        <p:txBody>
          <a:bodyPr/>
          <a:lstStyle/>
          <a:p>
            <a:pPr algn="just" eaLnBrk="1" hangingPunct="1"/>
            <a:r>
              <a:rPr lang="fr-FR" sz="1400">
                <a:solidFill>
                  <a:schemeClr val="tx1"/>
                </a:solidFill>
                <a:latin typeface="Comic Sans MS" charset="0"/>
                <a:ea typeface="ＭＳ Ｐゴシック" charset="0"/>
                <a:cs typeface="ＭＳ Ｐゴシック" charset="0"/>
              </a:rPr>
              <a:t>VI. Modélisation électrique (approche électronique).</a:t>
            </a:r>
            <a:endParaRPr lang="en-GB" sz="1400">
              <a:solidFill>
                <a:schemeClr val="tx1"/>
              </a:solidFill>
              <a:latin typeface="Comic Sans MS" charset="0"/>
              <a:ea typeface="ＭＳ Ｐゴシック" charset="0"/>
              <a:cs typeface="ＭＳ Ｐゴシック" charset="0"/>
            </a:endParaRPr>
          </a:p>
        </p:txBody>
      </p:sp>
      <p:pic>
        <p:nvPicPr>
          <p:cNvPr id="3" name="Image 2" descr="Schema_equival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0" y="2411760"/>
            <a:ext cx="5716122" cy="3168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2BC4245B-CA5A-3649-A077-D13BA3BFE95F}" type="slidenum">
              <a:rPr lang="fr-FR" smtClean="0"/>
              <a:pPr>
                <a:defRPr/>
              </a:pPr>
              <a:t>4</a:t>
            </a:fld>
            <a:endParaRPr lang="fr-FR"/>
          </a:p>
        </p:txBody>
      </p:sp>
      <mc:AlternateContent xmlns:mc="http://schemas.openxmlformats.org/markup-compatibility/2006" xmlns:a14="http://schemas.microsoft.com/office/drawing/2010/main">
        <mc:Choice Requires="a14">
          <p:sp>
            <p:nvSpPr>
              <p:cNvPr id="4" name="Text Box 59"/>
              <p:cNvSpPr txBox="1">
                <a:spLocks noChangeArrowheads="1"/>
              </p:cNvSpPr>
              <p:nvPr/>
            </p:nvSpPr>
            <p:spPr bwMode="auto">
              <a:xfrm>
                <a:off x="547688" y="395536"/>
                <a:ext cx="5700712" cy="585262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285750" lvl="0" indent="-285750" algn="just" eaLnBrk="1" hangingPunct="1">
                  <a:spcBef>
                    <a:spcPct val="50000"/>
                  </a:spcBef>
                  <a:buFontTx/>
                  <a:buChar char="-"/>
                </a:pPr>
                <a:r>
                  <a:rPr lang="fr-FR" dirty="0">
                    <a:solidFill>
                      <a:srgbClr val="000000"/>
                    </a:solidFill>
                  </a:rPr>
                  <a:t>Quantification de l’énergie</a:t>
                </a:r>
                <a:endParaRPr lang="fr-FR" dirty="0"/>
              </a:p>
              <a:p>
                <a:pPr marL="0" indent="0" algn="just" eaLnBrk="1" hangingPunct="1">
                  <a:spcBef>
                    <a:spcPct val="50000"/>
                  </a:spcBef>
                </a:pPr>
                <a:r>
                  <a:rPr lang="fr-FR" dirty="0"/>
                  <a:t>La quantification du vecteur d’onde entraîne celle de l’énergie car </a:t>
                </a:r>
                <a14:m>
                  <m:oMath xmlns:m="http://schemas.openxmlformats.org/officeDocument/2006/math">
                    <m:r>
                      <a:rPr lang="fr-FR" i="1">
                        <a:latin typeface="Cambria Math" charset="0"/>
                      </a:rPr>
                      <m:t>𝑬</m:t>
                    </m:r>
                    <m:d>
                      <m:dPr>
                        <m:ctrlPr>
                          <a:rPr lang="fr-FR" i="1">
                            <a:latin typeface="Cambria Math" panose="02040503050406030204" pitchFamily="18"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e>
                    </m:d>
                    <m:r>
                      <a:rPr lang="fr-FR" i="1">
                        <a:latin typeface="Cambria Math" charset="0"/>
                      </a:rPr>
                      <m:t>=</m:t>
                    </m:r>
                    <m:f>
                      <m:fPr>
                        <m:ctrlPr>
                          <a:rPr lang="fr-FR" i="1">
                            <a:latin typeface="Cambria Math" panose="02040503050406030204" pitchFamily="18" charset="0"/>
                            <a:ea typeface="Cambria Math" charset="0"/>
                            <a:cs typeface="Cambria Math" charset="0"/>
                          </a:rPr>
                        </m:ctrlPr>
                      </m:fPr>
                      <m:num>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ℏ</m:t>
                            </m:r>
                          </m:e>
                          <m:sup>
                            <m:r>
                              <a:rPr lang="fr-FR" i="1">
                                <a:latin typeface="Cambria Math" charset="0"/>
                                <a:ea typeface="Cambria Math" charset="0"/>
                                <a:cs typeface="Cambria Math" charset="0"/>
                              </a:rPr>
                              <m:t>𝟐</m:t>
                            </m:r>
                          </m:sup>
                        </m:sSup>
                        <m:sSup>
                          <m:sSupPr>
                            <m:ctrlPr>
                              <a:rPr lang="fr-FR" i="1">
                                <a:latin typeface="Cambria Math" panose="02040503050406030204" pitchFamily="18" charset="0"/>
                                <a:ea typeface="Cambria Math" charset="0"/>
                                <a:cs typeface="Cambria Math" charset="0"/>
                              </a:rPr>
                            </m:ctrlPr>
                          </m:sSupPr>
                          <m:e>
                            <m:r>
                              <a:rPr lang="fr-FR" i="1">
                                <a:latin typeface="Cambria Math" charset="0"/>
                                <a:ea typeface="Cambria Math" charset="0"/>
                                <a:cs typeface="Cambria Math" charset="0"/>
                              </a:rPr>
                              <m:t>𝒌</m:t>
                            </m:r>
                          </m:e>
                          <m:sup>
                            <m:r>
                              <a:rPr lang="fr-FR" i="1">
                                <a:latin typeface="Cambria Math" charset="0"/>
                                <a:ea typeface="Cambria Math" charset="0"/>
                                <a:cs typeface="Cambria Math" charset="0"/>
                              </a:rPr>
                              <m:t>𝟐</m:t>
                            </m:r>
                          </m:sup>
                        </m:sSup>
                      </m:num>
                      <m:den>
                        <m:r>
                          <a:rPr lang="fr-FR" i="1">
                            <a:latin typeface="Cambria Math" charset="0"/>
                            <a:ea typeface="Cambria Math" charset="0"/>
                            <a:cs typeface="Cambria Math" charset="0"/>
                          </a:rPr>
                          <m:t>𝟐</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𝒎</m:t>
                            </m:r>
                          </m:e>
                          <m:sub>
                            <m:r>
                              <a:rPr lang="fr-FR" i="1">
                                <a:latin typeface="Cambria Math" charset="0"/>
                                <a:ea typeface="Cambria Math" charset="0"/>
                                <a:cs typeface="Cambria Math" charset="0"/>
                              </a:rPr>
                              <m:t>𝒆</m:t>
                            </m:r>
                          </m:sub>
                        </m:sSub>
                      </m:den>
                    </m:f>
                  </m:oMath>
                </a14:m>
                <a:r>
                  <a:rPr lang="fr-FR" dirty="0"/>
                  <a:t>.</a:t>
                </a:r>
              </a:p>
              <a:p>
                <a:pPr marL="0" indent="0" algn="just" eaLnBrk="1" hangingPunct="1">
                  <a:spcBef>
                    <a:spcPct val="50000"/>
                  </a:spcBef>
                </a:pPr>
                <a:endParaRPr lang="fr-FR" dirty="0"/>
              </a:p>
              <a:p>
                <a:pPr marL="0" indent="0" algn="just" eaLnBrk="1" hangingPunct="1">
                  <a:spcBef>
                    <a:spcPct val="50000"/>
                  </a:spcBef>
                </a:pPr>
                <a:r>
                  <a:rPr lang="fr-FR" dirty="0"/>
                  <a:t>Les électrons remplissent les niveaux d’énergie au sein d‘une sphère de rayon k</a:t>
                </a:r>
                <a:r>
                  <a:rPr lang="fr-FR" baseline="-25000" dirty="0"/>
                  <a:t>F</a:t>
                </a:r>
                <a:r>
                  <a:rPr lang="fr-FR" dirty="0"/>
                  <a:t> dans l’espace réciproque jusqu’en E</a:t>
                </a:r>
                <a:r>
                  <a:rPr lang="fr-FR" baseline="-25000" dirty="0"/>
                  <a:t>F</a:t>
                </a:r>
                <a:r>
                  <a:rPr lang="fr-FR" dirty="0"/>
                  <a:t>. Le nombre total d’électrons est donc donné par la densité d’états x le volume de cette sphère dit sphère de Fermi.</a:t>
                </a:r>
              </a:p>
              <a:p>
                <a:pPr marL="0" indent="0" algn="just" eaLnBrk="1" hangingPunct="1">
                  <a:spcBef>
                    <a:spcPct val="50000"/>
                  </a:spcBef>
                </a:pPr>
                <a:endParaRPr lang="fr-FR" dirty="0"/>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r>
                        <a:rPr lang="fr-FR" b="1" i="1" smtClean="0">
                          <a:latin typeface="Cambria Math" charset="0"/>
                        </a:rPr>
                        <m:t>𝑵</m:t>
                      </m:r>
                      <m:r>
                        <a:rPr lang="fr-FR">
                          <a:latin typeface="Cambria Math" charset="0"/>
                        </a:rPr>
                        <m:t>=</m:t>
                      </m:r>
                      <m:f>
                        <m:fPr>
                          <m:ctrlPr>
                            <a:rPr lang="fr-FR" i="1">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𝛀</m:t>
                          </m:r>
                        </m:num>
                        <m:den>
                          <m:r>
                            <a:rPr lang="fr-FR" b="1" i="1" smtClean="0">
                              <a:latin typeface="Cambria Math" charset="0"/>
                              <a:ea typeface="Cambria Math" charset="0"/>
                              <a:cs typeface="Cambria Math" charset="0"/>
                            </a:rPr>
                            <m:t>𝟑</m:t>
                          </m:r>
                          <m:sSup>
                            <m:sSupPr>
                              <m:ctrlPr>
                                <a:rPr lang="fr-FR" b="1" i="1" smtClean="0">
                                  <a:latin typeface="Cambria Math" panose="02040503050406030204" pitchFamily="18" charset="0"/>
                                  <a:ea typeface="Cambria Math" charset="0"/>
                                  <a:cs typeface="Cambria Math" charset="0"/>
                                </a:rPr>
                              </m:ctrlPr>
                            </m:sSupPr>
                            <m:e>
                              <m:r>
                                <a:rPr lang="fr-FR" b="1" i="1" smtClean="0">
                                  <a:latin typeface="Cambria Math" charset="0"/>
                                  <a:ea typeface="Cambria Math" charset="0"/>
                                  <a:cs typeface="Cambria Math" charset="0"/>
                                </a:rPr>
                                <m:t>𝝅</m:t>
                              </m:r>
                            </m:e>
                            <m:sup>
                              <m:r>
                                <a:rPr lang="fr-FR" b="1" i="1" smtClean="0">
                                  <a:latin typeface="Cambria Math" charset="0"/>
                                  <a:ea typeface="Cambria Math" charset="0"/>
                                  <a:cs typeface="Cambria Math" charset="0"/>
                                </a:rPr>
                                <m:t>𝟐</m:t>
                              </m:r>
                            </m:sup>
                          </m:sSup>
                        </m:den>
                      </m:f>
                      <m:sSubSup>
                        <m:sSubSupPr>
                          <m:ctrlPr>
                            <a:rPr lang="fr-FR" b="1" i="1" smtClean="0">
                              <a:latin typeface="Cambria Math" panose="02040503050406030204" pitchFamily="18" charset="0"/>
                              <a:ea typeface="Cambria Math" charset="0"/>
                              <a:cs typeface="Cambria Math" charset="0"/>
                            </a:rPr>
                          </m:ctrlPr>
                        </m:sSubSupPr>
                        <m:e>
                          <m:r>
                            <a:rPr lang="fr-FR" b="1" i="1" smtClean="0">
                              <a:latin typeface="Cambria Math" charset="0"/>
                              <a:ea typeface="Cambria Math" charset="0"/>
                              <a:cs typeface="Cambria Math" charset="0"/>
                            </a:rPr>
                            <m:t>𝒌</m:t>
                          </m:r>
                        </m:e>
                        <m:sub>
                          <m:r>
                            <a:rPr lang="fr-FR" b="1" i="1" smtClean="0">
                              <a:latin typeface="Cambria Math" charset="0"/>
                              <a:ea typeface="Cambria Math" charset="0"/>
                              <a:cs typeface="Cambria Math" charset="0"/>
                            </a:rPr>
                            <m:t>𝑭</m:t>
                          </m:r>
                        </m:sub>
                        <m:sup>
                          <m:r>
                            <a:rPr lang="fr-FR" b="1" i="1" smtClean="0">
                              <a:latin typeface="Cambria Math" charset="0"/>
                              <a:ea typeface="Cambria Math" charset="0"/>
                              <a:cs typeface="Cambria Math" charset="0"/>
                            </a:rPr>
                            <m:t>𝟑</m:t>
                          </m:r>
                        </m:sup>
                      </m:sSubSup>
                    </m:oMath>
                  </m:oMathPara>
                </a14:m>
                <a:endParaRPr lang="fr-FR" dirty="0"/>
              </a:p>
              <a:p>
                <a:pPr marL="0" indent="0" algn="just" eaLnBrk="1" hangingPunct="1">
                  <a:spcBef>
                    <a:spcPct val="50000"/>
                  </a:spcBef>
                </a:pPr>
                <a:endParaRPr lang="fr-FR" dirty="0"/>
              </a:p>
              <a:p>
                <a:pPr marL="0" indent="0" algn="just" eaLnBrk="1" hangingPunct="1">
                  <a:spcBef>
                    <a:spcPct val="50000"/>
                  </a:spcBef>
                </a:pPr>
                <a:r>
                  <a:rPr lang="fr-FR" dirty="0"/>
                  <a:t>Ainsi la résolution de l’équation de Schrödinger permet de relier la densité du matériau (N/</a:t>
                </a:r>
                <a:r>
                  <a:rPr lang="fr-FR" dirty="0" err="1"/>
                  <a:t>Ω</a:t>
                </a:r>
                <a:r>
                  <a:rPr lang="fr-FR" dirty="0"/>
                  <a:t>) au niveau de Fermi E</a:t>
                </a:r>
                <a:r>
                  <a:rPr lang="fr-FR" baseline="-25000" dirty="0"/>
                  <a:t>F</a:t>
                </a:r>
                <a:r>
                  <a:rPr lang="fr-FR" dirty="0"/>
                  <a:t>.</a:t>
                </a:r>
              </a:p>
              <a:p>
                <a:pPr marL="0" indent="0" algn="just" eaLnBrk="1" hangingPunct="1">
                  <a:spcBef>
                    <a:spcPct val="50000"/>
                  </a:spcBef>
                </a:pPr>
                <a:endParaRPr lang="fr-FR" dirty="0"/>
              </a:p>
              <a:p>
                <a:pPr marL="0" indent="0" algn="just" eaLnBrk="1" hangingPunct="1">
                  <a:spcBef>
                    <a:spcPct val="50000"/>
                  </a:spcBef>
                </a:pPr>
                <a:r>
                  <a:rPr lang="fr-FR" dirty="0"/>
                  <a:t>Quelques ordres de grandeur:</a:t>
                </a:r>
              </a:p>
              <a:p>
                <a:pPr marL="0" indent="0" algn="just" eaLnBrk="1" hangingPunct="1">
                  <a:spcBef>
                    <a:spcPct val="50000"/>
                  </a:spcBef>
                </a:pPr>
                <a:r>
                  <a:rPr lang="fr-FR" dirty="0"/>
                  <a:t>Ex: le cuivre contient 8.5×10</a:t>
                </a:r>
                <a:r>
                  <a:rPr lang="fr-FR" baseline="30000" dirty="0"/>
                  <a:t>28</a:t>
                </a:r>
                <a:r>
                  <a:rPr lang="fr-FR" dirty="0"/>
                  <a:t> </a:t>
                </a:r>
                <a:r>
                  <a:rPr lang="fr-FR" dirty="0" err="1"/>
                  <a:t>at</a:t>
                </a:r>
                <a:r>
                  <a:rPr lang="fr-FR" dirty="0"/>
                  <a:t>/m</a:t>
                </a:r>
                <a:r>
                  <a:rPr lang="fr-FR" baseline="30000" dirty="0"/>
                  <a:t>-3</a:t>
                </a:r>
                <a:r>
                  <a:rPr lang="fr-FR" dirty="0"/>
                  <a:t> (N/</a:t>
                </a:r>
                <a:r>
                  <a:rPr lang="fr-FR" dirty="0" err="1"/>
                  <a:t>Ω</a:t>
                </a:r>
                <a:r>
                  <a:rPr lang="fr-FR" dirty="0"/>
                  <a:t>). On en déduit la valeur moyenne de k</a:t>
                </a:r>
                <a:r>
                  <a:rPr lang="fr-FR" baseline="-25000" dirty="0"/>
                  <a:t>F</a:t>
                </a:r>
                <a:r>
                  <a:rPr lang="fr-FR" dirty="0"/>
                  <a:t> = 1.36×10</a:t>
                </a:r>
                <a:r>
                  <a:rPr lang="fr-FR" baseline="30000" dirty="0"/>
                  <a:t>10</a:t>
                </a:r>
                <a:r>
                  <a:rPr lang="fr-FR" dirty="0"/>
                  <a:t> m</a:t>
                </a:r>
                <a:r>
                  <a:rPr lang="fr-FR" baseline="30000" dirty="0"/>
                  <a:t>-1</a:t>
                </a:r>
                <a:r>
                  <a:rPr lang="fr-FR" dirty="0"/>
                  <a:t>, E</a:t>
                </a:r>
                <a:r>
                  <a:rPr lang="fr-FR" baseline="-25000" dirty="0"/>
                  <a:t>F</a:t>
                </a:r>
                <a:r>
                  <a:rPr lang="fr-FR" dirty="0"/>
                  <a:t> ≈ 7 eV</a:t>
                </a:r>
              </a:p>
              <a:p>
                <a:pPr marL="0" indent="0" algn="just" eaLnBrk="1" hangingPunct="1">
                  <a:spcBef>
                    <a:spcPct val="50000"/>
                  </a:spcBef>
                </a:pPr>
                <a:r>
                  <a:rPr lang="fr-FR" dirty="0"/>
                  <a:t>Ce modèle permet de décrire dans une première approximation la bande de valence des métaux mais n’est pas satisfaisant pour les autres types de cristaux.</a:t>
                </a:r>
              </a:p>
            </p:txBody>
          </p:sp>
        </mc:Choice>
        <mc:Fallback xmlns="">
          <p:sp>
            <p:nvSpPr>
              <p:cNvPr id="4" name="Text Box 59"/>
              <p:cNvSpPr txBox="1">
                <a:spLocks noRot="1" noChangeAspect="1" noMove="1" noResize="1" noEditPoints="1" noAdjustHandles="1" noChangeArrowheads="1" noChangeShapeType="1" noTextEdit="1"/>
              </p:cNvSpPr>
              <p:nvPr/>
            </p:nvSpPr>
            <p:spPr bwMode="auto">
              <a:xfrm>
                <a:off x="547688" y="395536"/>
                <a:ext cx="5700712" cy="5852628"/>
              </a:xfrm>
              <a:prstGeom prst="rect">
                <a:avLst/>
              </a:prstGeom>
              <a:blipFill rotWithShape="0">
                <a:blip r:embed="rId2"/>
                <a:stretch>
                  <a:fillRect l="-642" t="-729" r="-321"/>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1591152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numéro de diapositive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40FDC8AF-9788-2846-B859-20B1C9BB5BE3}" type="slidenum">
              <a:rPr lang="fr-FR" b="0">
                <a:latin typeface="Arial" charset="0"/>
              </a:rPr>
              <a:pPr eaLnBrk="1" hangingPunct="1"/>
              <a:t>40</a:t>
            </a:fld>
            <a:endParaRPr lang="fr-FR" b="0">
              <a:latin typeface="Arial" charset="0"/>
            </a:endParaRPr>
          </a:p>
        </p:txBody>
      </p:sp>
      <p:sp>
        <p:nvSpPr>
          <p:cNvPr id="44034" name="Rectangle 5"/>
          <p:cNvSpPr txBox="1">
            <a:spLocks noChangeArrowheads="1"/>
          </p:cNvSpPr>
          <p:nvPr/>
        </p:nvSpPr>
        <p:spPr bwMode="auto">
          <a:xfrm>
            <a:off x="342900" y="228600"/>
            <a:ext cx="6172200"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r>
              <a:rPr lang="fr-FR"/>
              <a:t>VII. Les logiciels</a:t>
            </a:r>
            <a:endParaRPr lang="en-GB"/>
          </a:p>
        </p:txBody>
      </p:sp>
      <p:sp>
        <p:nvSpPr>
          <p:cNvPr id="44035" name="Text Box 30"/>
          <p:cNvSpPr txBox="1">
            <a:spLocks noChangeArrowheads="1"/>
          </p:cNvSpPr>
          <p:nvPr/>
        </p:nvSpPr>
        <p:spPr bwMode="auto">
          <a:xfrm>
            <a:off x="381000" y="381000"/>
            <a:ext cx="554355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spcBef>
                <a:spcPct val="50000"/>
              </a:spcBef>
            </a:pPr>
            <a:endParaRPr lang="fr-FR"/>
          </a:p>
          <a:p>
            <a:pPr eaLnBrk="1" hangingPunct="1">
              <a:spcBef>
                <a:spcPct val="50000"/>
              </a:spcBef>
            </a:pPr>
            <a:r>
              <a:rPr lang="fr-FR"/>
              <a:t>Calcul formel: MATLAB, MAPLE…</a:t>
            </a:r>
          </a:p>
          <a:p>
            <a:pPr eaLnBrk="1" hangingPunct="1">
              <a:spcBef>
                <a:spcPct val="50000"/>
              </a:spcBef>
            </a:pPr>
            <a:r>
              <a:rPr lang="fr-FR"/>
              <a:t>Multiphysiques: COMSOL </a:t>
            </a:r>
          </a:p>
          <a:p>
            <a:pPr eaLnBrk="1" hangingPunct="1">
              <a:spcBef>
                <a:spcPct val="50000"/>
              </a:spcBef>
            </a:pPr>
            <a:r>
              <a:rPr lang="fr-FR"/>
              <a:t>Suites de logiciels pour la technologie, la conception de circuits et de systèmes: CADENCE, SILVACO…</a:t>
            </a:r>
          </a:p>
          <a:p>
            <a:pPr eaLnBrk="1" hangingPunct="1">
              <a:spcBef>
                <a:spcPct val="50000"/>
              </a:spcBef>
            </a:pPr>
            <a:endParaRPr lang="fr-FR"/>
          </a:p>
          <a:p>
            <a:pPr eaLnBrk="1" hangingPunct="1">
              <a:spcBef>
                <a:spcPct val="50000"/>
              </a:spcBef>
            </a:pPr>
            <a:endParaRPr lang="fr-FR"/>
          </a:p>
          <a:p>
            <a:pPr eaLnBrk="1" hangingPunct="1">
              <a:spcBef>
                <a:spcPct val="50000"/>
              </a:spcBef>
            </a:pP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70BAF359-55CF-5749-B69B-6B6EA5139E14}" type="slidenum">
              <a:rPr lang="fr-FR" smtClean="0"/>
              <a:pPr>
                <a:defRPr/>
              </a:pPr>
              <a:t>5</a:t>
            </a:fld>
            <a:endParaRPr lang="fr-FR"/>
          </a:p>
        </p:txBody>
      </p:sp>
      <mc:AlternateContent xmlns:mc="http://schemas.openxmlformats.org/markup-compatibility/2006" xmlns:a14="http://schemas.microsoft.com/office/drawing/2010/main">
        <mc:Choice Requires="a14">
          <p:sp>
            <p:nvSpPr>
              <p:cNvPr id="3" name="Text Box 59"/>
              <p:cNvSpPr txBox="1">
                <a:spLocks noChangeArrowheads="1"/>
              </p:cNvSpPr>
              <p:nvPr/>
            </p:nvSpPr>
            <p:spPr bwMode="auto">
              <a:xfrm>
                <a:off x="547688" y="395536"/>
                <a:ext cx="5700712" cy="713612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I.3. Le problème de l’effet HALL</a:t>
                </a:r>
              </a:p>
              <a:p>
                <a:pPr marL="0" indent="0" algn="just" eaLnBrk="1" hangingPunct="1">
                  <a:spcBef>
                    <a:spcPct val="50000"/>
                  </a:spcBef>
                </a:pPr>
                <a:r>
                  <a:rPr lang="fr-FR" dirty="0"/>
                  <a:t>Modèle de l’électron libre ne prévoit que des comportements d’électrons de masse m</a:t>
                </a:r>
                <a:r>
                  <a:rPr lang="fr-FR" baseline="-25000" dirty="0"/>
                  <a:t>0</a:t>
                </a:r>
                <a:r>
                  <a:rPr lang="fr-FR" dirty="0"/>
                  <a:t> identique à celle dans le vide.</a:t>
                </a:r>
              </a:p>
              <a:p>
                <a:pPr marL="0" indent="0" algn="just" eaLnBrk="1" hangingPunct="1">
                  <a:spcBef>
                    <a:spcPct val="50000"/>
                  </a:spcBef>
                </a:pPr>
                <a:r>
                  <a:rPr lang="fr-FR" dirty="0"/>
                  <a:t>Mesure par effet HALL:</a:t>
                </a:r>
              </a:p>
              <a:p>
                <a:pPr marL="0" indent="0" algn="just" eaLnBrk="1" hangingPunct="1">
                  <a:spcBef>
                    <a:spcPct val="50000"/>
                  </a:spcBef>
                </a:pPr>
                <a:endParaRPr lang="fr-FR" dirty="0"/>
              </a:p>
              <a:p>
                <a:pPr marL="0" indent="0" algn="just" eaLnBrk="1" hangingPunct="1">
                  <a:spcBef>
                    <a:spcPct val="50000"/>
                  </a:spcBef>
                </a:pPr>
                <a:endParaRPr lang="fr-FR" dirty="0"/>
              </a:p>
              <a:p>
                <a:pPr marL="0" indent="0" algn="just" eaLnBrk="1" hangingPunct="1">
                  <a:spcBef>
                    <a:spcPct val="50000"/>
                  </a:spcBef>
                </a:pPr>
                <a:endParaRPr lang="fr-FR" dirty="0"/>
              </a:p>
              <a:p>
                <a:pPr marL="0" indent="0" algn="just" eaLnBrk="1" hangingPunct="1">
                  <a:spcBef>
                    <a:spcPct val="50000"/>
                  </a:spcBef>
                </a:pPr>
                <a:endParaRPr lang="fr-FR" dirty="0"/>
              </a:p>
              <a:p>
                <a:pPr marL="0" indent="0" algn="just" eaLnBrk="1" hangingPunct="1">
                  <a:spcBef>
                    <a:spcPct val="50000"/>
                  </a:spcBef>
                </a:pPr>
                <a:endParaRPr lang="fr-FR" dirty="0"/>
              </a:p>
              <a:p>
                <a:pPr marL="0" indent="0" algn="just" eaLnBrk="1" hangingPunct="1">
                  <a:spcBef>
                    <a:spcPct val="50000"/>
                  </a:spcBef>
                </a:pPr>
                <a:r>
                  <a:rPr lang="fr-FR" dirty="0"/>
                  <a:t>En présence du champ magnétique, une chute de tension apparaît dans la direction y</a:t>
                </a:r>
              </a:p>
              <a:p>
                <a:pPr marL="0" indent="0" algn="just" eaLnBrk="1" hangingPunct="1">
                  <a:spcBef>
                    <a:spcPct val="50000"/>
                  </a:spcBef>
                </a:pPr>
                <a:r>
                  <a:rPr lang="fr-FR" dirty="0"/>
                  <a:t>Force de Lorentz : </a:t>
                </a:r>
                <a14:m>
                  <m:oMath xmlns:m="http://schemas.openxmlformats.org/officeDocument/2006/math">
                    <m:sSub>
                      <m:sSubPr>
                        <m:ctrlPr>
                          <a:rPr lang="fr-FR" b="1" i="1" smtClean="0">
                            <a:latin typeface="Cambria Math" panose="02040503050406030204" pitchFamily="18" charset="0"/>
                          </a:rPr>
                        </m:ctrlPr>
                      </m:sSubPr>
                      <m:e>
                        <m:acc>
                          <m:accPr>
                            <m:chr m:val="⃗"/>
                            <m:ctrlPr>
                              <a:rPr lang="fr-FR" b="1" i="1" smtClean="0">
                                <a:latin typeface="Cambria Math" panose="02040503050406030204" pitchFamily="18" charset="0"/>
                              </a:rPr>
                            </m:ctrlPr>
                          </m:accPr>
                          <m:e>
                            <m:r>
                              <a:rPr lang="fr-FR" i="1">
                                <a:latin typeface="Cambria Math" panose="02040503050406030204" pitchFamily="18" charset="0"/>
                              </a:rPr>
                              <m:t>𝑭</m:t>
                            </m:r>
                          </m:e>
                        </m:acc>
                      </m:e>
                      <m:sub>
                        <m:r>
                          <a:rPr lang="fr-FR" b="1" i="1" smtClean="0">
                            <a:latin typeface="Cambria Math" panose="02040503050406030204" pitchFamily="18" charset="0"/>
                          </a:rPr>
                          <m:t>𝒇𝒐𝒓𝒄𝒆</m:t>
                        </m:r>
                      </m:sub>
                    </m:sSub>
                    <m:r>
                      <a:rPr lang="fr-FR" b="1" i="1" smtClean="0">
                        <a:latin typeface="Cambria Math" panose="02040503050406030204" pitchFamily="18" charset="0"/>
                      </a:rPr>
                      <m:t>=</m:t>
                    </m:r>
                    <m:r>
                      <a:rPr lang="fr-FR" b="1" i="1" smtClean="0">
                        <a:latin typeface="Cambria Math" panose="02040503050406030204" pitchFamily="18" charset="0"/>
                      </a:rPr>
                      <m:t>𝒒</m:t>
                    </m:r>
                    <m:acc>
                      <m:accPr>
                        <m:chr m:val="⃗"/>
                        <m:ctrlPr>
                          <a:rPr lang="fr-FR" b="1" i="1" smtClean="0">
                            <a:latin typeface="Cambria Math" panose="02040503050406030204" pitchFamily="18" charset="0"/>
                          </a:rPr>
                        </m:ctrlPr>
                      </m:accPr>
                      <m:e>
                        <m:r>
                          <a:rPr lang="fr-FR" b="1" i="1" smtClean="0">
                            <a:latin typeface="Cambria Math" panose="02040503050406030204" pitchFamily="18" charset="0"/>
                          </a:rPr>
                          <m:t>𝒗</m:t>
                        </m:r>
                      </m:e>
                    </m:acc>
                    <m:r>
                      <a:rPr lang="fr-FR" b="1" i="1" smtClean="0">
                        <a:latin typeface="Cambria Math" panose="02040503050406030204" pitchFamily="18" charset="0"/>
                        <a:ea typeface="Cambria Math" panose="02040503050406030204" pitchFamily="18" charset="0"/>
                      </a:rPr>
                      <m:t>∧</m:t>
                    </m:r>
                    <m:acc>
                      <m:accPr>
                        <m:chr m:val="⃗"/>
                        <m:ctrlPr>
                          <a:rPr lang="fr-FR" b="1" i="1" smtClean="0">
                            <a:latin typeface="Cambria Math" panose="02040503050406030204" pitchFamily="18" charset="0"/>
                            <a:ea typeface="Cambria Math" panose="02040503050406030204" pitchFamily="18" charset="0"/>
                          </a:rPr>
                        </m:ctrlPr>
                      </m:accPr>
                      <m:e>
                        <m:r>
                          <a:rPr lang="fr-FR" b="1" i="1" smtClean="0">
                            <a:latin typeface="Cambria Math" panose="02040503050406030204" pitchFamily="18" charset="0"/>
                            <a:ea typeface="Cambria Math" panose="02040503050406030204" pitchFamily="18" charset="0"/>
                          </a:rPr>
                          <m:t>𝑩</m:t>
                        </m:r>
                      </m:e>
                    </m:acc>
                  </m:oMath>
                </a14:m>
                <a:endParaRPr lang="fr-FR" dirty="0"/>
              </a:p>
              <a:p>
                <a:pPr marL="0" indent="0" algn="just" eaLnBrk="1" hangingPunct="1">
                  <a:spcBef>
                    <a:spcPct val="50000"/>
                  </a:spcBef>
                </a:pPr>
                <a:r>
                  <a:rPr lang="fr-FR" dirty="0"/>
                  <a:t>La tension V</a:t>
                </a:r>
                <a:r>
                  <a:rPr lang="fr-FR" baseline="-25000" dirty="0"/>
                  <a:t>y</a:t>
                </a:r>
                <a:r>
                  <a:rPr lang="fr-FR" dirty="0"/>
                  <a:t> équilibre le courant qui tend à s’établir dans la direction y: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charset="0"/>
                          </a:rPr>
                          <m:t>𝒋</m:t>
                        </m:r>
                      </m:e>
                      <m:sub>
                        <m:r>
                          <a:rPr lang="fr-FR" b="1" i="1" smtClean="0">
                            <a:latin typeface="Cambria Math" charset="0"/>
                          </a:rPr>
                          <m:t>𝒙</m:t>
                        </m:r>
                      </m:sub>
                    </m:sSub>
                    <m:r>
                      <a:rPr lang="fr-FR" b="1" i="1" smtClean="0">
                        <a:latin typeface="Cambria Math" charset="0"/>
                      </a:rPr>
                      <m:t>=</m:t>
                    </m:r>
                    <m:r>
                      <a:rPr lang="fr-FR" b="1" i="1" smtClean="0">
                        <a:latin typeface="Cambria Math" panose="02040503050406030204" pitchFamily="18" charset="0"/>
                      </a:rPr>
                      <m:t>𝒒𝒏</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panose="02040503050406030204" pitchFamily="18" charset="0"/>
                            <a:ea typeface="Cambria Math" charset="0"/>
                            <a:cs typeface="Cambria Math" charset="0"/>
                          </a:rPr>
                          <m:t>𝒗</m:t>
                        </m:r>
                      </m:e>
                      <m:sub>
                        <m:r>
                          <a:rPr lang="fr-FR" b="1" i="1" smtClean="0">
                            <a:latin typeface="Cambria Math" charset="0"/>
                            <a:ea typeface="Cambria Math" charset="0"/>
                            <a:cs typeface="Cambria Math" charset="0"/>
                          </a:rPr>
                          <m:t>𝒙</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charset="0"/>
                          </a:rPr>
                          <m:t>𝒋</m:t>
                        </m:r>
                      </m:e>
                      <m:sub>
                        <m:r>
                          <a:rPr lang="fr-FR" b="1" i="1" smtClean="0">
                            <a:latin typeface="Cambria Math" panose="02040503050406030204" pitchFamily="18" charset="0"/>
                          </a:rPr>
                          <m:t>𝒚</m:t>
                        </m:r>
                      </m:sub>
                    </m:sSub>
                    <m:r>
                      <a:rPr lang="fr-FR" i="1">
                        <a:latin typeface="Cambria Math" charset="0"/>
                      </a:rPr>
                      <m:t>=</m:t>
                    </m:r>
                    <m:r>
                      <a:rPr lang="fr-FR" i="1">
                        <a:latin typeface="Cambria Math" panose="02040503050406030204" pitchFamily="18" charset="0"/>
                      </a:rPr>
                      <m:t>𝒒𝒏</m:t>
                    </m:r>
                    <m:sSub>
                      <m:sSubPr>
                        <m:ctrlPr>
                          <a:rPr lang="fr-FR" i="1">
                            <a:latin typeface="Cambria Math" panose="02040503050406030204" pitchFamily="18" charset="0"/>
                            <a:ea typeface="Cambria Math" charset="0"/>
                            <a:cs typeface="Cambria Math" charset="0"/>
                          </a:rPr>
                        </m:ctrlPr>
                      </m:sSubPr>
                      <m:e>
                        <m:r>
                          <a:rPr lang="fr-FR" i="1">
                            <a:latin typeface="Cambria Math" panose="02040503050406030204" pitchFamily="18" charset="0"/>
                            <a:ea typeface="Cambria Math" charset="0"/>
                            <a:cs typeface="Cambria Math" charset="0"/>
                          </a:rPr>
                          <m:t>𝒗</m:t>
                        </m:r>
                      </m:e>
                      <m:sub>
                        <m:r>
                          <a:rPr lang="fr-FR" b="1" i="1" smtClean="0">
                            <a:latin typeface="Cambria Math" panose="02040503050406030204" pitchFamily="18" charset="0"/>
                            <a:ea typeface="Cambria Math" charset="0"/>
                            <a:cs typeface="Cambria Math" charset="0"/>
                          </a:rPr>
                          <m:t>𝒚</m:t>
                        </m:r>
                      </m:sub>
                    </m:sSub>
                  </m:oMath>
                </a14:m>
                <a:endParaRPr lang="fr-FR" dirty="0"/>
              </a:p>
              <a:p>
                <a:pPr marL="0" indent="0" algn="just" eaLnBrk="1" hangingPunct="1">
                  <a:spcBef>
                    <a:spcPct val="50000"/>
                  </a:spcBef>
                </a:pP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charset="0"/>
                          </a:rPr>
                          <m:t>𝒋</m:t>
                        </m:r>
                      </m:e>
                      <m:sub>
                        <m:r>
                          <a:rPr lang="fr-FR" b="1" i="1" smtClean="0">
                            <a:latin typeface="Cambria Math" charset="0"/>
                          </a:rPr>
                          <m:t>𝒙</m:t>
                        </m:r>
                      </m:sub>
                    </m:sSub>
                    <m:r>
                      <a:rPr lang="fr-FR" b="1" i="1" smtClean="0">
                        <a:latin typeface="Cambria Math" charset="0"/>
                      </a:rPr>
                      <m:t>=</m:t>
                    </m:r>
                    <m:r>
                      <a:rPr lang="fr-FR" b="1" i="1" smtClean="0">
                        <a:latin typeface="Cambria Math" charset="0"/>
                        <a:ea typeface="Cambria Math" charset="0"/>
                        <a:cs typeface="Cambria Math" charset="0"/>
                      </a:rPr>
                      <m:t>𝝈</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𝓔</m:t>
                        </m:r>
                      </m:e>
                      <m:sub>
                        <m:r>
                          <a:rPr lang="fr-FR" b="1" i="1" smtClean="0">
                            <a:latin typeface="Cambria Math" charset="0"/>
                            <a:ea typeface="Cambria Math" charset="0"/>
                            <a:cs typeface="Cambria Math" charset="0"/>
                          </a:rPr>
                          <m:t>𝒆𝒍𝒆𝒄</m:t>
                        </m:r>
                        <m:r>
                          <a:rPr lang="fr-FR" b="1" i="1" smtClean="0">
                            <a:latin typeface="Cambria Math" charset="0"/>
                            <a:ea typeface="Cambria Math" charset="0"/>
                            <a:cs typeface="Cambria Math" charset="0"/>
                          </a:rPr>
                          <m:t>_</m:t>
                        </m:r>
                        <m:r>
                          <a:rPr lang="fr-FR" b="1" i="1" smtClean="0">
                            <a:latin typeface="Cambria Math" charset="0"/>
                            <a:ea typeface="Cambria Math" charset="0"/>
                            <a:cs typeface="Cambria Math" charset="0"/>
                          </a:rPr>
                          <m:t>𝒙</m:t>
                        </m:r>
                      </m:sub>
                    </m:sSub>
                  </m:oMath>
                </a14:m>
                <a:r>
                  <a:rPr lang="fr-FR" dirty="0"/>
                  <a:t>, </a:t>
                </a:r>
                <a14:m>
                  <m:oMath xmlns:m="http://schemas.openxmlformats.org/officeDocument/2006/math">
                    <m:sSub>
                      <m:sSubPr>
                        <m:ctrlPr>
                          <a:rPr lang="fr-FR" i="1">
                            <a:latin typeface="Cambria Math" panose="02040503050406030204" pitchFamily="18" charset="0"/>
                          </a:rPr>
                        </m:ctrlPr>
                      </m:sSubPr>
                      <m:e>
                        <m:r>
                          <a:rPr lang="fr-FR" i="1">
                            <a:latin typeface="Cambria Math" charset="0"/>
                          </a:rPr>
                          <m:t>𝒋</m:t>
                        </m:r>
                      </m:e>
                      <m:sub>
                        <m:r>
                          <a:rPr lang="fr-FR" b="1" i="1" smtClean="0">
                            <a:latin typeface="Cambria Math" charset="0"/>
                          </a:rPr>
                          <m:t>𝒚</m:t>
                        </m:r>
                      </m:sub>
                    </m:sSub>
                    <m:r>
                      <a:rPr lang="fr-FR" i="1">
                        <a:latin typeface="Cambria Math" charset="0"/>
                      </a:rPr>
                      <m:t>=</m:t>
                    </m:r>
                    <m:r>
                      <a:rPr lang="fr-FR" i="1">
                        <a:latin typeface="Cambria Math" charset="0"/>
                        <a:ea typeface="Cambria Math" charset="0"/>
                        <a:cs typeface="Cambria Math" charset="0"/>
                      </a:rPr>
                      <m:t>𝝈</m:t>
                    </m:r>
                    <m:d>
                      <m:dPr>
                        <m:ctrlPr>
                          <a:rPr lang="is-IS" i="1" smtClean="0">
                            <a:latin typeface="Cambria Math" panose="02040503050406030204" pitchFamily="18" charset="0"/>
                            <a:ea typeface="Cambria Math" charset="0"/>
                            <a:cs typeface="Cambria Math" charset="0"/>
                          </a:rPr>
                        </m:ctrlPr>
                      </m:dPr>
                      <m:e>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r>
                              <a:rPr lang="fr-FR" i="1">
                                <a:latin typeface="Cambria Math" charset="0"/>
                                <a:ea typeface="Cambria Math" charset="0"/>
                                <a:cs typeface="Cambria Math" charset="0"/>
                              </a:rPr>
                              <m:t>_</m:t>
                            </m:r>
                            <m:r>
                              <a:rPr lang="fr-FR" i="1">
                                <a:latin typeface="Cambria Math" charset="0"/>
                                <a:ea typeface="Cambria Math" charset="0"/>
                                <a:cs typeface="Cambria Math" charset="0"/>
                              </a:rPr>
                              <m:t>𝒚</m:t>
                            </m:r>
                          </m:sub>
                        </m:sSub>
                        <m:r>
                          <a:rPr lang="fr-FR" b="1" i="1" smtClean="0">
                            <a:latin typeface="Cambria Math" charset="0"/>
                            <a:ea typeface="Cambria Math" charset="0"/>
                            <a:cs typeface="Cambria Math" charset="0"/>
                          </a:rPr>
                          <m:t>+</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𝒗</m:t>
                            </m:r>
                          </m:e>
                          <m:sub>
                            <m:r>
                              <a:rPr lang="fr-FR" b="1" i="1" smtClean="0">
                                <a:latin typeface="Cambria Math" charset="0"/>
                                <a:ea typeface="Cambria Math" charset="0"/>
                                <a:cs typeface="Cambria Math" charset="0"/>
                              </a:rPr>
                              <m:t>𝒙</m:t>
                            </m:r>
                          </m:sub>
                        </m:sSub>
                        <m:r>
                          <a:rPr lang="fr-FR" b="1" i="1" smtClean="0">
                            <a:latin typeface="Cambria Math" charset="0"/>
                            <a:ea typeface="Cambria Math" charset="0"/>
                            <a:cs typeface="Cambria Math" charset="0"/>
                          </a:rPr>
                          <m:t>𝑩</m:t>
                        </m:r>
                      </m:e>
                    </m:d>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𝟎</m:t>
                    </m:r>
                  </m:oMath>
                </a14:m>
                <a:endParaRPr lang="fr-FR" dirty="0"/>
              </a:p>
              <a:p>
                <a:pPr marL="0" indent="0" algn="just" eaLnBrk="1" hangingPunct="1">
                  <a:spcBef>
                    <a:spcPct val="50000"/>
                  </a:spcBef>
                </a:pPr>
                <a:endParaRPr lang="fr-FR" dirty="0"/>
              </a:p>
              <a:p>
                <a:pPr marL="0" indent="0" algn="just" eaLnBrk="1" hangingPunct="1">
                  <a:spcBef>
                    <a:spcPct val="50000"/>
                  </a:spcBef>
                </a:pPr>
                <a:r>
                  <a:rPr lang="fr-FR" dirty="0"/>
                  <a:t>On en déduit: </a:t>
                </a:r>
                <a14:m>
                  <m:oMath xmlns:m="http://schemas.openxmlformats.org/officeDocument/2006/math">
                    <m:f>
                      <m:fPr>
                        <m:ctrlPr>
                          <a:rPr lang="fr-FR" b="1" i="1" smtClean="0">
                            <a:latin typeface="Cambria Math" panose="02040503050406030204" pitchFamily="18" charset="0"/>
                          </a:rPr>
                        </m:ctrlPr>
                      </m:fPr>
                      <m:num>
                        <m:r>
                          <a:rPr lang="fr-FR" b="1" i="1" smtClean="0">
                            <a:latin typeface="Cambria Math" charset="0"/>
                          </a:rPr>
                          <m:t>𝟏</m:t>
                        </m:r>
                      </m:num>
                      <m:den>
                        <m:r>
                          <a:rPr lang="fr-FR" b="1" i="1" smtClean="0">
                            <a:latin typeface="Cambria Math" charset="0"/>
                          </a:rPr>
                          <m:t>𝒒𝒏</m:t>
                        </m:r>
                      </m:den>
                    </m:f>
                    <m:r>
                      <a:rPr lang="fr-FR" b="1" i="1" smtClean="0">
                        <a:latin typeface="Cambria Math" charset="0"/>
                      </a:rPr>
                      <m:t>=−</m:t>
                    </m:r>
                    <m:f>
                      <m:fPr>
                        <m:ctrlPr>
                          <a:rPr lang="fr-FR" b="1" i="1" smtClean="0">
                            <a:latin typeface="Cambria Math" panose="02040503050406030204" pitchFamily="18" charset="0"/>
                          </a:rPr>
                        </m:ctrlPr>
                      </m:fPr>
                      <m:num>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𝓔</m:t>
                            </m:r>
                          </m:e>
                          <m:sub>
                            <m:r>
                              <a:rPr lang="fr-FR" i="1">
                                <a:latin typeface="Cambria Math" charset="0"/>
                                <a:ea typeface="Cambria Math" charset="0"/>
                                <a:cs typeface="Cambria Math" charset="0"/>
                              </a:rPr>
                              <m:t>𝒆𝒍𝒆𝒄</m:t>
                            </m:r>
                            <m:r>
                              <a:rPr lang="fr-FR" i="1">
                                <a:latin typeface="Cambria Math" charset="0"/>
                                <a:ea typeface="Cambria Math" charset="0"/>
                                <a:cs typeface="Cambria Math" charset="0"/>
                              </a:rPr>
                              <m:t>_</m:t>
                            </m:r>
                            <m:r>
                              <a:rPr lang="fr-FR" i="1">
                                <a:latin typeface="Cambria Math" charset="0"/>
                                <a:ea typeface="Cambria Math" charset="0"/>
                                <a:cs typeface="Cambria Math" charset="0"/>
                              </a:rPr>
                              <m:t>𝒚</m:t>
                            </m:r>
                          </m:sub>
                        </m:sSub>
                      </m:num>
                      <m:den>
                        <m:sSub>
                          <m:sSubPr>
                            <m:ctrlPr>
                              <a:rPr lang="fr-FR" b="1" i="1" smtClean="0">
                                <a:latin typeface="Cambria Math" panose="02040503050406030204" pitchFamily="18" charset="0"/>
                              </a:rPr>
                            </m:ctrlPr>
                          </m:sSubPr>
                          <m:e>
                            <m:r>
                              <a:rPr lang="fr-FR" b="1" i="1" smtClean="0">
                                <a:latin typeface="Cambria Math" charset="0"/>
                              </a:rPr>
                              <m:t>𝒋</m:t>
                            </m:r>
                          </m:e>
                          <m:sub>
                            <m:r>
                              <a:rPr lang="fr-FR" b="1" i="1" smtClean="0">
                                <a:latin typeface="Cambria Math" charset="0"/>
                              </a:rPr>
                              <m:t>𝒙</m:t>
                            </m:r>
                          </m:sub>
                        </m:sSub>
                        <m:r>
                          <a:rPr lang="fr-FR" b="1" i="1" smtClean="0">
                            <a:latin typeface="Cambria Math" charset="0"/>
                          </a:rPr>
                          <m:t>𝑩</m:t>
                        </m:r>
                      </m:den>
                    </m:f>
                  </m:oMath>
                </a14:m>
                <a:endParaRPr lang="fr-FR" dirty="0"/>
              </a:p>
              <a:p>
                <a:pPr marL="0" indent="0" algn="just" eaLnBrk="1" hangingPunct="1">
                  <a:spcBef>
                    <a:spcPct val="50000"/>
                  </a:spcBef>
                </a:pPr>
                <a:endParaRPr lang="fr-FR" dirty="0"/>
              </a:p>
              <a:p>
                <a:pPr marL="0" indent="0" algn="just" eaLnBrk="1" hangingPunct="1">
                  <a:spcBef>
                    <a:spcPct val="50000"/>
                  </a:spcBef>
                </a:pPr>
                <a:r>
                  <a:rPr lang="fr-FR" dirty="0"/>
                  <a:t>Par conséquent le signe de la tension de HALL donne le signe des porteurs de charge. </a:t>
                </a:r>
              </a:p>
              <a:p>
                <a:pPr marL="0" indent="0" algn="just" eaLnBrk="1" hangingPunct="1">
                  <a:spcBef>
                    <a:spcPct val="50000"/>
                  </a:spcBef>
                </a:pPr>
                <a:r>
                  <a:rPr lang="fr-FR" dirty="0"/>
                  <a:t>Or certains matériaux (tungstène, cadmium, semi-conducteurs dopés P) montrent de la conduction par des charges positives ce qui remet en cause le modèle des électrons libres.</a:t>
                </a:r>
              </a:p>
            </p:txBody>
          </p:sp>
        </mc:Choice>
        <mc:Fallback xmlns="">
          <p:sp>
            <p:nvSpPr>
              <p:cNvPr id="3" name="Text Box 59"/>
              <p:cNvSpPr txBox="1">
                <a:spLocks noRot="1" noChangeAspect="1" noMove="1" noResize="1" noEditPoints="1" noAdjustHandles="1" noChangeArrowheads="1" noChangeShapeType="1" noTextEdit="1"/>
              </p:cNvSpPr>
              <p:nvPr/>
            </p:nvSpPr>
            <p:spPr bwMode="auto">
              <a:xfrm>
                <a:off x="547688" y="395536"/>
                <a:ext cx="5700712" cy="7136121"/>
              </a:xfrm>
              <a:prstGeom prst="rect">
                <a:avLst/>
              </a:prstGeom>
              <a:blipFill>
                <a:blip r:embed="rId2"/>
                <a:stretch>
                  <a:fillRect l="-444" t="-178"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nvGrpSpPr>
          <p:cNvPr id="21" name="Grouper 20"/>
          <p:cNvGrpSpPr/>
          <p:nvPr/>
        </p:nvGrpSpPr>
        <p:grpSpPr>
          <a:xfrm>
            <a:off x="836712" y="2051720"/>
            <a:ext cx="4836586" cy="720080"/>
            <a:chOff x="836712" y="2051720"/>
            <a:chExt cx="4836586" cy="720080"/>
          </a:xfrm>
        </p:grpSpPr>
        <p:sp>
          <p:nvSpPr>
            <p:cNvPr id="4" name="Rectangle 3"/>
            <p:cNvSpPr/>
            <p:nvPr/>
          </p:nvSpPr>
          <p:spPr bwMode="auto">
            <a:xfrm>
              <a:off x="1916832" y="2123728"/>
              <a:ext cx="2520280" cy="576064"/>
            </a:xfrm>
            <a:prstGeom prst="rect">
              <a:avLst/>
            </a:prstGeom>
            <a:solidFill>
              <a:srgbClr val="004080"/>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Comic Sans MS" pitchFamily="-112" charset="0"/>
              </a:endParaRPr>
            </a:p>
          </p:txBody>
        </p:sp>
        <p:cxnSp>
          <p:nvCxnSpPr>
            <p:cNvPr id="6" name="Connecteur droit avec flèche 5"/>
            <p:cNvCxnSpPr/>
            <p:nvPr/>
          </p:nvCxnSpPr>
          <p:spPr bwMode="auto">
            <a:xfrm>
              <a:off x="836712" y="2411760"/>
              <a:ext cx="792088" cy="0"/>
            </a:xfrm>
            <a:prstGeom prst="straightConnector1">
              <a:avLst/>
            </a:prstGeom>
            <a:noFill/>
            <a:ln w="38100" cap="flat" cmpd="sng" algn="ctr">
              <a:solidFill>
                <a:schemeClr val="tx1"/>
              </a:solidFill>
              <a:prstDash val="solid"/>
              <a:round/>
              <a:headEnd type="none" w="med" len="med"/>
              <a:tailEnd type="arrow"/>
            </a:ln>
            <a:effectLst/>
          </p:spPr>
        </p:cxnSp>
        <p:sp>
          <p:nvSpPr>
            <p:cNvPr id="7" name="ZoneTexte 6"/>
            <p:cNvSpPr txBox="1"/>
            <p:nvPr/>
          </p:nvSpPr>
          <p:spPr>
            <a:xfrm>
              <a:off x="1052736" y="2051720"/>
              <a:ext cx="282762" cy="307777"/>
            </a:xfrm>
            <a:prstGeom prst="rect">
              <a:avLst/>
            </a:prstGeom>
            <a:noFill/>
          </p:spPr>
          <p:txBody>
            <a:bodyPr wrap="none" rtlCol="0">
              <a:spAutoFit/>
            </a:bodyPr>
            <a:lstStyle/>
            <a:p>
              <a:r>
                <a:rPr lang="en-GB" dirty="0"/>
                <a:t>I</a:t>
              </a:r>
            </a:p>
          </p:txBody>
        </p:sp>
        <p:sp>
          <p:nvSpPr>
            <p:cNvPr id="8" name="Ellipse 7"/>
            <p:cNvSpPr/>
            <p:nvPr/>
          </p:nvSpPr>
          <p:spPr bwMode="auto">
            <a:xfrm>
              <a:off x="4941168" y="2267744"/>
              <a:ext cx="360040" cy="360040"/>
            </a:xfrm>
            <a:prstGeom prst="ellipse">
              <a:avLst/>
            </a:prstGeom>
            <a:noFill/>
            <a:ln w="1270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a:ln>
                  <a:noFill/>
                </a:ln>
                <a:solidFill>
                  <a:schemeClr val="tx1"/>
                </a:solidFill>
                <a:effectLst/>
                <a:latin typeface="Comic Sans MS" pitchFamily="-112" charset="0"/>
              </a:endParaRPr>
            </a:p>
          </p:txBody>
        </p:sp>
        <p:cxnSp>
          <p:nvCxnSpPr>
            <p:cNvPr id="10" name="Connecteur droit 9"/>
            <p:cNvCxnSpPr>
              <a:stCxn id="8" idx="1"/>
              <a:endCxn id="8" idx="5"/>
            </p:cNvCxnSpPr>
            <p:nvPr/>
          </p:nvCxnSpPr>
          <p:spPr bwMode="auto">
            <a:xfrm>
              <a:off x="4993895" y="2320471"/>
              <a:ext cx="254586" cy="254586"/>
            </a:xfrm>
            <a:prstGeom prst="line">
              <a:avLst/>
            </a:prstGeom>
            <a:noFill/>
            <a:ln w="12700" cap="flat" cmpd="sng" algn="ctr">
              <a:solidFill>
                <a:schemeClr val="tx1"/>
              </a:solidFill>
              <a:prstDash val="solid"/>
              <a:round/>
              <a:headEnd type="none" w="med" len="med"/>
              <a:tailEnd type="none" w="med" len="med"/>
            </a:ln>
            <a:effectLst/>
          </p:spPr>
        </p:cxnSp>
        <p:cxnSp>
          <p:nvCxnSpPr>
            <p:cNvPr id="12" name="Connecteur droit 11"/>
            <p:cNvCxnSpPr>
              <a:stCxn id="8" idx="3"/>
              <a:endCxn id="8" idx="7"/>
            </p:cNvCxnSpPr>
            <p:nvPr/>
          </p:nvCxnSpPr>
          <p:spPr bwMode="auto">
            <a:xfrm flipV="1">
              <a:off x="4993895" y="2320471"/>
              <a:ext cx="254586" cy="254586"/>
            </a:xfrm>
            <a:prstGeom prst="line">
              <a:avLst/>
            </a:prstGeom>
            <a:noFill/>
            <a:ln w="12700" cap="flat" cmpd="sng" algn="ctr">
              <a:solidFill>
                <a:schemeClr val="tx1"/>
              </a:solidFill>
              <a:prstDash val="solid"/>
              <a:round/>
              <a:headEnd type="none" w="med" len="med"/>
              <a:tailEnd type="none" w="med" len="med"/>
            </a:ln>
            <a:effectLst/>
          </p:spPr>
        </p:cxnSp>
        <p:sp>
          <p:nvSpPr>
            <p:cNvPr id="13" name="ZoneTexte 12"/>
            <p:cNvSpPr txBox="1"/>
            <p:nvPr/>
          </p:nvSpPr>
          <p:spPr>
            <a:xfrm>
              <a:off x="5373216" y="2267744"/>
              <a:ext cx="300082" cy="307777"/>
            </a:xfrm>
            <a:prstGeom prst="rect">
              <a:avLst/>
            </a:prstGeom>
            <a:noFill/>
          </p:spPr>
          <p:txBody>
            <a:bodyPr wrap="none" rtlCol="0">
              <a:spAutoFit/>
            </a:bodyPr>
            <a:lstStyle/>
            <a:p>
              <a:r>
                <a:rPr lang="en-GB" dirty="0"/>
                <a:t>B</a:t>
              </a:r>
            </a:p>
          </p:txBody>
        </p:sp>
        <p:cxnSp>
          <p:nvCxnSpPr>
            <p:cNvPr id="16" name="Connecteur droit avec flèche 15"/>
            <p:cNvCxnSpPr/>
            <p:nvPr/>
          </p:nvCxnSpPr>
          <p:spPr bwMode="auto">
            <a:xfrm>
              <a:off x="1916832" y="2339752"/>
              <a:ext cx="2520280" cy="0"/>
            </a:xfrm>
            <a:prstGeom prst="straightConnector1">
              <a:avLst/>
            </a:prstGeom>
            <a:noFill/>
            <a:ln w="38100" cap="flat" cmpd="sng" algn="ctr">
              <a:solidFill>
                <a:srgbClr val="FFFFFF"/>
              </a:solidFill>
              <a:prstDash val="solid"/>
              <a:round/>
              <a:headEnd type="none" w="med" len="med"/>
              <a:tailEnd type="arrow"/>
            </a:ln>
            <a:effectLst/>
          </p:spPr>
        </p:cxnSp>
        <p:sp>
          <p:nvSpPr>
            <p:cNvPr id="17" name="ZoneTexte 16"/>
            <p:cNvSpPr txBox="1"/>
            <p:nvPr/>
          </p:nvSpPr>
          <p:spPr>
            <a:xfrm>
              <a:off x="2132856" y="2267744"/>
              <a:ext cx="376475" cy="307777"/>
            </a:xfrm>
            <a:prstGeom prst="rect">
              <a:avLst/>
            </a:prstGeom>
            <a:noFill/>
          </p:spPr>
          <p:txBody>
            <a:bodyPr wrap="none" rtlCol="0">
              <a:spAutoFit/>
            </a:bodyPr>
            <a:lstStyle/>
            <a:p>
              <a:r>
                <a:rPr lang="en-GB" dirty="0" err="1">
                  <a:solidFill>
                    <a:srgbClr val="FFFFFF"/>
                  </a:solidFill>
                </a:rPr>
                <a:t>V</a:t>
              </a:r>
              <a:r>
                <a:rPr lang="en-GB" baseline="-25000" dirty="0" err="1">
                  <a:solidFill>
                    <a:srgbClr val="FFFFFF"/>
                  </a:solidFill>
                </a:rPr>
                <a:t>x</a:t>
              </a:r>
              <a:endParaRPr lang="en-GB" baseline="-25000" dirty="0">
                <a:solidFill>
                  <a:srgbClr val="FFFFFF"/>
                </a:solidFill>
              </a:endParaRPr>
            </a:p>
          </p:txBody>
        </p:sp>
        <p:cxnSp>
          <p:nvCxnSpPr>
            <p:cNvPr id="18" name="Connecteur droit avec flèche 17"/>
            <p:cNvCxnSpPr/>
            <p:nvPr/>
          </p:nvCxnSpPr>
          <p:spPr bwMode="auto">
            <a:xfrm flipV="1">
              <a:off x="3140968" y="2123728"/>
              <a:ext cx="0" cy="648072"/>
            </a:xfrm>
            <a:prstGeom prst="straightConnector1">
              <a:avLst/>
            </a:prstGeom>
            <a:noFill/>
            <a:ln w="38100" cap="flat" cmpd="sng" algn="ctr">
              <a:solidFill>
                <a:srgbClr val="FFFFFF"/>
              </a:solidFill>
              <a:prstDash val="solid"/>
              <a:round/>
              <a:headEnd type="none" w="med" len="med"/>
              <a:tailEnd type="arrow"/>
            </a:ln>
            <a:effectLst/>
          </p:spPr>
        </p:cxnSp>
        <p:sp>
          <p:nvSpPr>
            <p:cNvPr id="19" name="ZoneTexte 18"/>
            <p:cNvSpPr txBox="1"/>
            <p:nvPr/>
          </p:nvSpPr>
          <p:spPr>
            <a:xfrm>
              <a:off x="3212976" y="2320007"/>
              <a:ext cx="850329" cy="307777"/>
            </a:xfrm>
            <a:prstGeom prst="rect">
              <a:avLst/>
            </a:prstGeom>
            <a:noFill/>
          </p:spPr>
          <p:txBody>
            <a:bodyPr wrap="none" rtlCol="0">
              <a:spAutoFit/>
            </a:bodyPr>
            <a:lstStyle/>
            <a:p>
              <a:r>
                <a:rPr lang="en-GB" dirty="0" err="1">
                  <a:solidFill>
                    <a:schemeClr val="bg1"/>
                  </a:solidFill>
                </a:rPr>
                <a:t>V</a:t>
              </a:r>
              <a:r>
                <a:rPr lang="en-GB" baseline="-25000" dirty="0" err="1">
                  <a:solidFill>
                    <a:schemeClr val="bg1"/>
                  </a:solidFill>
                </a:rPr>
                <a:t>y</a:t>
              </a:r>
              <a:r>
                <a:rPr lang="en-GB" dirty="0">
                  <a:solidFill>
                    <a:schemeClr val="bg1"/>
                  </a:solidFill>
                </a:rPr>
                <a:t> = V</a:t>
              </a:r>
              <a:r>
                <a:rPr lang="en-GB" baseline="-25000" dirty="0">
                  <a:solidFill>
                    <a:schemeClr val="bg1"/>
                  </a:solidFill>
                </a:rPr>
                <a:t>H</a:t>
              </a:r>
            </a:p>
          </p:txBody>
        </p:sp>
      </p:grpSp>
    </p:spTree>
    <p:extLst>
      <p:ext uri="{BB962C8B-B14F-4D97-AF65-F5344CB8AC3E}">
        <p14:creationId xmlns:p14="http://schemas.microsoft.com/office/powerpoint/2010/main" val="137052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4C739B-BFEB-6149-AD0A-EF629DECD750}" type="slidenum">
              <a:rPr lang="fr-FR" b="0">
                <a:latin typeface="Arial" charset="0"/>
              </a:rPr>
              <a:pPr eaLnBrk="1" hangingPunct="1"/>
              <a:t>6</a:t>
            </a:fld>
            <a:endParaRPr lang="fr-FR" b="0">
              <a:latin typeface="Arial" charset="0"/>
            </a:endParaRPr>
          </a:p>
        </p:txBody>
      </p:sp>
      <mc:AlternateContent xmlns:mc="http://schemas.openxmlformats.org/markup-compatibility/2006" xmlns:a14="http://schemas.microsoft.com/office/drawing/2010/main">
        <mc:Choice Requires="a14">
          <p:sp>
            <p:nvSpPr>
              <p:cNvPr id="14340" name="Text Box 59"/>
              <p:cNvSpPr txBox="1">
                <a:spLocks noChangeArrowheads="1"/>
              </p:cNvSpPr>
              <p:nvPr/>
            </p:nvSpPr>
            <p:spPr bwMode="auto">
              <a:xfrm>
                <a:off x="536600" y="395536"/>
                <a:ext cx="5700712" cy="823295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0" indent="0" algn="just" eaLnBrk="1" hangingPunct="1">
                  <a:spcBef>
                    <a:spcPct val="50000"/>
                  </a:spcBef>
                </a:pPr>
                <a:r>
                  <a:rPr lang="fr-FR" dirty="0"/>
                  <a:t>I.4. Modèle des électrons dans un potentiel périodique.</a:t>
                </a:r>
              </a:p>
              <a:p>
                <a:pPr marL="0" indent="0" algn="just" eaLnBrk="1" hangingPunct="1">
                  <a:spcBef>
                    <a:spcPct val="50000"/>
                  </a:spcBef>
                </a:pPr>
                <a:r>
                  <a:rPr lang="fr-FR" dirty="0"/>
                  <a:t>L’étude détaillée de l'équation de Schrödinger dans les cristaux permet de tirer un certain nombre de conclusions.</a:t>
                </a:r>
              </a:p>
              <a:p>
                <a:pPr marL="0" indent="0" algn="just" eaLnBrk="1" hangingPunct="1">
                  <a:spcBef>
                    <a:spcPct val="50000"/>
                  </a:spcBef>
                </a:pPr>
                <a:r>
                  <a:rPr lang="fr-FR" dirty="0"/>
                  <a:t>I.4.1. Vecteur d’onde</a:t>
                </a:r>
              </a:p>
              <a:p>
                <a:pPr marL="285750" indent="-285750" algn="just" eaLnBrk="1" hangingPunct="1">
                  <a:spcBef>
                    <a:spcPct val="50000"/>
                  </a:spcBef>
                  <a:buFont typeface="Arial" charset="0"/>
                  <a:buChar char="•"/>
                </a:pPr>
                <a:r>
                  <a:rPr lang="fr-FR" dirty="0"/>
                  <a:t>La fonction d’onde doit être une valeur propre de l’opérateur translation : </a:t>
                </a:r>
                <a14:m>
                  <m:oMath xmlns:m="http://schemas.openxmlformats.org/officeDocument/2006/math">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𝑻</m:t>
                            </m:r>
                          </m:e>
                        </m:acc>
                      </m:e>
                    </m:d>
                    <m:r>
                      <a:rPr lang="fr-FR" i="1">
                        <a:latin typeface="Cambria Math" charset="0"/>
                        <a:ea typeface="Cambria Math" charset="0"/>
                        <a:cs typeface="Cambria Math" charset="0"/>
                      </a:rPr>
                      <m:t>=</m:t>
                    </m:r>
                    <m:r>
                      <a:rPr lang="fr-FR" i="1">
                        <a:latin typeface="Cambria Math" charset="0"/>
                        <a:ea typeface="Cambria Math" charset="0"/>
                        <a:cs typeface="Cambria Math" charset="0"/>
                      </a:rPr>
                      <m:t>𝑪</m:t>
                    </m:r>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a:t>
                </a:r>
              </a:p>
              <a:p>
                <a:pPr marL="549275" lvl="1" indent="-285750" algn="just" eaLnBrk="1" hangingPunct="1">
                  <a:spcBef>
                    <a:spcPct val="50000"/>
                  </a:spcBef>
                  <a:buFont typeface="Courier New" charset="0"/>
                  <a:buChar char="o"/>
                </a:pPr>
                <a:r>
                  <a:rPr lang="fr-FR" dirty="0"/>
                  <a:t>On peut alors démontrer que la fonction d’onde solution (propre) de l’équation de Schrödinger peut s’écrire sous la forme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m:t>
                        </m:r>
                        <m:r>
                          <a:rPr lang="el-GR" i="1">
                            <a:latin typeface="Cambria Math" charset="0"/>
                            <a:ea typeface="Cambria Math" charset="0"/>
                            <a:cs typeface="Cambria Math" charset="0"/>
                          </a:rPr>
                          <m:t>𝑖</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sup>
                    </m:sSup>
                  </m:oMath>
                </a14:m>
                <a:r>
                  <a:rPr lang="fr-FR" dirty="0"/>
                  <a:t> où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est invariant sur un vecteur de translation (</a:t>
                </a:r>
                <a:r>
                  <a:rPr lang="fr-FR" dirty="0">
                    <a:solidFill>
                      <a:srgbClr val="0000FF"/>
                    </a:solidFill>
                  </a:rPr>
                  <a:t>théorème de Bloch</a:t>
                </a:r>
                <a:r>
                  <a:rPr lang="fr-FR" dirty="0"/>
                  <a:t>):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𝑻</m:t>
                            </m:r>
                          </m:e>
                        </m:acc>
                      </m:e>
                    </m:d>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endParaRPr lang="fr-FR" dirty="0"/>
              </a:p>
              <a:p>
                <a:pPr marL="549275" lvl="1" indent="-285750" algn="just" eaLnBrk="1" hangingPunct="1">
                  <a:spcBef>
                    <a:spcPct val="50000"/>
                  </a:spcBef>
                  <a:buFont typeface="Courier New" charset="0"/>
                  <a:buChar char="o"/>
                </a:pPr>
                <a:r>
                  <a:rPr lang="fr-FR" dirty="0"/>
                  <a:t>On dit que  la fonction d’onde de l’électron est une onde de Bloch</a:t>
                </a:r>
                <a:endParaRPr lang="fr-FR" i="1" dirty="0">
                  <a:latin typeface="Cambria Math" charset="0"/>
                </a:endParaRPr>
              </a:p>
              <a:p>
                <a:pPr algn="just" eaLnBrk="1" hangingPunct="1">
                  <a:spcBef>
                    <a:spcPct val="50000"/>
                  </a:spcBef>
                  <a:buFontTx/>
                  <a:buChar char="•"/>
                </a:pPr>
                <a:r>
                  <a:rPr lang="fr-FR" dirty="0">
                    <a:sym typeface="Symbol" charset="0"/>
                  </a:rPr>
                  <a:t>L’onde de Bloch est indicée par 2 nombres quantiques</a:t>
                </a:r>
              </a:p>
              <a:p>
                <a:pPr marL="549275" lvl="1" indent="-285750" algn="just" eaLnBrk="1" hangingPunct="1">
                  <a:spcBef>
                    <a:spcPct val="50000"/>
                  </a:spcBef>
                  <a:buFont typeface="Courier New" charset="0"/>
                  <a:buChar char="o"/>
                </a:pP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qui s’apparente au vecteur d’onde de l’électron et dont les coordonnées </a:t>
                </a:r>
                <a14:m>
                  <m:oMath xmlns:m="http://schemas.openxmlformats.org/officeDocument/2006/math">
                    <m:sSub>
                      <m:sSubPr>
                        <m:ctrlPr>
                          <a:rPr lang="fr-FR" i="1">
                            <a:latin typeface="Cambria Math" panose="02040503050406030204" pitchFamily="18" charset="0"/>
                            <a:sym typeface="Symbol" charset="0"/>
                          </a:rPr>
                        </m:ctrlPr>
                      </m:sSubPr>
                      <m:e>
                        <m:r>
                          <a:rPr lang="fr-FR" b="1" i="1" smtClean="0">
                            <a:latin typeface="Cambria Math" charset="0"/>
                            <a:sym typeface="Symbol" charset="0"/>
                          </a:rPr>
                          <m:t>𝒌</m:t>
                        </m:r>
                      </m:e>
                      <m:sub>
                        <m:r>
                          <a:rPr lang="fr-FR">
                            <a:latin typeface="Cambria Math" charset="0"/>
                            <a:sym typeface="Symbol" charset="0"/>
                          </a:rPr>
                          <m:t>𝒋</m:t>
                        </m:r>
                      </m:sub>
                    </m:sSub>
                  </m:oMath>
                </a14:m>
                <a:r>
                  <a:rPr lang="fr-FR" dirty="0"/>
                  <a:t> varient de 0 à </a:t>
                </a:r>
                <a14:m>
                  <m:oMath xmlns:m="http://schemas.openxmlformats.org/officeDocument/2006/math">
                    <m:f>
                      <m:fPr>
                        <m:type m:val="lin"/>
                        <m:ctrlPr>
                          <a:rPr lang="fr-FR" i="1">
                            <a:latin typeface="Cambria Math" panose="02040503050406030204" pitchFamily="18" charset="0"/>
                            <a:sym typeface="Symbol" charset="0"/>
                          </a:rPr>
                        </m:ctrlPr>
                      </m:fPr>
                      <m:num>
                        <m:r>
                          <a:rPr lang="fr-FR">
                            <a:latin typeface="Cambria Math" charset="0"/>
                            <a:sym typeface="Symbol" charset="0"/>
                          </a:rPr>
                          <m:t>2</m:t>
                        </m:r>
                        <m:r>
                          <a:rPr lang="fr-FR">
                            <a:latin typeface="Cambria Math" charset="0"/>
                            <a:sym typeface="Symbol" charset="0"/>
                          </a:rPr>
                          <m:t>𝝅</m:t>
                        </m:r>
                      </m:num>
                      <m:den>
                        <m:sSub>
                          <m:sSubPr>
                            <m:ctrlPr>
                              <a:rPr lang="fr-FR" i="1">
                                <a:latin typeface="Cambria Math" panose="02040503050406030204" pitchFamily="18" charset="0"/>
                                <a:sym typeface="Symbol" charset="0"/>
                              </a:rPr>
                            </m:ctrlPr>
                          </m:sSubPr>
                          <m:e>
                            <m:r>
                              <a:rPr lang="fr-FR">
                                <a:latin typeface="Cambria Math" charset="0"/>
                                <a:sym typeface="Symbol" charset="0"/>
                              </a:rPr>
                              <m:t>𝒂</m:t>
                            </m:r>
                          </m:e>
                          <m:sub>
                            <m:r>
                              <a:rPr lang="fr-FR">
                                <a:latin typeface="Cambria Math" charset="0"/>
                                <a:sym typeface="Symbol" charset="0"/>
                              </a:rPr>
                              <m:t>𝒋</m:t>
                            </m:r>
                          </m:sub>
                        </m:sSub>
                      </m:den>
                    </m:f>
                    <m:r>
                      <a:rPr lang="fr-FR" dirty="0">
                        <a:latin typeface="Cambria Math" charset="0"/>
                        <a:sym typeface="Symbol" charset="0"/>
                      </a:rPr>
                      <m:t> </m:t>
                    </m:r>
                  </m:oMath>
                </a14:m>
                <a:r>
                  <a:rPr lang="fr-FR" dirty="0">
                    <a:sym typeface="Symbol" charset="0"/>
                  </a:rPr>
                  <a:t> (</a:t>
                </a:r>
                <a14:m>
                  <m:oMath xmlns:m="http://schemas.openxmlformats.org/officeDocument/2006/math">
                    <m:sSub>
                      <m:sSubPr>
                        <m:ctrlPr>
                          <a:rPr lang="fr-FR" i="1">
                            <a:latin typeface="Cambria Math" panose="02040503050406030204" pitchFamily="18" charset="0"/>
                            <a:sym typeface="Symbol" charset="0"/>
                          </a:rPr>
                        </m:ctrlPr>
                      </m:sSubPr>
                      <m:e>
                        <m:r>
                          <a:rPr lang="fr-FR">
                            <a:latin typeface="Cambria Math" charset="0"/>
                            <a:sym typeface="Symbol" charset="0"/>
                          </a:rPr>
                          <m:t>𝒂</m:t>
                        </m:r>
                      </m:e>
                      <m:sub>
                        <m:r>
                          <a:rPr lang="fr-FR">
                            <a:latin typeface="Cambria Math" charset="0"/>
                            <a:sym typeface="Symbol" charset="0"/>
                          </a:rPr>
                          <m:t>𝒋</m:t>
                        </m:r>
                      </m:sub>
                    </m:sSub>
                  </m:oMath>
                </a14:m>
                <a:r>
                  <a:rPr lang="fr-FR" dirty="0">
                    <a:sym typeface="Symbol" charset="0"/>
                  </a:rPr>
                  <a:t> = pas de répétition du cristal) et est quantifié en valeurs multiples de </a:t>
                </a:r>
                <a14:m>
                  <m:oMath xmlns:m="http://schemas.openxmlformats.org/officeDocument/2006/math">
                    <m:f>
                      <m:fPr>
                        <m:type m:val="lin"/>
                        <m:ctrlPr>
                          <a:rPr lang="fr-FR" i="1">
                            <a:latin typeface="Cambria Math" panose="02040503050406030204" pitchFamily="18" charset="0"/>
                            <a:sym typeface="Symbol" charset="0"/>
                          </a:rPr>
                        </m:ctrlPr>
                      </m:fPr>
                      <m:num>
                        <m:r>
                          <a:rPr lang="fr-FR">
                            <a:latin typeface="Cambria Math" charset="0"/>
                            <a:sym typeface="Symbol" charset="0"/>
                          </a:rPr>
                          <m:t>2</m:t>
                        </m:r>
                        <m:r>
                          <a:rPr lang="fr-FR">
                            <a:latin typeface="Cambria Math" charset="0"/>
                            <a:sym typeface="Symbol" charset="0"/>
                          </a:rPr>
                          <m:t>𝝅</m:t>
                        </m:r>
                      </m:num>
                      <m:den>
                        <m:sSub>
                          <m:sSubPr>
                            <m:ctrlPr>
                              <a:rPr lang="fr-FR" i="1">
                                <a:latin typeface="Cambria Math" panose="02040503050406030204" pitchFamily="18" charset="0"/>
                                <a:sym typeface="Symbol" charset="0"/>
                              </a:rPr>
                            </m:ctrlPr>
                          </m:sSubPr>
                          <m:e>
                            <m:r>
                              <a:rPr lang="fr-FR">
                                <a:latin typeface="Cambria Math" charset="0"/>
                                <a:sym typeface="Symbol" charset="0"/>
                              </a:rPr>
                              <m:t>𝒑</m:t>
                            </m:r>
                          </m:e>
                          <m:sub>
                            <m:r>
                              <a:rPr lang="fr-FR">
                                <a:latin typeface="Cambria Math" charset="0"/>
                                <a:sym typeface="Symbol" charset="0"/>
                              </a:rPr>
                              <m:t>𝒋</m:t>
                            </m:r>
                          </m:sub>
                        </m:sSub>
                        <m:sSub>
                          <m:sSubPr>
                            <m:ctrlPr>
                              <a:rPr lang="fr-FR" i="1">
                                <a:latin typeface="Cambria Math" panose="02040503050406030204" pitchFamily="18" charset="0"/>
                                <a:sym typeface="Symbol" charset="0"/>
                              </a:rPr>
                            </m:ctrlPr>
                          </m:sSubPr>
                          <m:e>
                            <m:r>
                              <a:rPr lang="fr-FR">
                                <a:latin typeface="Cambria Math" charset="0"/>
                                <a:sym typeface="Symbol" charset="0"/>
                              </a:rPr>
                              <m:t>𝒂</m:t>
                            </m:r>
                          </m:e>
                          <m:sub>
                            <m:r>
                              <a:rPr lang="fr-FR">
                                <a:latin typeface="Cambria Math" charset="0"/>
                                <a:sym typeface="Symbol" charset="0"/>
                              </a:rPr>
                              <m:t>𝒋</m:t>
                            </m:r>
                          </m:sub>
                        </m:sSub>
                      </m:den>
                    </m:f>
                  </m:oMath>
                </a14:m>
                <a:r>
                  <a:rPr lang="fr-FR" dirty="0">
                    <a:sym typeface="Symbol" charset="0"/>
                  </a:rPr>
                  <a:t>. Il suffit de prendre les valeurs de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dans la première zone de Brillouin pour avoir toutes les fonctions d’onde possibles.</a:t>
                </a:r>
                <a:endParaRPr lang="fr-FR" dirty="0">
                  <a:sym typeface="Symbol" charset="0"/>
                </a:endParaRPr>
              </a:p>
              <a:p>
                <a:pPr marL="549275" lvl="1" indent="-285750" algn="just" eaLnBrk="1" hangingPunct="1">
                  <a:spcBef>
                    <a:spcPct val="50000"/>
                  </a:spcBef>
                  <a:buFont typeface="Courier New" charset="0"/>
                  <a:buChar char="o"/>
                </a:pPr>
                <a:r>
                  <a:rPr lang="fr-FR" dirty="0">
                    <a:sym typeface="Symbol" charset="0"/>
                  </a:rPr>
                  <a:t>n qui est un entier qui identifie la bande d’énergie.</a:t>
                </a:r>
              </a:p>
              <a:p>
                <a:pPr marL="0" lvl="1" algn="just" eaLnBrk="1" hangingPunct="1">
                  <a:spcBef>
                    <a:spcPct val="50000"/>
                  </a:spcBef>
                  <a:buFont typeface="Courier New" charset="0"/>
                  <a:buChar char="o"/>
                </a:pPr>
                <a:endParaRPr lang="fr-FR" dirty="0">
                  <a:sym typeface="Symbol" charset="0"/>
                </a:endParaRPr>
              </a:p>
              <a:p>
                <a:pPr marL="0" lvl="1" algn="just" eaLnBrk="1" hangingPunct="1">
                  <a:spcBef>
                    <a:spcPct val="50000"/>
                  </a:spcBef>
                </a:pPr>
                <a:r>
                  <a:rPr lang="fr-FR" dirty="0"/>
                  <a:t>I.4.2. Bandes d’énergie</a:t>
                </a:r>
              </a:p>
              <a:p>
                <a:pPr marL="285750" indent="-285750" algn="just" eaLnBrk="1" hangingPunct="1">
                  <a:spcBef>
                    <a:spcPct val="50000"/>
                  </a:spcBef>
                  <a:buFont typeface="Arial" charset="0"/>
                  <a:buChar char="•"/>
                </a:pPr>
                <a:r>
                  <a:rPr lang="fr-FR" dirty="0"/>
                  <a:t>Les énergies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𝑬</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oMath>
                </a14:m>
                <a:r>
                  <a:rPr lang="fr-FR" dirty="0"/>
                  <a:t> accessibles aux électrons se regroupent au sein d’intervalles appelées bandes. On parle alors de </a:t>
                </a:r>
                <a:r>
                  <a:rPr lang="fr-FR" u="sng" dirty="0">
                    <a:solidFill>
                      <a:srgbClr val="0000FF"/>
                    </a:solidFill>
                  </a:rPr>
                  <a:t>structure de bandes</a:t>
                </a:r>
                <a:r>
                  <a:rPr lang="fr-FR" dirty="0"/>
                  <a:t>.</a:t>
                </a:r>
              </a:p>
              <a:p>
                <a:pPr marL="285750" indent="-285750" algn="just" eaLnBrk="1" hangingPunct="1">
                  <a:spcBef>
                    <a:spcPct val="50000"/>
                  </a:spcBef>
                  <a:buFont typeface="Arial" charset="0"/>
                  <a:buChar char="•"/>
                </a:pPr>
                <a:r>
                  <a:rPr lang="fr-FR" dirty="0"/>
                  <a:t>Certaines de ces bandes peuvent se recouvrir mais il peut aussi apparaître des intervalles où aucun niveau d’énergie n’est accessible aux électrons. On parle alors de bandes d’énergie interdites.</a:t>
                </a:r>
              </a:p>
            </p:txBody>
          </p:sp>
        </mc:Choice>
        <mc:Fallback xmlns="">
          <p:sp>
            <p:nvSpPr>
              <p:cNvPr id="14340" name="Text Box 59"/>
              <p:cNvSpPr txBox="1">
                <a:spLocks noRot="1" noChangeAspect="1" noMove="1" noResize="1" noEditPoints="1" noAdjustHandles="1" noChangeArrowheads="1" noChangeShapeType="1" noTextEdit="1"/>
              </p:cNvSpPr>
              <p:nvPr/>
            </p:nvSpPr>
            <p:spPr bwMode="auto">
              <a:xfrm>
                <a:off x="536600" y="395536"/>
                <a:ext cx="5700712" cy="8232959"/>
              </a:xfrm>
              <a:prstGeom prst="rect">
                <a:avLst/>
              </a:prstGeom>
              <a:blipFill>
                <a:blip r:embed="rId3"/>
                <a:stretch>
                  <a:fillRect l="-444"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4C739B-BFEB-6149-AD0A-EF629DECD750}" type="slidenum">
              <a:rPr lang="fr-FR" b="0">
                <a:latin typeface="Arial" charset="0"/>
              </a:rPr>
              <a:pPr eaLnBrk="1" hangingPunct="1"/>
              <a:t>7</a:t>
            </a:fld>
            <a:endParaRPr lang="fr-FR" b="0">
              <a:latin typeface="Arial" charset="0"/>
            </a:endParaRPr>
          </a:p>
        </p:txBody>
      </p:sp>
      <mc:AlternateContent xmlns:mc="http://schemas.openxmlformats.org/markup-compatibility/2006" xmlns:a14="http://schemas.microsoft.com/office/drawing/2010/main">
        <mc:Choice Requires="a14">
          <p:sp>
            <p:nvSpPr>
              <p:cNvPr id="14340" name="Text Box 59"/>
              <p:cNvSpPr txBox="1">
                <a:spLocks noChangeArrowheads="1"/>
              </p:cNvSpPr>
              <p:nvPr/>
            </p:nvSpPr>
            <p:spPr bwMode="auto">
              <a:xfrm>
                <a:off x="536600" y="602827"/>
                <a:ext cx="5700712" cy="769845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lgn="just" eaLnBrk="1" hangingPunct="1">
                  <a:spcBef>
                    <a:spcPct val="50000"/>
                  </a:spcBef>
                </a:pPr>
                <a:r>
                  <a:rPr lang="fr-FR" dirty="0"/>
                  <a:t>I.4.3. Quantification du vecteur d’onde</a:t>
                </a:r>
              </a:p>
              <a:p>
                <a:pPr marL="285750" indent="-285750" algn="just" eaLnBrk="1" hangingPunct="1">
                  <a:spcBef>
                    <a:spcPct val="50000"/>
                  </a:spcBef>
                  <a:buFont typeface="Arial" charset="0"/>
                  <a:buChar char="•"/>
                </a:pPr>
                <a:r>
                  <a:rPr lang="fr-FR" dirty="0"/>
                  <a:t>Le cristal étant de taille finie, il faut prendre en compte les conditions aux limites. On fait alors les hypothèses suivantes: </a:t>
                </a:r>
              </a:p>
              <a:p>
                <a:pPr marL="479425" indent="-285750" algn="just" eaLnBrk="1" hangingPunct="1">
                  <a:spcBef>
                    <a:spcPct val="50000"/>
                  </a:spcBef>
                  <a:buFontTx/>
                  <a:buChar char="-"/>
                </a:pPr>
                <a:r>
                  <a:rPr lang="fr-FR" dirty="0"/>
                  <a:t>le cristal est un parallélépipède de côté </a:t>
                </a:r>
                <a14:m>
                  <m:oMath xmlns:m="http://schemas.openxmlformats.org/officeDocument/2006/math">
                    <m:sSub>
                      <m:sSubPr>
                        <m:ctrlPr>
                          <a:rPr lang="fr-FR" i="1">
                            <a:latin typeface="Cambria Math" panose="02040503050406030204" pitchFamily="18" charset="0"/>
                          </a:rPr>
                        </m:ctrlPr>
                      </m:sSubPr>
                      <m:e>
                        <m:r>
                          <a:rPr lang="fr-FR">
                            <a:latin typeface="Cambria Math" charset="0"/>
                          </a:rPr>
                          <m:t>𝑳</m:t>
                        </m:r>
                      </m:e>
                      <m:sub>
                        <m:r>
                          <a:rPr lang="fr-FR">
                            <a:latin typeface="Cambria Math" charset="0"/>
                          </a:rPr>
                          <m:t>𝒋</m:t>
                        </m:r>
                      </m:sub>
                    </m:sSub>
                    <m:r>
                      <a:rPr lang="fr-FR">
                        <a:latin typeface="Cambria Math" charset="0"/>
                      </a:rPr>
                      <m:t>=</m:t>
                    </m:r>
                    <m:sSub>
                      <m:sSubPr>
                        <m:ctrlPr>
                          <a:rPr lang="fr-FR" i="1">
                            <a:latin typeface="Cambria Math" panose="02040503050406030204" pitchFamily="18" charset="0"/>
                          </a:rPr>
                        </m:ctrlPr>
                      </m:sSubPr>
                      <m:e>
                        <m:r>
                          <a:rPr lang="fr-FR">
                            <a:latin typeface="Cambria Math" charset="0"/>
                          </a:rPr>
                          <m:t>𝒑</m:t>
                        </m:r>
                      </m:e>
                      <m:sub>
                        <m:r>
                          <a:rPr lang="fr-FR">
                            <a:latin typeface="Cambria Math" charset="0"/>
                          </a:rPr>
                          <m:t>𝒋</m:t>
                        </m:r>
                      </m:sub>
                    </m:sSub>
                    <m:sSub>
                      <m:sSubPr>
                        <m:ctrlPr>
                          <a:rPr lang="fr-FR" i="1">
                            <a:latin typeface="Cambria Math" panose="02040503050406030204" pitchFamily="18" charset="0"/>
                          </a:rPr>
                        </m:ctrlPr>
                      </m:sSubPr>
                      <m:e>
                        <m:r>
                          <a:rPr lang="fr-FR">
                            <a:latin typeface="Cambria Math" charset="0"/>
                          </a:rPr>
                          <m:t>𝒂</m:t>
                        </m:r>
                      </m:e>
                      <m:sub>
                        <m:r>
                          <a:rPr lang="fr-FR">
                            <a:latin typeface="Cambria Math" charset="0"/>
                          </a:rPr>
                          <m:t>𝒋</m:t>
                        </m:r>
                      </m:sub>
                    </m:sSub>
                  </m:oMath>
                </a14:m>
                <a:r>
                  <a:rPr lang="fr-FR" dirty="0"/>
                  <a:t>  (j=1,2,3)</a:t>
                </a:r>
              </a:p>
              <a:p>
                <a:pPr marL="479425" indent="-285750" algn="just" eaLnBrk="1" hangingPunct="1">
                  <a:spcBef>
                    <a:spcPct val="50000"/>
                  </a:spcBef>
                  <a:buFontTx/>
                  <a:buChar char="-"/>
                </a:pPr>
                <a:r>
                  <a:rPr lang="fr-FR" dirty="0"/>
                  <a:t>La fonction d’onde </a:t>
                </a:r>
                <a:r>
                  <a:rPr lang="fr-FR" dirty="0">
                    <a:solidFill>
                      <a:srgbClr val="0000FF"/>
                    </a:solidFill>
                  </a:rPr>
                  <a:t>est périodique </a:t>
                </a:r>
                <a:r>
                  <a:rPr lang="fr-FR" dirty="0"/>
                  <a:t>avec une période égale à </a:t>
                </a:r>
                <a14:m>
                  <m:oMath xmlns:m="http://schemas.openxmlformats.org/officeDocument/2006/math">
                    <m:sSub>
                      <m:sSubPr>
                        <m:ctrlPr>
                          <a:rPr lang="fr-FR" i="1">
                            <a:latin typeface="Cambria Math" panose="02040503050406030204" pitchFamily="18" charset="0"/>
                          </a:rPr>
                        </m:ctrlPr>
                      </m:sSubPr>
                      <m:e>
                        <m:r>
                          <a:rPr lang="fr-FR" i="1">
                            <a:latin typeface="Cambria Math" charset="0"/>
                          </a:rPr>
                          <m:t>𝑳</m:t>
                        </m:r>
                      </m:e>
                      <m:sub>
                        <m:r>
                          <a:rPr lang="fr-FR" i="1">
                            <a:latin typeface="Cambria Math" charset="0"/>
                          </a:rPr>
                          <m:t>𝒋</m:t>
                        </m:r>
                      </m:sub>
                    </m:sSub>
                  </m:oMath>
                </a14:m>
                <a:r>
                  <a:rPr lang="fr-FR" dirty="0"/>
                  <a:t> (la fonction se réfléchit au bord et revient à son point d’origine)</a:t>
                </a:r>
              </a:p>
              <a:p>
                <a:pPr marL="285750" indent="-285750" algn="just" eaLnBrk="1" hangingPunct="1">
                  <a:spcBef>
                    <a:spcPct val="50000"/>
                  </a:spcBef>
                  <a:buFont typeface="Arial" charset="0"/>
                  <a:buChar char="•"/>
                </a:pPr>
                <a:r>
                  <a:rPr lang="fr-FR" dirty="0"/>
                  <a:t>Comme la fonction d’onde doit être une valeur propre de l’opérateur translation :</a:t>
                </a:r>
                <a14:m>
                  <m:oMath xmlns:m="http://schemas.openxmlformats.org/officeDocument/2006/math">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𝑻</m:t>
                            </m:r>
                          </m:e>
                        </m:acc>
                      </m:e>
                    </m:d>
                    <m:r>
                      <a:rPr lang="fr-FR" i="1">
                        <a:latin typeface="Cambria Math" charset="0"/>
                        <a:ea typeface="Cambria Math" charset="0"/>
                        <a:cs typeface="Cambria Math" charset="0"/>
                      </a:rPr>
                      <m:t>=</m:t>
                    </m:r>
                    <m:r>
                      <a:rPr lang="fr-FR" i="1">
                        <a:latin typeface="Cambria Math" charset="0"/>
                        <a:ea typeface="Cambria Math" charset="0"/>
                        <a:cs typeface="Cambria Math" charset="0"/>
                      </a:rPr>
                      <m:t>𝑪</m:t>
                    </m:r>
                    <m:r>
                      <a:rPr lang="fr-FR" i="1">
                        <a:latin typeface="Cambria Math" charset="0"/>
                        <a:ea typeface="Cambria Math" charset="0"/>
                        <a:cs typeface="Cambria Math" charset="0"/>
                      </a:rPr>
                      <m:t>𝝋</m:t>
                    </m:r>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oMath>
                </a14:m>
                <a:r>
                  <a:rPr lang="fr-FR" dirty="0"/>
                  <a:t> et que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𝝋</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r>
                      <a:rPr lang="fr-FR" i="1">
                        <a:latin typeface="Cambria Math" charset="0"/>
                        <a:ea typeface="Cambria Math" charset="0"/>
                        <a:cs typeface="Cambria Math" charset="0"/>
                      </a:rPr>
                      <m:t>=</m:t>
                    </m:r>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𝒖</m:t>
                        </m:r>
                      </m:e>
                      <m:sub>
                        <m:r>
                          <a:rPr lang="fr-FR" i="1">
                            <a:latin typeface="Cambria Math" charset="0"/>
                            <a:ea typeface="Cambria Math" charset="0"/>
                            <a:cs typeface="Cambria Math" charset="0"/>
                          </a:rPr>
                          <m:t>𝒏</m:t>
                        </m:r>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sub>
                    </m:sSub>
                    <m:d>
                      <m:dPr>
                        <m:ctrlPr>
                          <a:rPr lang="fr-FR" i="1">
                            <a:latin typeface="Cambria Math" panose="02040503050406030204" pitchFamily="18" charset="0"/>
                            <a:ea typeface="Cambria Math" charset="0"/>
                            <a:cs typeface="Cambria Math" charset="0"/>
                          </a:rPr>
                        </m:ctrlPr>
                      </m:dPr>
                      <m:e>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e>
                    </m:d>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m:t>
                        </m:r>
                        <m:r>
                          <a:rPr lang="el-GR" i="1">
                            <a:latin typeface="Cambria Math" charset="0"/>
                            <a:ea typeface="Cambria Math" charset="0"/>
                            <a:cs typeface="Cambria Math" charset="0"/>
                          </a:rPr>
                          <m:t>𝑖</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𝒓</m:t>
                            </m:r>
                          </m:e>
                        </m:acc>
                      </m:sup>
                    </m:sSup>
                  </m:oMath>
                </a14:m>
                <a:r>
                  <a:rPr lang="fr-FR" dirty="0"/>
                  <a:t>, C vaut </a:t>
                </a:r>
                <a14:m>
                  <m:oMath xmlns:m="http://schemas.openxmlformats.org/officeDocument/2006/math">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m:t>
                        </m:r>
                        <m:r>
                          <a:rPr lang="el-GR" i="1">
                            <a:latin typeface="Cambria Math" charset="0"/>
                            <a:ea typeface="Cambria Math" charset="0"/>
                            <a:cs typeface="Cambria Math" charset="0"/>
                          </a:rPr>
                          <m:t>𝑖</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r>
                          <a:rPr lang="fr-FR" i="1">
                            <a:latin typeface="Cambria Math" charset="0"/>
                            <a:ea typeface="Cambria Math" charset="0"/>
                            <a:cs typeface="Cambria Math" charset="0"/>
                          </a:rPr>
                          <m:t>∙</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𝑻</m:t>
                            </m:r>
                          </m:e>
                        </m:acc>
                      </m:sup>
                    </m:sSup>
                  </m:oMath>
                </a14:m>
                <a:r>
                  <a:rPr lang="fr-FR" dirty="0"/>
                  <a:t>.</a:t>
                </a:r>
              </a:p>
              <a:p>
                <a:pPr marL="285750" indent="-285750" algn="just" eaLnBrk="1" hangingPunct="1">
                  <a:spcBef>
                    <a:spcPct val="50000"/>
                  </a:spcBef>
                  <a:buFont typeface="Arial" charset="0"/>
                  <a:buChar char="•"/>
                </a:pPr>
                <a:r>
                  <a:rPr lang="fr-FR" dirty="0"/>
                  <a:t>Dans la direction </a:t>
                </a:r>
                <a14:m>
                  <m:oMath xmlns:m="http://schemas.openxmlformats.org/officeDocument/2006/math">
                    <m:sSub>
                      <m:sSubPr>
                        <m:ctrlPr>
                          <a:rPr lang="fr-FR" i="1">
                            <a:latin typeface="Cambria Math" panose="02040503050406030204" pitchFamily="18" charset="0"/>
                          </a:rPr>
                        </m:ctrlPr>
                      </m:sSubPr>
                      <m:e>
                        <m:r>
                          <a:rPr lang="fr-FR">
                            <a:latin typeface="Cambria Math" charset="0"/>
                          </a:rPr>
                          <m:t>𝑳</m:t>
                        </m:r>
                      </m:e>
                      <m:sub>
                        <m:r>
                          <a:rPr lang="fr-FR">
                            <a:latin typeface="Cambria Math" charset="0"/>
                          </a:rPr>
                          <m:t>𝒋</m:t>
                        </m:r>
                      </m:sub>
                    </m:sSub>
                  </m:oMath>
                </a14:m>
                <a:r>
                  <a:rPr lang="fr-FR" dirty="0"/>
                  <a:t> la condition aux limites périodique implique que </a:t>
                </a:r>
                <a14:m>
                  <m:oMath xmlns:m="http://schemas.openxmlformats.org/officeDocument/2006/math">
                    <m:sSup>
                      <m:sSupPr>
                        <m:ctrlPr>
                          <a:rPr lang="el-GR" i="1">
                            <a:latin typeface="Cambria Math" panose="02040503050406030204" pitchFamily="18" charset="0"/>
                            <a:ea typeface="Cambria Math" charset="0"/>
                            <a:cs typeface="Cambria Math" charset="0"/>
                          </a:rPr>
                        </m:ctrlPr>
                      </m:sSupPr>
                      <m:e>
                        <m:r>
                          <a:rPr lang="el-GR" i="1">
                            <a:latin typeface="Cambria Math" charset="0"/>
                            <a:ea typeface="Cambria Math" charset="0"/>
                            <a:cs typeface="Cambria Math" charset="0"/>
                          </a:rPr>
                          <m:t>𝑒</m:t>
                        </m:r>
                      </m:e>
                      <m:sup>
                        <m:r>
                          <a:rPr lang="el-GR" i="1">
                            <a:latin typeface="Cambria Math" charset="0"/>
                            <a:ea typeface="Cambria Math" charset="0"/>
                            <a:cs typeface="Cambria Math" charset="0"/>
                          </a:rPr>
                          <m:t>−</m:t>
                        </m:r>
                        <m:r>
                          <a:rPr lang="el-GR" i="1">
                            <a:latin typeface="Cambria Math" charset="0"/>
                            <a:ea typeface="Cambria Math" charset="0"/>
                            <a:cs typeface="Cambria Math" charset="0"/>
                          </a:rPr>
                          <m:t>𝑖</m:t>
                        </m:r>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𝒌</m:t>
                            </m:r>
                          </m:e>
                          <m:sub>
                            <m:r>
                              <a:rPr lang="fr-FR" b="1" i="1" smtClean="0">
                                <a:latin typeface="Cambria Math" charset="0"/>
                                <a:ea typeface="Cambria Math" charset="0"/>
                                <a:cs typeface="Cambria Math" charset="0"/>
                              </a:rPr>
                              <m:t>𝒋</m:t>
                            </m:r>
                          </m:sub>
                        </m:sSub>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𝒑</m:t>
                            </m:r>
                          </m:e>
                          <m:sub>
                            <m:r>
                              <a:rPr lang="fr-FR" b="1" i="1" smtClean="0">
                                <a:latin typeface="Cambria Math" charset="0"/>
                                <a:ea typeface="Cambria Math" charset="0"/>
                                <a:cs typeface="Cambria Math" charset="0"/>
                              </a:rPr>
                              <m:t>𝒋</m:t>
                            </m:r>
                          </m:sub>
                        </m:sSub>
                        <m:sSub>
                          <m:sSubPr>
                            <m:ctrlPr>
                              <a:rPr lang="fr-FR" b="1" i="1" smtClean="0">
                                <a:latin typeface="Cambria Math" panose="02040503050406030204" pitchFamily="18" charset="0"/>
                                <a:ea typeface="Cambria Math" charset="0"/>
                                <a:cs typeface="Cambria Math" charset="0"/>
                              </a:rPr>
                            </m:ctrlPr>
                          </m:sSubPr>
                          <m:e>
                            <m:r>
                              <a:rPr lang="fr-FR" b="1" i="1" smtClean="0">
                                <a:latin typeface="Cambria Math" charset="0"/>
                                <a:ea typeface="Cambria Math" charset="0"/>
                                <a:cs typeface="Cambria Math" charset="0"/>
                              </a:rPr>
                              <m:t>𝒂</m:t>
                            </m:r>
                          </m:e>
                          <m:sub>
                            <m:r>
                              <a:rPr lang="fr-FR" b="1" i="1" smtClean="0">
                                <a:latin typeface="Cambria Math" charset="0"/>
                                <a:ea typeface="Cambria Math" charset="0"/>
                                <a:cs typeface="Cambria Math" charset="0"/>
                              </a:rPr>
                              <m:t>𝒋</m:t>
                            </m:r>
                          </m:sub>
                        </m:sSub>
                      </m:sup>
                    </m:sSup>
                    <m:r>
                      <a:rPr lang="fr-FR" b="1" i="1" smtClean="0">
                        <a:latin typeface="Cambria Math" charset="0"/>
                        <a:ea typeface="Cambria Math" charset="0"/>
                        <a:cs typeface="Cambria Math" charset="0"/>
                      </a:rPr>
                      <m:t>=</m:t>
                    </m:r>
                    <m:r>
                      <a:rPr lang="fr-FR" b="1" i="1" smtClean="0">
                        <a:latin typeface="Cambria Math" charset="0"/>
                        <a:ea typeface="Cambria Math" charset="0"/>
                        <a:cs typeface="Cambria Math" charset="0"/>
                      </a:rPr>
                      <m:t>𝟏</m:t>
                    </m:r>
                  </m:oMath>
                </a14:m>
                <a:r>
                  <a:rPr lang="fr-FR" dirty="0"/>
                  <a:t>. </a:t>
                </a:r>
              </a:p>
              <a:p>
                <a:pPr marL="285750" indent="-285750" algn="just" eaLnBrk="1" hangingPunct="1">
                  <a:spcBef>
                    <a:spcPct val="50000"/>
                  </a:spcBef>
                  <a:buFont typeface="Arial" charset="0"/>
                  <a:buChar char="•"/>
                </a:pPr>
                <a:endParaRPr lang="fr-FR" dirty="0"/>
              </a:p>
              <a:p>
                <a:pPr marL="285750" indent="-285750" algn="just" eaLnBrk="1" hangingPunct="1">
                  <a:spcBef>
                    <a:spcPct val="50000"/>
                  </a:spcBef>
                  <a:buFont typeface="Arial" charset="0"/>
                  <a:buChar char="•"/>
                </a:pPr>
                <a:r>
                  <a:rPr lang="fr-FR" dirty="0"/>
                  <a:t>On peut alors montrer que </a:t>
                </a:r>
                <a14:m>
                  <m:oMath xmlns:m="http://schemas.openxmlformats.org/officeDocument/2006/math">
                    <m:sSub>
                      <m:sSubPr>
                        <m:ctrlPr>
                          <a:rPr lang="fr-FR" i="1">
                            <a:latin typeface="Cambria Math" panose="02040503050406030204" pitchFamily="18" charset="0"/>
                            <a:ea typeface="Cambria Math" charset="0"/>
                            <a:cs typeface="Cambria Math" charset="0"/>
                          </a:rPr>
                        </m:ctrlPr>
                      </m:sSubPr>
                      <m:e>
                        <m:r>
                          <a:rPr lang="fr-FR" i="1">
                            <a:latin typeface="Cambria Math" charset="0"/>
                            <a:ea typeface="Cambria Math" charset="0"/>
                            <a:cs typeface="Cambria Math" charset="0"/>
                          </a:rPr>
                          <m:t>𝒌</m:t>
                        </m:r>
                      </m:e>
                      <m:sub>
                        <m:r>
                          <a:rPr lang="fr-FR" i="1">
                            <a:latin typeface="Cambria Math" charset="0"/>
                            <a:ea typeface="Cambria Math" charset="0"/>
                            <a:cs typeface="Cambria Math" charset="0"/>
                          </a:rPr>
                          <m:t>𝒋</m:t>
                        </m:r>
                      </m:sub>
                    </m:sSub>
                  </m:oMath>
                </a14:m>
                <a:r>
                  <a:rPr lang="fr-FR" dirty="0"/>
                  <a:t> vaut </a:t>
                </a:r>
                <a14:m>
                  <m:oMath xmlns:m="http://schemas.openxmlformats.org/officeDocument/2006/math">
                    <m:f>
                      <m:fPr>
                        <m:ctrlPr>
                          <a:rPr lang="fr-FR" i="1">
                            <a:latin typeface="Cambria Math" panose="02040503050406030204" pitchFamily="18" charset="0"/>
                          </a:rPr>
                        </m:ctrlPr>
                      </m:fPr>
                      <m:num>
                        <m:r>
                          <a:rPr lang="fr-FR" i="1">
                            <a:latin typeface="Cambria Math" charset="0"/>
                          </a:rPr>
                          <m:t>𝟐</m:t>
                        </m:r>
                        <m:r>
                          <a:rPr lang="fr-FR" i="1">
                            <a:latin typeface="Cambria Math" charset="0"/>
                          </a:rPr>
                          <m:t>𝝅</m:t>
                        </m:r>
                        <m:r>
                          <a:rPr lang="fr-FR" i="1">
                            <a:latin typeface="Cambria Math" charset="0"/>
                          </a:rPr>
                          <m:t>𝒔</m:t>
                        </m:r>
                      </m:num>
                      <m:den>
                        <m:sSub>
                          <m:sSubPr>
                            <m:ctrlPr>
                              <a:rPr lang="fr-FR" i="1">
                                <a:latin typeface="Cambria Math" panose="02040503050406030204" pitchFamily="18" charset="0"/>
                              </a:rPr>
                            </m:ctrlPr>
                          </m:sSubPr>
                          <m:e>
                            <m:r>
                              <a:rPr lang="fr-FR" i="1">
                                <a:latin typeface="Cambria Math" charset="0"/>
                              </a:rPr>
                              <m:t>𝒑</m:t>
                            </m:r>
                          </m:e>
                          <m:sub>
                            <m:r>
                              <a:rPr lang="fr-FR" i="1">
                                <a:latin typeface="Cambria Math" charset="0"/>
                              </a:rPr>
                              <m:t>𝒋</m:t>
                            </m:r>
                          </m:sub>
                        </m:sSub>
                        <m:sSub>
                          <m:sSubPr>
                            <m:ctrlPr>
                              <a:rPr lang="fr-FR" b="1" i="1" smtClean="0">
                                <a:latin typeface="Cambria Math" panose="02040503050406030204" pitchFamily="18" charset="0"/>
                              </a:rPr>
                            </m:ctrlPr>
                          </m:sSubPr>
                          <m:e>
                            <m:r>
                              <a:rPr lang="fr-FR" b="1" i="1" smtClean="0">
                                <a:latin typeface="Cambria Math" charset="0"/>
                              </a:rPr>
                              <m:t>𝒂</m:t>
                            </m:r>
                          </m:e>
                          <m:sub>
                            <m:r>
                              <a:rPr lang="fr-FR" b="1" i="1" smtClean="0">
                                <a:latin typeface="Cambria Math" charset="0"/>
                              </a:rPr>
                              <m:t>𝒋</m:t>
                            </m:r>
                          </m:sub>
                        </m:sSub>
                      </m:den>
                    </m:f>
                  </m:oMath>
                </a14:m>
                <a:r>
                  <a:rPr lang="fr-FR" dirty="0"/>
                  <a:t> avec </a:t>
                </a:r>
                <a:r>
                  <a:rPr lang="fr-FR" i="1" dirty="0"/>
                  <a:t>s=0…p</a:t>
                </a:r>
                <a:r>
                  <a:rPr lang="fr-FR" i="1" baseline="-25000" dirty="0"/>
                  <a:t>j</a:t>
                </a:r>
                <a:r>
                  <a:rPr lang="fr-FR" i="1" dirty="0"/>
                  <a:t>-1</a:t>
                </a:r>
                <a:r>
                  <a:rPr lang="fr-FR" dirty="0"/>
                  <a:t>. </a:t>
                </a:r>
              </a:p>
              <a:p>
                <a:pPr marL="285750" indent="-285750" algn="just" eaLnBrk="1" hangingPunct="1">
                  <a:spcBef>
                    <a:spcPct val="50000"/>
                  </a:spcBef>
                  <a:buFont typeface="Arial" charset="0"/>
                  <a:buChar char="•"/>
                </a:pP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est quantifié à l’intérieur de la première zone de Brillouin avec un pas qui dépend de la taille de cristal. Plus le cristal est grand, plus les valeurs de </a:t>
                </a:r>
                <a:r>
                  <a:rPr lang="fr-FR" i="1" dirty="0"/>
                  <a:t>k</a:t>
                </a:r>
                <a:r>
                  <a:rPr lang="fr-FR" dirty="0"/>
                  <a:t> seront « serrées ».</a:t>
                </a:r>
              </a:p>
              <a:p>
                <a:pPr marL="285750" indent="-285750" algn="just" eaLnBrk="1" hangingPunct="1">
                  <a:spcBef>
                    <a:spcPct val="50000"/>
                  </a:spcBef>
                  <a:buFont typeface="Arial" charset="0"/>
                  <a:buChar char="•"/>
                </a:pPr>
                <a:endParaRPr lang="fr-FR" dirty="0"/>
              </a:p>
              <a:p>
                <a:pPr marL="285750" indent="-285750" algn="just" eaLnBrk="1" hangingPunct="1">
                  <a:spcBef>
                    <a:spcPct val="50000"/>
                  </a:spcBef>
                  <a:buFont typeface="Arial" charset="0"/>
                  <a:buChar char="•"/>
                </a:pPr>
                <a:r>
                  <a:rPr lang="fr-FR" dirty="0">
                    <a:solidFill>
                      <a:srgbClr val="0000FF"/>
                    </a:solidFill>
                  </a:rPr>
                  <a:t>La quantification du vecteur d’onde est telle que le nombre de niveaux d’énergie au sein d’une bande est égale au nombre d’atomes du cristal x 2 (à cause du spin)</a:t>
                </a:r>
              </a:p>
              <a:p>
                <a:pPr marL="549275" lvl="1" indent="-285750" algn="just" eaLnBrk="1" hangingPunct="1">
                  <a:spcBef>
                    <a:spcPct val="50000"/>
                  </a:spcBef>
                  <a:buFont typeface="Courier New" charset="0"/>
                  <a:buChar char="o"/>
                </a:pPr>
                <a:r>
                  <a:rPr lang="fr-FR" dirty="0"/>
                  <a:t>Si elles se recouvrent, un remplissage partiel est possible</a:t>
                </a:r>
              </a:p>
              <a:p>
                <a:pPr marL="549275" lvl="1" indent="-285750" algn="just" eaLnBrk="1" hangingPunct="1">
                  <a:spcBef>
                    <a:spcPct val="50000"/>
                  </a:spcBef>
                  <a:buFont typeface="Courier New" charset="0"/>
                  <a:buChar char="o"/>
                </a:pPr>
                <a:r>
                  <a:rPr lang="fr-FR" dirty="0"/>
                  <a:t>Sinon, elles sont soit vides, soit pleines, soit à moitié remplies</a:t>
                </a:r>
              </a:p>
            </p:txBody>
          </p:sp>
        </mc:Choice>
        <mc:Fallback xmlns="">
          <p:sp>
            <p:nvSpPr>
              <p:cNvPr id="14340" name="Text Box 59"/>
              <p:cNvSpPr txBox="1">
                <a:spLocks noRot="1" noChangeAspect="1" noMove="1" noResize="1" noEditPoints="1" noAdjustHandles="1" noChangeArrowheads="1" noChangeShapeType="1" noTextEdit="1"/>
              </p:cNvSpPr>
              <p:nvPr/>
            </p:nvSpPr>
            <p:spPr bwMode="auto">
              <a:xfrm>
                <a:off x="536600" y="602827"/>
                <a:ext cx="5700712" cy="7698454"/>
              </a:xfrm>
              <a:prstGeom prst="rect">
                <a:avLst/>
              </a:prstGeom>
              <a:blipFill>
                <a:blip r:embed="rId3"/>
                <a:stretch>
                  <a:fillRect l="-222"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Tree>
    <p:extLst>
      <p:ext uri="{BB962C8B-B14F-4D97-AF65-F5344CB8AC3E}">
        <p14:creationId xmlns:p14="http://schemas.microsoft.com/office/powerpoint/2010/main" val="101721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4C739B-BFEB-6149-AD0A-EF629DECD750}" type="slidenum">
              <a:rPr lang="fr-FR" b="0">
                <a:latin typeface="Arial" charset="0"/>
              </a:rPr>
              <a:pPr eaLnBrk="1" hangingPunct="1"/>
              <a:t>8</a:t>
            </a:fld>
            <a:endParaRPr lang="fr-FR" b="0">
              <a:latin typeface="Arial" charset="0"/>
            </a:endParaRPr>
          </a:p>
        </p:txBody>
      </p:sp>
      <p:grpSp>
        <p:nvGrpSpPr>
          <p:cNvPr id="2" name="Grouper 1"/>
          <p:cNvGrpSpPr/>
          <p:nvPr/>
        </p:nvGrpSpPr>
        <p:grpSpPr>
          <a:xfrm>
            <a:off x="536600" y="395536"/>
            <a:ext cx="5700712" cy="7820731"/>
            <a:chOff x="536600" y="467544"/>
            <a:chExt cx="5700712" cy="7820731"/>
          </a:xfrm>
        </p:grpSpPr>
        <mc:AlternateContent xmlns:mc="http://schemas.openxmlformats.org/markup-compatibility/2006" xmlns:a14="http://schemas.microsoft.com/office/drawing/2010/main">
          <mc:Choice Requires="a14">
            <p:sp>
              <p:nvSpPr>
                <p:cNvPr id="14340" name="Text Box 59"/>
                <p:cNvSpPr txBox="1">
                  <a:spLocks noChangeArrowheads="1"/>
                </p:cNvSpPr>
                <p:nvPr/>
              </p:nvSpPr>
              <p:spPr bwMode="auto">
                <a:xfrm>
                  <a:off x="536600" y="467544"/>
                  <a:ext cx="5700712" cy="78207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marL="193675" lvl="1" indent="-193675" algn="just" eaLnBrk="1" hangingPunct="1">
                    <a:spcBef>
                      <a:spcPct val="50000"/>
                    </a:spcBef>
                  </a:pPr>
                  <a:r>
                    <a:rPr lang="fr-FR" dirty="0"/>
                    <a:t>I.4.4. Compléments d’analyse</a:t>
                  </a:r>
                </a:p>
                <a:p>
                  <a:pPr algn="just" eaLnBrk="1" hangingPunct="1">
                    <a:spcBef>
                      <a:spcPct val="50000"/>
                    </a:spcBef>
                  </a:pPr>
                  <a:r>
                    <a:rPr lang="fr-FR" dirty="0"/>
                    <a:t>Approche qualitative des bandes d’énergie: </a:t>
                  </a:r>
                </a:p>
                <a:p>
                  <a:pPr marL="285750" indent="-285750" algn="just" eaLnBrk="1" hangingPunct="1">
                    <a:spcBef>
                      <a:spcPct val="50000"/>
                    </a:spcBef>
                    <a:buFont typeface="Arial" charset="0"/>
                    <a:buChar char="•"/>
                  </a:pPr>
                  <a:r>
                    <a:rPr lang="fr-FR" dirty="0"/>
                    <a:t>De façon analogue à ce qui se passe dans une molécule, les niveaux d’énergie atomiques sont perturbés par le potentiel électrostatique qui existe entre les noyaux et les électrons</a:t>
                  </a:r>
                </a:p>
                <a:p>
                  <a:pPr marL="285750" indent="-285750" algn="just" eaLnBrk="1" hangingPunct="1">
                    <a:spcBef>
                      <a:spcPct val="50000"/>
                    </a:spcBef>
                    <a:buFont typeface="Arial" charset="0"/>
                    <a:buChar char="•"/>
                  </a:pPr>
                  <a:r>
                    <a:rPr lang="fr-FR" dirty="0"/>
                    <a:t>On parle alors de «levée de dégénérescence» des niveaux de valence des atomes du cristal.</a:t>
                  </a:r>
                </a:p>
                <a:p>
                  <a:pPr marL="285750" indent="-285750" algn="just" eaLnBrk="1" hangingPunct="1">
                    <a:spcBef>
                      <a:spcPct val="50000"/>
                    </a:spcBef>
                    <a:buFont typeface="Arial" charset="0"/>
                    <a:buChar char="•"/>
                  </a:pPr>
                  <a:endParaRPr lang="fr-FR" dirty="0"/>
                </a:p>
                <a:p>
                  <a:pPr algn="just" eaLnBrk="1" hangingPunct="1">
                    <a:spcBef>
                      <a:spcPct val="50000"/>
                    </a:spcBef>
                  </a:pPr>
                  <a:r>
                    <a:rPr lang="fr-FR" dirty="0"/>
                    <a:t>Caractéristiques d’une bande d</a:t>
                  </a:r>
                  <a:r>
                    <a:rPr lang="ja-JP" altLang="fr-FR" dirty="0"/>
                    <a:t>’</a:t>
                  </a:r>
                  <a:r>
                    <a:rPr lang="fr-FR" altLang="ja-JP" dirty="0"/>
                    <a:t>énergie: </a:t>
                  </a:r>
                </a:p>
                <a:p>
                  <a:pPr marL="285750" indent="-285750" algn="just" eaLnBrk="1" hangingPunct="1">
                    <a:spcBef>
                      <a:spcPct val="50000"/>
                    </a:spcBef>
                    <a:buFont typeface="Arial" charset="0"/>
                    <a:buChar char="•"/>
                  </a:pPr>
                  <a:r>
                    <a:rPr lang="fr-FR" altLang="ja-JP" dirty="0"/>
                    <a:t>Largeur (hauteur) indépendante de N. </a:t>
                  </a:r>
                </a:p>
                <a:p>
                  <a:pPr marL="285750" indent="-285750" algn="just" eaLnBrk="1" hangingPunct="1">
                    <a:spcBef>
                      <a:spcPct val="50000"/>
                    </a:spcBef>
                    <a:buFont typeface="Arial" charset="0"/>
                    <a:buChar char="•"/>
                  </a:pPr>
                  <a:r>
                    <a:rPr lang="fr-FR" altLang="ja-JP" dirty="0"/>
                    <a:t>Contient N niveaux d’autant plus proches que N est grand.</a:t>
                  </a:r>
                  <a:endParaRPr lang="en-GB" dirty="0"/>
                </a:p>
                <a:p>
                  <a:pPr marL="285750" indent="-285750" algn="just" eaLnBrk="1" hangingPunct="1">
                    <a:spcBef>
                      <a:spcPct val="50000"/>
                    </a:spcBef>
                    <a:buFont typeface="Arial" charset="0"/>
                    <a:buChar char="•"/>
                  </a:pPr>
                  <a:endParaRPr lang="fr-FR" dirty="0"/>
                </a:p>
                <a:p>
                  <a:pPr lvl="1" algn="just" eaLnBrk="1" hangingPunct="1">
                    <a:spcBef>
                      <a:spcPct val="50000"/>
                    </a:spcBef>
                    <a:buFontTx/>
                    <a:buChar char="•"/>
                  </a:pPr>
                  <a:endParaRPr lang="fr-FR" dirty="0"/>
                </a:p>
                <a:p>
                  <a:pPr lvl="1" algn="just" eaLnBrk="1" hangingPunct="1">
                    <a:spcBef>
                      <a:spcPct val="50000"/>
                    </a:spcBef>
                    <a:buFontTx/>
                    <a:buChar char="•"/>
                  </a:pPr>
                  <a:endParaRPr lang="fr-FR" dirty="0"/>
                </a:p>
                <a:p>
                  <a:pPr lvl="1" algn="just" eaLnBrk="1" hangingPunct="1">
                    <a:spcBef>
                      <a:spcPct val="50000"/>
                    </a:spcBef>
                    <a:buFontTx/>
                    <a:buChar char="•"/>
                  </a:pPr>
                  <a:endParaRPr lang="fr-FR" dirty="0"/>
                </a:p>
                <a:p>
                  <a:pPr algn="just" eaLnBrk="1" hangingPunct="1">
                    <a:spcBef>
                      <a:spcPct val="50000"/>
                    </a:spcBef>
                    <a:buFontTx/>
                    <a:buChar char="•"/>
                  </a:pPr>
                  <a:endParaRPr lang="fr-FR" dirty="0"/>
                </a:p>
                <a:p>
                  <a:pPr algn="just" eaLnBrk="1" hangingPunct="1">
                    <a:spcBef>
                      <a:spcPct val="50000"/>
                    </a:spcBef>
                    <a:buFontTx/>
                    <a:buChar char="•"/>
                  </a:pPr>
                  <a:endParaRPr lang="fr-FR" dirty="0"/>
                </a:p>
                <a:p>
                  <a:pPr algn="just" eaLnBrk="1" hangingPunct="1">
                    <a:spcBef>
                      <a:spcPct val="50000"/>
                    </a:spcBef>
                    <a:buFontTx/>
                    <a:buChar char="•"/>
                  </a:pPr>
                  <a:endParaRPr lang="fr-FR" dirty="0">
                    <a:sym typeface="Symbol" charset="0"/>
                  </a:endParaRPr>
                </a:p>
                <a:p>
                  <a:pPr marL="0" indent="0" algn="just" eaLnBrk="1" hangingPunct="1">
                    <a:spcBef>
                      <a:spcPct val="50000"/>
                    </a:spcBef>
                  </a:pPr>
                  <a:r>
                    <a:rPr lang="fr-FR" dirty="0">
                      <a:sym typeface="Symbol" charset="0"/>
                    </a:rPr>
                    <a:t>Conséquences de la présence d’un vecteur d’onde.</a:t>
                  </a:r>
                </a:p>
                <a:p>
                  <a:pPr marL="285750" indent="-285750" algn="just" eaLnBrk="1" hangingPunct="1">
                    <a:spcBef>
                      <a:spcPct val="50000"/>
                    </a:spcBef>
                    <a:buFont typeface="Arial" charset="0"/>
                    <a:buChar char="•"/>
                  </a:pPr>
                  <a:r>
                    <a:rPr lang="fr-FR" dirty="0">
                      <a:sym typeface="Symbol" charset="0"/>
                    </a:rPr>
                    <a:t>La présence d’un vecteur d’onde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sym typeface="Symbol" charset="0"/>
                    </a:rPr>
                    <a:t> donne à l’électron une fonction d’onde analogue à une onde qui se propage dans le cristal. </a:t>
                  </a:r>
                </a:p>
                <a:p>
                  <a:pPr marL="285750" indent="-285750" algn="just" eaLnBrk="1" hangingPunct="1">
                    <a:spcBef>
                      <a:spcPct val="50000"/>
                    </a:spcBef>
                    <a:buFont typeface="Arial" charset="0"/>
                    <a:buChar char="•"/>
                  </a:pPr>
                  <a:r>
                    <a:rPr lang="fr-FR" dirty="0">
                      <a:sym typeface="Symbol" charset="0"/>
                    </a:rPr>
                    <a:t>La quantité de mouvement de l’électron pourra être donnée par </a:t>
                  </a:r>
                  <a14:m>
                    <m:oMath xmlns:m="http://schemas.openxmlformats.org/officeDocument/2006/math">
                      <m:acc>
                        <m:accPr>
                          <m:chr m:val="⃗"/>
                          <m:ctrlPr>
                            <a:rPr lang="fr-FR" i="1">
                              <a:latin typeface="Cambria Math" panose="02040503050406030204" pitchFamily="18" charset="0"/>
                              <a:ea typeface="Cambria Math" charset="0"/>
                              <a:cs typeface="Cambria Math" charset="0"/>
                            </a:rPr>
                          </m:ctrlPr>
                        </m:accPr>
                        <m:e>
                          <m:r>
                            <a:rPr lang="fr-FR" b="1" i="1" smtClean="0">
                              <a:latin typeface="Cambria Math" panose="02040503050406030204" pitchFamily="18" charset="0"/>
                              <a:ea typeface="Cambria Math" charset="0"/>
                              <a:cs typeface="Cambria Math" charset="0"/>
                            </a:rPr>
                            <m:t>𝒑</m:t>
                          </m:r>
                        </m:e>
                      </m:acc>
                      <m:r>
                        <a:rPr lang="fr-FR" b="1" i="0" smtClean="0">
                          <a:latin typeface="Cambria Math" charset="0"/>
                          <a:ea typeface="Cambria Math" charset="0"/>
                          <a:cs typeface="Cambria Math" charset="0"/>
                        </a:rPr>
                        <m:t>=</m:t>
                      </m:r>
                      <m:r>
                        <a:rPr lang="fr-FR" b="1" i="1" smtClean="0">
                          <a:latin typeface="Cambria Math" charset="0"/>
                          <a:ea typeface="Cambria Math" charset="0"/>
                          <a:cs typeface="Cambria Math" charset="0"/>
                        </a:rPr>
                        <m:t>ℏ</m:t>
                      </m:r>
                      <m:acc>
                        <m:accPr>
                          <m:chr m:val="⃗"/>
                          <m:ctrlPr>
                            <a:rPr lang="fr-FR" i="1">
                              <a:latin typeface="Cambria Math" panose="02040503050406030204" pitchFamily="18" charset="0"/>
                              <a:ea typeface="Cambria Math" charset="0"/>
                              <a:cs typeface="Cambria Math" charset="0"/>
                            </a:rPr>
                          </m:ctrlPr>
                        </m:accPr>
                        <m:e>
                          <m:r>
                            <a:rPr lang="fr-FR" i="1">
                              <a:latin typeface="Cambria Math" charset="0"/>
                              <a:ea typeface="Cambria Math" charset="0"/>
                              <a:cs typeface="Cambria Math" charset="0"/>
                            </a:rPr>
                            <m:t>𝒌</m:t>
                          </m:r>
                        </m:e>
                      </m:acc>
                    </m:oMath>
                  </a14:m>
                  <a:r>
                    <a:rPr lang="fr-FR" dirty="0"/>
                    <a:t>. Elle devra se conserver lors d’interaction avec d’autres particules quantiques (électrons, photons, phonons</a:t>
                  </a:r>
                  <a:r>
                    <a:rPr lang="mr-IN" dirty="0"/>
                    <a:t>…</a:t>
                  </a:r>
                  <a:r>
                    <a:rPr lang="fr-FR" dirty="0"/>
                    <a:t>)</a:t>
                  </a:r>
                  <a:endParaRPr lang="fr-FR" dirty="0">
                    <a:sym typeface="Symbol" charset="0"/>
                  </a:endParaRPr>
                </a:p>
              </p:txBody>
            </p:sp>
          </mc:Choice>
          <mc:Fallback xmlns="">
            <p:sp>
              <p:nvSpPr>
                <p:cNvPr id="14340" name="Text Box 59"/>
                <p:cNvSpPr txBox="1">
                  <a:spLocks noRot="1" noChangeAspect="1" noMove="1" noResize="1" noEditPoints="1" noAdjustHandles="1" noChangeArrowheads="1" noChangeShapeType="1" noTextEdit="1"/>
                </p:cNvSpPr>
                <p:nvPr/>
              </p:nvSpPr>
              <p:spPr bwMode="auto">
                <a:xfrm>
                  <a:off x="536600" y="467544"/>
                  <a:ext cx="5700712" cy="7820731"/>
                </a:xfrm>
                <a:prstGeom prst="rect">
                  <a:avLst/>
                </a:prstGeom>
                <a:blipFill>
                  <a:blip r:embed="rId3"/>
                  <a:stretch>
                    <a:fillRect l="-444" t="-162"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grpSp>
          <p:nvGrpSpPr>
            <p:cNvPr id="14343" name="Group 104"/>
            <p:cNvGrpSpPr>
              <a:grpSpLocks/>
            </p:cNvGrpSpPr>
            <p:nvPr/>
          </p:nvGrpSpPr>
          <p:grpSpPr bwMode="auto">
            <a:xfrm>
              <a:off x="1517674" y="3923928"/>
              <a:ext cx="3738564" cy="1579564"/>
              <a:chOff x="1008" y="1837"/>
              <a:chExt cx="2355" cy="995"/>
            </a:xfrm>
          </p:grpSpPr>
          <p:sp>
            <p:nvSpPr>
              <p:cNvPr id="14344" name="Line 77"/>
              <p:cNvSpPr>
                <a:spLocks noChangeShapeType="1"/>
              </p:cNvSpPr>
              <p:nvPr/>
            </p:nvSpPr>
            <p:spPr bwMode="auto">
              <a:xfrm>
                <a:off x="1968" y="2064"/>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45" name="Line 78"/>
              <p:cNvSpPr>
                <a:spLocks noChangeShapeType="1"/>
              </p:cNvSpPr>
              <p:nvPr/>
            </p:nvSpPr>
            <p:spPr bwMode="auto">
              <a:xfrm>
                <a:off x="2736" y="2448"/>
                <a:ext cx="384"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cxnSp>
            <p:nvCxnSpPr>
              <p:cNvPr id="14346" name="AutoShape 79"/>
              <p:cNvCxnSpPr>
                <a:cxnSpLocks noChangeShapeType="1"/>
                <a:stCxn id="14345" idx="0"/>
                <a:endCxn id="14344" idx="1"/>
              </p:cNvCxnSpPr>
              <p:nvPr/>
            </p:nvCxnSpPr>
            <p:spPr bwMode="auto">
              <a:xfrm flipH="1" flipV="1">
                <a:off x="2304" y="2064"/>
                <a:ext cx="432" cy="384"/>
              </a:xfrm>
              <a:prstGeom prst="straightConnector1">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4347" name="AutoShape 80"/>
              <p:cNvCxnSpPr>
                <a:cxnSpLocks noChangeShapeType="1"/>
                <a:stCxn id="14348" idx="1"/>
                <a:endCxn id="14344" idx="0"/>
              </p:cNvCxnSpPr>
              <p:nvPr/>
            </p:nvCxnSpPr>
            <p:spPr bwMode="auto">
              <a:xfrm flipV="1">
                <a:off x="1536" y="2064"/>
                <a:ext cx="432" cy="384"/>
              </a:xfrm>
              <a:prstGeom prst="straightConnector1">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4348" name="Line 81"/>
              <p:cNvSpPr>
                <a:spLocks noChangeShapeType="1"/>
              </p:cNvSpPr>
              <p:nvPr/>
            </p:nvSpPr>
            <p:spPr bwMode="auto">
              <a:xfrm>
                <a:off x="1200" y="2448"/>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49" name="Line 82"/>
              <p:cNvSpPr>
                <a:spLocks noChangeShapeType="1"/>
              </p:cNvSpPr>
              <p:nvPr/>
            </p:nvSpPr>
            <p:spPr bwMode="auto">
              <a:xfrm>
                <a:off x="1968" y="2832"/>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cxnSp>
            <p:nvCxnSpPr>
              <p:cNvPr id="14350" name="AutoShape 83"/>
              <p:cNvCxnSpPr>
                <a:cxnSpLocks noChangeShapeType="1"/>
                <a:stCxn id="14345" idx="0"/>
                <a:endCxn id="14349" idx="1"/>
              </p:cNvCxnSpPr>
              <p:nvPr/>
            </p:nvCxnSpPr>
            <p:spPr bwMode="auto">
              <a:xfrm flipH="1">
                <a:off x="2304" y="2448"/>
                <a:ext cx="432" cy="384"/>
              </a:xfrm>
              <a:prstGeom prst="straightConnector1">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4351" name="AutoShape 84"/>
              <p:cNvCxnSpPr>
                <a:cxnSpLocks noChangeShapeType="1"/>
                <a:stCxn id="14348" idx="1"/>
                <a:endCxn id="14349" idx="0"/>
              </p:cNvCxnSpPr>
              <p:nvPr/>
            </p:nvCxnSpPr>
            <p:spPr bwMode="auto">
              <a:xfrm>
                <a:off x="1536" y="2448"/>
                <a:ext cx="432" cy="384"/>
              </a:xfrm>
              <a:prstGeom prst="straightConnector1">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cxnSp>
          <p:sp>
            <p:nvSpPr>
              <p:cNvPr id="14352" name="Line 85"/>
              <p:cNvSpPr>
                <a:spLocks noChangeShapeType="1"/>
              </p:cNvSpPr>
              <p:nvPr/>
            </p:nvSpPr>
            <p:spPr bwMode="auto">
              <a:xfrm>
                <a:off x="1968" y="2160"/>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3" name="Line 86"/>
              <p:cNvSpPr>
                <a:spLocks noChangeShapeType="1"/>
              </p:cNvSpPr>
              <p:nvPr/>
            </p:nvSpPr>
            <p:spPr bwMode="auto">
              <a:xfrm>
                <a:off x="1968" y="2256"/>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4" name="Line 87"/>
              <p:cNvSpPr>
                <a:spLocks noChangeShapeType="1"/>
              </p:cNvSpPr>
              <p:nvPr/>
            </p:nvSpPr>
            <p:spPr bwMode="auto">
              <a:xfrm>
                <a:off x="1968" y="2448"/>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5" name="Line 88"/>
              <p:cNvSpPr>
                <a:spLocks noChangeShapeType="1"/>
              </p:cNvSpPr>
              <p:nvPr/>
            </p:nvSpPr>
            <p:spPr bwMode="auto">
              <a:xfrm>
                <a:off x="1968" y="2544"/>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6" name="Line 89"/>
              <p:cNvSpPr>
                <a:spLocks noChangeShapeType="1"/>
              </p:cNvSpPr>
              <p:nvPr/>
            </p:nvSpPr>
            <p:spPr bwMode="auto">
              <a:xfrm>
                <a:off x="1968" y="2640"/>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7" name="Line 90"/>
              <p:cNvSpPr>
                <a:spLocks noChangeShapeType="1"/>
              </p:cNvSpPr>
              <p:nvPr/>
            </p:nvSpPr>
            <p:spPr bwMode="auto">
              <a:xfrm>
                <a:off x="1968" y="2736"/>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8" name="Line 91"/>
              <p:cNvSpPr>
                <a:spLocks noChangeShapeType="1"/>
              </p:cNvSpPr>
              <p:nvPr/>
            </p:nvSpPr>
            <p:spPr bwMode="auto">
              <a:xfrm>
                <a:off x="1968" y="2352"/>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59" name="Rectangle 92"/>
              <p:cNvSpPr>
                <a:spLocks noChangeArrowheads="1"/>
              </p:cNvSpPr>
              <p:nvPr/>
            </p:nvSpPr>
            <p:spPr bwMode="auto">
              <a:xfrm>
                <a:off x="1008" y="2064"/>
                <a:ext cx="672"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000" tIns="46800" rIns="90000" bIns="46800">
                <a:spAutoFit/>
              </a:bodyPr>
              <a:lstStyle/>
              <a:p>
                <a:r>
                  <a:rPr lang="fr-FR" dirty="0"/>
                  <a:t>Niveau atomique</a:t>
                </a:r>
                <a:endParaRPr lang="en-GB" dirty="0"/>
              </a:p>
            </p:txBody>
          </p:sp>
          <p:sp>
            <p:nvSpPr>
              <p:cNvPr id="14361" name="Rectangle 94"/>
              <p:cNvSpPr>
                <a:spLocks noChangeArrowheads="1"/>
              </p:cNvSpPr>
              <p:nvPr/>
            </p:nvSpPr>
            <p:spPr bwMode="auto">
              <a:xfrm>
                <a:off x="2736" y="2064"/>
                <a:ext cx="627" cy="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000" tIns="46800" rIns="90000" bIns="46800">
                <a:spAutoFit/>
              </a:bodyPr>
              <a:lstStyle/>
              <a:p>
                <a:r>
                  <a:rPr lang="fr-FR" dirty="0"/>
                  <a:t>Niveau atomique</a:t>
                </a:r>
                <a:endParaRPr lang="en-GB" dirty="0"/>
              </a:p>
            </p:txBody>
          </p:sp>
          <p:sp>
            <p:nvSpPr>
              <p:cNvPr id="14362" name="Rectangle 95"/>
              <p:cNvSpPr>
                <a:spLocks noChangeArrowheads="1"/>
              </p:cNvSpPr>
              <p:nvPr/>
            </p:nvSpPr>
            <p:spPr bwMode="auto">
              <a:xfrm>
                <a:off x="1488" y="1837"/>
                <a:ext cx="632"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000" tIns="46800" rIns="90000" bIns="46800">
                <a:spAutoFit/>
              </a:bodyPr>
              <a:lstStyle/>
              <a:p>
                <a:r>
                  <a:rPr lang="fr-FR" dirty="0"/>
                  <a:t>N atomes</a:t>
                </a:r>
                <a:endParaRPr lang="en-GB" dirty="0"/>
              </a:p>
            </p:txBody>
          </p:sp>
          <p:sp>
            <p:nvSpPr>
              <p:cNvPr id="14363" name="Line 96"/>
              <p:cNvSpPr>
                <a:spLocks noChangeShapeType="1"/>
              </p:cNvSpPr>
              <p:nvPr/>
            </p:nvSpPr>
            <p:spPr bwMode="auto">
              <a:xfrm>
                <a:off x="1968" y="2112"/>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4" name="Line 97"/>
              <p:cNvSpPr>
                <a:spLocks noChangeShapeType="1"/>
              </p:cNvSpPr>
              <p:nvPr/>
            </p:nvSpPr>
            <p:spPr bwMode="auto">
              <a:xfrm>
                <a:off x="1968" y="2208"/>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5" name="Line 98"/>
              <p:cNvSpPr>
                <a:spLocks noChangeShapeType="1"/>
              </p:cNvSpPr>
              <p:nvPr/>
            </p:nvSpPr>
            <p:spPr bwMode="auto">
              <a:xfrm>
                <a:off x="1968" y="2304"/>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6" name="Line 99"/>
              <p:cNvSpPr>
                <a:spLocks noChangeShapeType="1"/>
              </p:cNvSpPr>
              <p:nvPr/>
            </p:nvSpPr>
            <p:spPr bwMode="auto">
              <a:xfrm>
                <a:off x="1968" y="2400"/>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7" name="Line 100"/>
              <p:cNvSpPr>
                <a:spLocks noChangeShapeType="1"/>
              </p:cNvSpPr>
              <p:nvPr/>
            </p:nvSpPr>
            <p:spPr bwMode="auto">
              <a:xfrm>
                <a:off x="1968" y="2496"/>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8" name="Line 101"/>
              <p:cNvSpPr>
                <a:spLocks noChangeShapeType="1"/>
              </p:cNvSpPr>
              <p:nvPr/>
            </p:nvSpPr>
            <p:spPr bwMode="auto">
              <a:xfrm>
                <a:off x="1968" y="2592"/>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69" name="Line 102"/>
              <p:cNvSpPr>
                <a:spLocks noChangeShapeType="1"/>
              </p:cNvSpPr>
              <p:nvPr/>
            </p:nvSpPr>
            <p:spPr bwMode="auto">
              <a:xfrm>
                <a:off x="1968" y="2688"/>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sp>
            <p:nvSpPr>
              <p:cNvPr id="14370" name="Line 103"/>
              <p:cNvSpPr>
                <a:spLocks noChangeShapeType="1"/>
              </p:cNvSpPr>
              <p:nvPr/>
            </p:nvSpPr>
            <p:spPr bwMode="auto">
              <a:xfrm>
                <a:off x="1968" y="2784"/>
                <a:ext cx="3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90000" tIns="46800" rIns="90000" bIns="46800" anchor="ctr">
                <a:spAutoFit/>
              </a:bodyPr>
              <a:lstStyle/>
              <a:p>
                <a:endParaRPr lang="fr-FR"/>
              </a:p>
            </p:txBody>
          </p:sp>
        </p:grpSp>
      </p:grpSp>
    </p:spTree>
    <p:extLst>
      <p:ext uri="{BB962C8B-B14F-4D97-AF65-F5344CB8AC3E}">
        <p14:creationId xmlns:p14="http://schemas.microsoft.com/office/powerpoint/2010/main" val="71592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Espace réservé du numéro de diapositive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Comic Sans MS" charset="0"/>
                <a:ea typeface="ＭＳ Ｐゴシック" charset="0"/>
                <a:cs typeface="ＭＳ Ｐゴシック" charset="0"/>
              </a:defRPr>
            </a:lvl1pPr>
            <a:lvl2pPr marL="742950" indent="-285750"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eaLnBrk="1" hangingPunct="1"/>
            <a:fld id="{FC4C739B-BFEB-6149-AD0A-EF629DECD750}" type="slidenum">
              <a:rPr lang="fr-FR" b="0">
                <a:latin typeface="Arial" charset="0"/>
              </a:rPr>
              <a:pPr eaLnBrk="1" hangingPunct="1"/>
              <a:t>9</a:t>
            </a:fld>
            <a:endParaRPr lang="fr-FR" b="0">
              <a:latin typeface="Arial" charset="0"/>
            </a:endParaRPr>
          </a:p>
        </p:txBody>
      </p:sp>
      <mc:AlternateContent xmlns:mc="http://schemas.openxmlformats.org/markup-compatibility/2006" xmlns:a14="http://schemas.microsoft.com/office/drawing/2010/main">
        <mc:Choice Requires="a14">
          <p:sp>
            <p:nvSpPr>
              <p:cNvPr id="14340" name="Text Box 59"/>
              <p:cNvSpPr txBox="1">
                <a:spLocks noChangeArrowheads="1"/>
              </p:cNvSpPr>
              <p:nvPr/>
            </p:nvSpPr>
            <p:spPr bwMode="auto">
              <a:xfrm>
                <a:off x="536600" y="467544"/>
                <a:ext cx="5700712" cy="5482783"/>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marL="193675" indent="-193675" eaLnBrk="0" hangingPunct="0">
                  <a:defRPr sz="1400" b="1">
                    <a:solidFill>
                      <a:schemeClr val="tx1"/>
                    </a:solidFill>
                    <a:latin typeface="Comic Sans MS" charset="0"/>
                    <a:ea typeface="ＭＳ Ｐゴシック" charset="0"/>
                    <a:cs typeface="ＭＳ Ｐゴシック" charset="0"/>
                  </a:defRPr>
                </a:lvl1pPr>
                <a:lvl2pPr eaLnBrk="0" hangingPunct="0">
                  <a:defRPr sz="1400" b="1">
                    <a:solidFill>
                      <a:schemeClr val="tx1"/>
                    </a:solidFill>
                    <a:latin typeface="Comic Sans MS" charset="0"/>
                    <a:ea typeface="ＭＳ Ｐゴシック" charset="0"/>
                  </a:defRPr>
                </a:lvl2pPr>
                <a:lvl3pPr marL="1143000" indent="-228600" eaLnBrk="0" hangingPunct="0">
                  <a:defRPr sz="1400" b="1">
                    <a:solidFill>
                      <a:schemeClr val="tx1"/>
                    </a:solidFill>
                    <a:latin typeface="Comic Sans MS" charset="0"/>
                    <a:ea typeface="ＭＳ Ｐゴシック" charset="0"/>
                  </a:defRPr>
                </a:lvl3pPr>
                <a:lvl4pPr marL="1600200" indent="-228600" eaLnBrk="0" hangingPunct="0">
                  <a:defRPr sz="1400" b="1">
                    <a:solidFill>
                      <a:schemeClr val="tx1"/>
                    </a:solidFill>
                    <a:latin typeface="Comic Sans MS" charset="0"/>
                    <a:ea typeface="ＭＳ Ｐゴシック" charset="0"/>
                  </a:defRPr>
                </a:lvl4pPr>
                <a:lvl5pPr marL="2057400" indent="-228600" eaLnBrk="0" hangingPunct="0">
                  <a:defRPr sz="1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400" b="1">
                    <a:solidFill>
                      <a:schemeClr val="tx1"/>
                    </a:solidFill>
                    <a:latin typeface="Comic Sans MS" charset="0"/>
                    <a:ea typeface="ＭＳ Ｐゴシック" charset="0"/>
                  </a:defRPr>
                </a:lvl9pPr>
              </a:lstStyle>
              <a:p>
                <a:pPr>
                  <a:spcBef>
                    <a:spcPct val="50000"/>
                  </a:spcBef>
                </a:pPr>
                <a:r>
                  <a:rPr lang="fr-FR" dirty="0"/>
                  <a:t>I.4.5. Densité d’états</a:t>
                </a:r>
              </a:p>
              <a:p>
                <a:pPr marL="285750" indent="-285750" algn="just" eaLnBrk="1" hangingPunct="1">
                  <a:spcBef>
                    <a:spcPct val="50000"/>
                  </a:spcBef>
                  <a:buFont typeface="Arial" charset="0"/>
                  <a:buChar char="•"/>
                </a:pPr>
                <a:r>
                  <a:rPr lang="fr-FR" dirty="0"/>
                  <a:t>En étudiant la quantification du vecteur d’onde, on peut établir que ceux-ci se répartissent de façon uniforme dans l’espace réciproque et que le nombre de solutions est de 1 par maille et par bande (2 en tenant compte du spin).</a:t>
                </a:r>
              </a:p>
              <a:p>
                <a:pPr marL="285750" indent="-285750" algn="just" eaLnBrk="1" hangingPunct="1">
                  <a:spcBef>
                    <a:spcPct val="50000"/>
                  </a:spcBef>
                  <a:buFont typeface="Arial" charset="0"/>
                  <a:buChar char="•"/>
                </a:pPr>
                <a:r>
                  <a:rPr lang="fr-FR" dirty="0"/>
                  <a:t>Leur densité (densité d’états) est donnée pour un système de dimension 3 par :</a:t>
                </a:r>
              </a:p>
              <a:p>
                <a:pPr marL="285750" indent="-285750" algn="just" eaLnBrk="1" hangingPunct="1">
                  <a:spcBef>
                    <a:spcPct val="50000"/>
                  </a:spcBef>
                  <a:buFont typeface="Arial" charset="0"/>
                  <a:buChar char="•"/>
                </a:pPr>
                <a:endParaRPr lang="fr-FR" dirty="0"/>
              </a:p>
              <a:p>
                <a:pPr marL="0" indent="0" algn="just" eaLnBrk="1" hangingPunct="1">
                  <a:spcBef>
                    <a:spcPct val="50000"/>
                  </a:spcBef>
                </a:pPr>
                <a14:m>
                  <m:oMathPara xmlns:m="http://schemas.openxmlformats.org/officeDocument/2006/math">
                    <m:oMathParaPr>
                      <m:jc m:val="centerGroup"/>
                    </m:oMathParaPr>
                    <m:oMath xmlns:m="http://schemas.openxmlformats.org/officeDocument/2006/math">
                      <m:r>
                        <a:rPr lang="fr-FR" i="1">
                          <a:latin typeface="Cambria Math" charset="0"/>
                        </a:rPr>
                        <m:t>𝒏</m:t>
                      </m:r>
                      <m:d>
                        <m:dPr>
                          <m:ctrlPr>
                            <a:rPr lang="fr-FR" i="1">
                              <a:latin typeface="Cambria Math" panose="02040503050406030204" pitchFamily="18" charset="0"/>
                            </a:rPr>
                          </m:ctrlPr>
                        </m:dPr>
                        <m:e>
                          <m:acc>
                            <m:accPr>
                              <m:chr m:val="⃗"/>
                              <m:ctrlPr>
                                <a:rPr lang="fr-FR" i="1">
                                  <a:latin typeface="Cambria Math" panose="02040503050406030204" pitchFamily="18" charset="0"/>
                                </a:rPr>
                              </m:ctrlPr>
                            </m:accPr>
                            <m:e>
                              <m:r>
                                <a:rPr lang="fr-FR" i="1">
                                  <a:latin typeface="Cambria Math" charset="0"/>
                                </a:rPr>
                                <m:t>𝒌</m:t>
                              </m:r>
                            </m:e>
                          </m:acc>
                        </m:e>
                      </m:d>
                      <m:r>
                        <a:rPr lang="fr-FR" b="1" i="1" smtClean="0">
                          <a:latin typeface="Cambria Math" charset="0"/>
                        </a:rPr>
                        <m:t>=</m:t>
                      </m:r>
                      <m:r>
                        <a:rPr lang="fr-FR" b="1" i="1" smtClean="0">
                          <a:latin typeface="Cambria Math" charset="0"/>
                        </a:rPr>
                        <m:t>𝟐</m:t>
                      </m:r>
                      <m:f>
                        <m:fPr>
                          <m:ctrlPr>
                            <a:rPr lang="fr-FR" b="1" i="1" smtClean="0">
                              <a:latin typeface="Cambria Math" panose="02040503050406030204" pitchFamily="18" charset="0"/>
                              <a:ea typeface="Cambria Math" charset="0"/>
                              <a:cs typeface="Cambria Math" charset="0"/>
                            </a:rPr>
                          </m:ctrlPr>
                        </m:fPr>
                        <m:num>
                          <m:r>
                            <a:rPr lang="fr-FR" i="1">
                              <a:latin typeface="Cambria Math" charset="0"/>
                              <a:ea typeface="Cambria Math" charset="0"/>
                              <a:cs typeface="Cambria Math" charset="0"/>
                            </a:rPr>
                            <m:t>𝛀</m:t>
                          </m:r>
                        </m:num>
                        <m:den>
                          <m:sSup>
                            <m:sSupPr>
                              <m:ctrlPr>
                                <a:rPr lang="fr-FR" b="1" i="1" smtClean="0">
                                  <a:latin typeface="Cambria Math" panose="02040503050406030204" pitchFamily="18" charset="0"/>
                                  <a:ea typeface="Cambria Math" charset="0"/>
                                  <a:cs typeface="Cambria Math" charset="0"/>
                                </a:rPr>
                              </m:ctrlPr>
                            </m:sSupPr>
                            <m:e>
                              <m:d>
                                <m:dPr>
                                  <m:ctrlPr>
                                    <a:rPr lang="fr-FR" b="1" i="1" smtClean="0">
                                      <a:latin typeface="Cambria Math" panose="02040503050406030204" pitchFamily="18" charset="0"/>
                                      <a:ea typeface="Cambria Math" charset="0"/>
                                      <a:cs typeface="Cambria Math" charset="0"/>
                                    </a:rPr>
                                  </m:ctrlPr>
                                </m:dPr>
                                <m:e>
                                  <m:r>
                                    <a:rPr lang="fr-FR" b="1" i="1" smtClean="0">
                                      <a:latin typeface="Cambria Math" charset="0"/>
                                      <a:ea typeface="Cambria Math" charset="0"/>
                                      <a:cs typeface="Cambria Math" charset="0"/>
                                    </a:rPr>
                                    <m:t>𝟐</m:t>
                                  </m:r>
                                  <m:r>
                                    <a:rPr lang="fr-FR" b="1" i="1" smtClean="0">
                                      <a:latin typeface="Cambria Math" charset="0"/>
                                      <a:ea typeface="Cambria Math" charset="0"/>
                                      <a:cs typeface="Cambria Math" charset="0"/>
                                    </a:rPr>
                                    <m:t>𝝅</m:t>
                                  </m:r>
                                </m:e>
                              </m:d>
                            </m:e>
                            <m:sup>
                              <m:r>
                                <a:rPr lang="fr-FR" b="1" i="1" smtClean="0">
                                  <a:latin typeface="Cambria Math" charset="0"/>
                                  <a:ea typeface="Cambria Math" charset="0"/>
                                  <a:cs typeface="Cambria Math" charset="0"/>
                                </a:rPr>
                                <m:t>𝟑</m:t>
                              </m:r>
                            </m:sup>
                          </m:sSup>
                        </m:den>
                      </m:f>
                    </m:oMath>
                  </m:oMathPara>
                </a14:m>
                <a:endParaRPr lang="fr-FR" dirty="0">
                  <a:latin typeface="Lucida Grande" charset="0"/>
                  <a:cs typeface="Lucida Grande" charset="0"/>
                </a:endParaRPr>
              </a:p>
              <a:p>
                <a:pPr marL="0" indent="0" algn="just" eaLnBrk="1" hangingPunct="1">
                  <a:spcBef>
                    <a:spcPct val="50000"/>
                  </a:spcBef>
                </a:pPr>
                <a:endParaRPr lang="fr-FR" dirty="0"/>
              </a:p>
              <a:p>
                <a:pPr marL="0" indent="0" algn="just" eaLnBrk="1" hangingPunct="1">
                  <a:spcBef>
                    <a:spcPct val="50000"/>
                  </a:spcBef>
                </a:pPr>
                <a:r>
                  <a:rPr lang="fr-FR" dirty="0"/>
                  <a:t>Où Ω est le volume du semi-conducteur. Le facteur 2 vient du fait qu’on peut placer 2 électrons de spin opposé par niveau d’énergie.</a:t>
                </a:r>
              </a:p>
              <a:p>
                <a:pPr marL="0" indent="0" algn="just" eaLnBrk="1" hangingPunct="1">
                  <a:spcBef>
                    <a:spcPct val="50000"/>
                  </a:spcBef>
                </a:pPr>
                <a:r>
                  <a:rPr lang="fr-FR" dirty="0"/>
                  <a:t>Il est normal que la densité d’états soit proportionnelle au volume du matériau. En effet si le volume du matériau considéré double, les énergies des bandes ne doivent pas changer. Sinon les propriétés macroscopiques du matériaux changeraient (transparence ou aspect métallique, absorption ou émission lumineuse etc....). Cependant il y a 2 fois plus d’électrons à « caser » dans une bande. Il faut donc qu’ils se « serrent » 2 x plus.</a:t>
                </a:r>
              </a:p>
            </p:txBody>
          </p:sp>
        </mc:Choice>
        <mc:Fallback xmlns="">
          <p:sp>
            <p:nvSpPr>
              <p:cNvPr id="14340" name="Text Box 59"/>
              <p:cNvSpPr txBox="1">
                <a:spLocks noRot="1" noChangeAspect="1" noMove="1" noResize="1" noEditPoints="1" noAdjustHandles="1" noChangeArrowheads="1" noChangeShapeType="1" noTextEdit="1"/>
              </p:cNvSpPr>
              <p:nvPr/>
            </p:nvSpPr>
            <p:spPr bwMode="auto">
              <a:xfrm>
                <a:off x="536600" y="467544"/>
                <a:ext cx="5700712" cy="5482783"/>
              </a:xfrm>
              <a:prstGeom prst="rect">
                <a:avLst/>
              </a:prstGeom>
              <a:blipFill>
                <a:blip r:embed="rId3"/>
                <a:stretch>
                  <a:fillRect l="-222" r="-22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a:noFill/>
                  </a:rPr>
                  <a:t> </a:t>
                </a:r>
              </a:p>
            </p:txBody>
          </p:sp>
        </mc:Fallback>
      </mc:AlternateContent>
      <p:sp>
        <p:nvSpPr>
          <p:cNvPr id="5" name="Rectangle 4"/>
          <p:cNvSpPr/>
          <p:nvPr/>
        </p:nvSpPr>
        <p:spPr bwMode="auto">
          <a:xfrm>
            <a:off x="2594868" y="2411760"/>
            <a:ext cx="1584176" cy="648008"/>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chemeClr val="tx1"/>
              </a:solidFill>
              <a:effectLst/>
              <a:latin typeface="Comic Sans MS" pitchFamily="-112" charset="0"/>
            </a:endParaRPr>
          </a:p>
        </p:txBody>
      </p:sp>
    </p:spTree>
    <p:extLst>
      <p:ext uri="{BB962C8B-B14F-4D97-AF65-F5344CB8AC3E}">
        <p14:creationId xmlns:p14="http://schemas.microsoft.com/office/powerpoint/2010/main" val="259280387"/>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Comic Sans MS"/>
        <a:ea typeface=""/>
        <a:cs typeface=""/>
      </a:majorFont>
      <a:minorFont>
        <a:latin typeface="Comic Sans M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1"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400" b="1" i="0" u="none" strike="noStrike" cap="none" normalizeH="0" baseline="0">
            <a:ln>
              <a:noFill/>
            </a:ln>
            <a:solidFill>
              <a:schemeClr val="tx1"/>
            </a:solidFill>
            <a:effectLst/>
            <a:latin typeface="Comic Sans MS" pitchFamily="-112"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10789</TotalTime>
  <Words>6472</Words>
  <Application>Microsoft Macintosh PowerPoint</Application>
  <PresentationFormat>Affichage à l'écran (4:3)</PresentationFormat>
  <Paragraphs>678</Paragraphs>
  <Slides>40</Slides>
  <Notes>14</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2</vt:i4>
      </vt:variant>
      <vt:variant>
        <vt:lpstr>Titres des diapositives</vt:lpstr>
      </vt:variant>
      <vt:variant>
        <vt:i4>40</vt:i4>
      </vt:variant>
    </vt:vector>
  </HeadingPairs>
  <TitlesOfParts>
    <vt:vector size="51" baseType="lpstr">
      <vt:lpstr>Arial</vt:lpstr>
      <vt:lpstr>Cambria Math</vt:lpstr>
      <vt:lpstr>Comic Sans MS</vt:lpstr>
      <vt:lpstr>Courier New</vt:lpstr>
      <vt:lpstr>Lucida Grande</vt:lpstr>
      <vt:lpstr>Police système</vt:lpstr>
      <vt:lpstr>Symbol</vt:lpstr>
      <vt:lpstr>Times New Roman</vt:lpstr>
      <vt:lpstr>Modèle par défaut</vt:lpstr>
      <vt:lpstr>…quation</vt:lpstr>
      <vt:lpstr>Équation</vt:lpstr>
      <vt:lpstr>Electronique des semi-conducteurs.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Schéma explicatif du trou  et comportement en présence d’un champ électrique.</vt:lpstr>
      <vt:lpstr>Bande interdite des principaux semi-conducteurs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Equations pour calculer le comportement hors équilibre thermodynamique.</vt:lpstr>
      <vt:lpstr>II.1. L’équation de Boltzmann  C’est un bilan de la variation du nombre de particules par unité de temps.   - Première approche : on suit les particules du volume dr ⃗dv ⃗ en déplacement dans l’espace des phases; leur nombre se conserve soit : df(t,r ⃗,v ⃗ )/dt=0, sauf s’il apparaît ou disparaît des particules du volume dr ⃗dv ⃗ ce qui est possible en cas de choc (changement de vitesse en amplitude ou en direction). Cela donne:  df/dt=(∂f/∂t)_collisions   - Seconde approche (voir illustration planche suivante)  Tous les termes doivent être de même dimension. Les trois composantes de la variation ∂(fdr ⃗dv ⃗ )/∂t de fdr ⃗dv ⃗ sont : ∂f/∂t dr ⃗dv ⃗, ∂f (dr ⃗)/dt dv ⃗, ∂fdr ⃗ (dv ⃗)/dt. Ils proviennent de :   1- Variation purement temporelle du nombre de particules fdr ⃗dv ⃗ : ∂f/∂t dr ⃗dv ⃗.  Les 2 termes suivants correspondent à des évolutions continues infinitésimales de la position et de la vitesse (r ⃗+dr ⃗, v ⃗+dv ⃗)  2- Variation du flux de particules traversant la section dv ⃗ : flux = fv ⃗∙dv ⃗.   (fv ⃗   = courant de particules et dv ⃗ = section)  3- Variation du flux de particules traversant la section dr ⃗  : flux : fa ⃗∙dr ⃗.   (fa ⃗   = courant de particules et dr ⃗  = section)     </vt:lpstr>
      <vt:lpstr>                         df/dt=∂f/∂t+v ⃗∙(∇_r ⃗  ) ⃗f+(Force) ⃗/m^∗ ∙(∇_v ⃗  ) ⃗f=(∂f/∂t)_collisions   Les équations de conservation en sont issues en calculant les grandeurs moyennes d’une population donnée (densité, vitesse, énergie…).   Densité: n(t,r ⃗ )=∫1_v^ ▒〖f(t,r ⃗,v ⃗ ) d^3 v〗,  Vitesse: ⟨v ⃗ ⟩(t,r ⃗ )=1/n ∫1_v^ ▒〖v ⃗f(t,r ⃗,v ⃗ ) d^3 v〗  ,  Energie cinétique: ⟨w⟩(t,r ⃗ )=1/n ∫1_v^ ▒〖1/2 m^∗ |v ⃗ |^2 f(t,r ⃗,v ⃗ ) d^3 v〗  .</vt:lpstr>
      <vt:lpstr>Présentation PowerPoint</vt:lpstr>
      <vt:lpstr>Présentation PowerPoint</vt:lpstr>
      <vt:lpstr>II.3. Équation de conservation de la charge (continuité). </vt:lpstr>
      <vt:lpstr>Présentation PowerPoint</vt:lpstr>
      <vt:lpstr>II.5. Phénomènes de collision, interactions</vt:lpstr>
      <vt:lpstr>III. Phénomènes de recombinaison et de génération de paires électrons-trous</vt:lpstr>
      <vt:lpstr>Présentation PowerPoint</vt:lpstr>
      <vt:lpstr>Présentation PowerPoint</vt:lpstr>
      <vt:lpstr>Présentation PowerPoint</vt:lpstr>
      <vt:lpstr>IV. Phénomènes non linéaires: Relation vitesse - champ électrique.</vt:lpstr>
      <vt:lpstr>V. Modélisation du transport par la méthode Monte Carlo.</vt:lpstr>
      <vt:lpstr>VI. Modélisation électrique (approche électronique).</vt:lpstr>
      <vt:lpstr>Présentation PowerPoint</vt:lpstr>
    </vt:vector>
  </TitlesOfParts>
  <Company>I.E.M.N. C.N.R.S.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Didier Theron</dc:creator>
  <cp:lastModifiedBy>Didier Théron</cp:lastModifiedBy>
  <cp:revision>1622</cp:revision>
  <cp:lastPrinted>2017-01-03T08:32:34Z</cp:lastPrinted>
  <dcterms:created xsi:type="dcterms:W3CDTF">2011-10-16T17:05:32Z</dcterms:created>
  <dcterms:modified xsi:type="dcterms:W3CDTF">2025-11-04T16:14:38Z</dcterms:modified>
</cp:coreProperties>
</file>