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144000" type="screen4x3"/>
  <p:notesSz cx="6781800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omic Sans MS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omic Sans MS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omic Sans MS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omic Sans MS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omic Sans MS" charset="0"/>
        <a:ea typeface="ＭＳ Ｐゴシック" charset="0"/>
        <a:cs typeface="+mn-cs"/>
      </a:defRPr>
    </a:lvl5pPr>
    <a:lvl6pPr marL="2286000" algn="l" defTabSz="457200" rtl="0" eaLnBrk="1" latinLnBrk="0" hangingPunct="1">
      <a:defRPr sz="1400" b="1" kern="1200">
        <a:solidFill>
          <a:schemeClr val="tx1"/>
        </a:solidFill>
        <a:latin typeface="Comic Sans MS" charset="0"/>
        <a:ea typeface="ＭＳ Ｐゴシック" charset="0"/>
        <a:cs typeface="+mn-cs"/>
      </a:defRPr>
    </a:lvl6pPr>
    <a:lvl7pPr marL="2743200" algn="l" defTabSz="457200" rtl="0" eaLnBrk="1" latinLnBrk="0" hangingPunct="1">
      <a:defRPr sz="1400" b="1" kern="1200">
        <a:solidFill>
          <a:schemeClr val="tx1"/>
        </a:solidFill>
        <a:latin typeface="Comic Sans MS" charset="0"/>
        <a:ea typeface="ＭＳ Ｐゴシック" charset="0"/>
        <a:cs typeface="+mn-cs"/>
      </a:defRPr>
    </a:lvl7pPr>
    <a:lvl8pPr marL="3200400" algn="l" defTabSz="457200" rtl="0" eaLnBrk="1" latinLnBrk="0" hangingPunct="1">
      <a:defRPr sz="1400" b="1" kern="1200">
        <a:solidFill>
          <a:schemeClr val="tx1"/>
        </a:solidFill>
        <a:latin typeface="Comic Sans MS" charset="0"/>
        <a:ea typeface="ＭＳ Ｐゴシック" charset="0"/>
        <a:cs typeface="+mn-cs"/>
      </a:defRPr>
    </a:lvl8pPr>
    <a:lvl9pPr marL="3657600" algn="l" defTabSz="457200" rtl="0" eaLnBrk="1" latinLnBrk="0" hangingPunct="1">
      <a:defRPr sz="1400" b="1" kern="1200">
        <a:solidFill>
          <a:schemeClr val="tx1"/>
        </a:solidFill>
        <a:latin typeface="Comic Sans MS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1" autoAdjust="0"/>
    <p:restoredTop sz="94660"/>
  </p:normalViewPr>
  <p:slideViewPr>
    <p:cSldViewPr>
      <p:cViewPr varScale="1">
        <p:scale>
          <a:sx n="66" d="100"/>
          <a:sy n="66" d="100"/>
        </p:scale>
        <p:origin x="-1704" y="-10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1750" y="0"/>
            <a:ext cx="29384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9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992313" y="746125"/>
            <a:ext cx="2797175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722813"/>
            <a:ext cx="5426075" cy="4475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625"/>
            <a:ext cx="29384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1750" y="9445625"/>
            <a:ext cx="29384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fld id="{C04C8405-42A1-EA48-803A-01EFEF94BB8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1775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F43B11-8B61-D349-9201-D70CFA0369D3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438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587F1C-E06C-7644-BC9E-E488059D668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5174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DA1841-33F5-8646-989B-2C91D2064103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5454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38D086-C889-C042-9E4E-D871F7513D6C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7011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DEB8A9-6248-EC44-8634-7C4D9A16BE0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3894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0B2784-E3C8-0A4B-A7C3-8E1F8518EBF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5845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5777AA-519C-9547-A334-77E5C11502DC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6085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1DA9B2-23D2-4245-94D7-7AAE0B84413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4644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F6581C-F875-D04E-908E-32994C0D0DB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4143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DFF6F-D0C5-AA4F-9325-5956E873F1C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5269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123457-F63D-7A48-9517-4489B905C44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42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et modifiez le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675688"/>
            <a:ext cx="16002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675688"/>
            <a:ext cx="21717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b="0"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675688"/>
            <a:ext cx="16002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0">
                <a:latin typeface="+mn-lt"/>
              </a:defRPr>
            </a:lvl1pPr>
          </a:lstStyle>
          <a:p>
            <a:fld id="{7D720393-9381-9846-8509-F3601A23D406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5.emf"/><Relationship Id="rId5" Type="http://schemas.openxmlformats.org/officeDocument/2006/relationships/image" Target="../media/image6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F1D5A-3448-6540-9F2F-6FC650E764C1}" type="slidenum">
              <a:rPr lang="fr-FR"/>
              <a:pPr/>
              <a:t>1</a:t>
            </a:fld>
            <a:endParaRPr lang="fr-FR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04813" y="468313"/>
            <a:ext cx="6048375" cy="3983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7325" indent="-1873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0223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6700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23177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9654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34226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8798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43370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7942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fr-FR" sz="1800">
                <a:latin typeface="Comic Sans MS" charset="0"/>
              </a:rPr>
              <a:t>Les CCD</a:t>
            </a:r>
          </a:p>
          <a:p>
            <a:pPr>
              <a:spcBef>
                <a:spcPct val="50000"/>
              </a:spcBef>
            </a:pPr>
            <a:r>
              <a:rPr lang="fr-FR">
                <a:latin typeface="Comic Sans MS" charset="0"/>
              </a:rPr>
              <a:t>I. Généralités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Dispositifs à transfert de charge (charged coupled devices)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Imaginés par Boyle et Smith en 1970.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Ensemble de capacités MOS très proches les unes des autres.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Possibilité de transfert d'un paquet de porteurs d'une électrode d'entrée à une électrode de sortie en passant successivement par toutes les capacités MOS.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Dispositif le plus simple : alignement de capacités MOS entre deux électrodes.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Séquence de polarisation pour transférer les paquets d'électrons de l'entrée vers la sortie.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Applications : capteur d'images, mémoires séquentielles, lignes à retard, filtres.</a:t>
            </a:r>
            <a:endParaRPr lang="fr-FR">
              <a:latin typeface="Comic Sans MS" charset="0"/>
              <a:sym typeface="Symbol" charset="0"/>
            </a:endParaRPr>
          </a:p>
        </p:txBody>
      </p:sp>
      <p:pic>
        <p:nvPicPr>
          <p:cNvPr id="2057" name="Picture 9" descr="CCD_regrist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050" y="5538788"/>
            <a:ext cx="4757738" cy="269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836613" y="8347075"/>
            <a:ext cx="4895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/>
              <a:t>Registre à décalage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537D7-E478-6649-BBFB-320BBE95B991}" type="slidenum">
              <a:rPr lang="fr-FR"/>
              <a:pPr/>
              <a:t>2</a:t>
            </a:fld>
            <a:endParaRPr lang="fr-FR"/>
          </a:p>
        </p:txBody>
      </p:sp>
      <p:pic>
        <p:nvPicPr>
          <p:cNvPr id="43013" name="Picture 5" descr="CCD_cheminement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275" y="3551238"/>
            <a:ext cx="3792538" cy="1395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015" name="Picture 7" descr="CCD_cheminement_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156200"/>
            <a:ext cx="3857625" cy="161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4543425" y="4816475"/>
            <a:ext cx="20161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/>
              <a:t>Cheminement du paquet de porteurs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228600" y="304800"/>
            <a:ext cx="6337300" cy="775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7325" indent="-1873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0223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6700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23177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9654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34226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8798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43370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7942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fr-FR">
                <a:latin typeface="Comic Sans MS" charset="0"/>
              </a:rPr>
              <a:t>II. Cheminement du paquet de porteurs.</a:t>
            </a:r>
          </a:p>
          <a:p>
            <a:pPr>
              <a:buFontTx/>
              <a:buChar char="•"/>
            </a:pPr>
            <a:r>
              <a:rPr lang="fr-FR">
                <a:latin typeface="Comic Sans MS" charset="0"/>
              </a:rPr>
              <a:t>On considère 2 capacités MOS côte à côte.</a:t>
            </a:r>
          </a:p>
          <a:p>
            <a:pPr>
              <a:buFontTx/>
              <a:buChar char="•"/>
            </a:pPr>
            <a:r>
              <a:rPr lang="fr-FR">
                <a:latin typeface="Comic Sans MS" charset="0"/>
              </a:rPr>
              <a:t>Polarisation de la première capacité en régime de désertion profonde (régime transitoire).</a:t>
            </a:r>
          </a:p>
          <a:p>
            <a:pPr>
              <a:buFontTx/>
              <a:buChar char="•"/>
            </a:pPr>
            <a:r>
              <a:rPr lang="fr-FR">
                <a:latin typeface="Comic Sans MS" charset="0"/>
              </a:rPr>
              <a:t>Apparition d'un puits de potentiel profond à l'interface silicium/oxyde.</a:t>
            </a:r>
          </a:p>
          <a:p>
            <a:pPr>
              <a:buFontTx/>
              <a:buChar char="•"/>
            </a:pPr>
            <a:r>
              <a:rPr lang="fr-FR">
                <a:latin typeface="Comic Sans MS" charset="0"/>
              </a:rPr>
              <a:t>Injection de porteurs minoritaires (électrons pour du Si dopé P) dans le puits de potentiel. Ces porteurs peuvent être produits par des photons ou venir de la capacité MOS voisine.</a:t>
            </a:r>
          </a:p>
          <a:p>
            <a:pPr>
              <a:buFontTx/>
              <a:buChar char="•"/>
            </a:pPr>
            <a:r>
              <a:rPr lang="fr-FR">
                <a:latin typeface="Comic Sans MS" charset="0"/>
              </a:rPr>
              <a:t>Conséquence : réduction rapide de la zone désertée (apparition de la couche d'inversion).</a:t>
            </a:r>
          </a:p>
          <a:p>
            <a:pPr>
              <a:buFontTx/>
              <a:buChar char="•"/>
            </a:pPr>
            <a:r>
              <a:rPr lang="fr-FR">
                <a:latin typeface="Comic Sans MS" charset="0"/>
              </a:rPr>
              <a:t>Polarisation de la seconde capacité en régime de désertion profonde.</a:t>
            </a:r>
          </a:p>
          <a:p>
            <a:pPr>
              <a:buFontTx/>
              <a:buChar char="•"/>
            </a:pPr>
            <a:r>
              <a:rPr lang="fr-FR">
                <a:latin typeface="Comic Sans MS" charset="0"/>
              </a:rPr>
              <a:t>Transfert des charges de la première capacité vers la seconde.</a:t>
            </a:r>
          </a:p>
          <a:p>
            <a:pPr>
              <a:buFontTx/>
              <a:buChar char="•"/>
            </a:pPr>
            <a:r>
              <a:rPr lang="fr-FR">
                <a:latin typeface="Comic Sans MS" charset="0"/>
              </a:rPr>
              <a:t>Répétition du procédé de grille en grille.</a:t>
            </a:r>
          </a:p>
          <a:p>
            <a:endParaRPr lang="fr-FR">
              <a:latin typeface="Comic Sans MS" charset="0"/>
            </a:endParaRPr>
          </a:p>
          <a:p>
            <a:endParaRPr lang="fr-FR">
              <a:latin typeface="Comic Sans MS" charset="0"/>
            </a:endParaRPr>
          </a:p>
          <a:p>
            <a:endParaRPr lang="fr-FR">
              <a:latin typeface="Comic Sans MS" charset="0"/>
            </a:endParaRPr>
          </a:p>
          <a:p>
            <a:endParaRPr lang="fr-FR">
              <a:latin typeface="Comic Sans MS" charset="0"/>
            </a:endParaRPr>
          </a:p>
          <a:p>
            <a:endParaRPr lang="fr-FR">
              <a:latin typeface="Comic Sans MS" charset="0"/>
            </a:endParaRPr>
          </a:p>
          <a:p>
            <a:endParaRPr lang="fr-FR">
              <a:latin typeface="Comic Sans MS" charset="0"/>
            </a:endParaRPr>
          </a:p>
          <a:p>
            <a:endParaRPr lang="fr-FR">
              <a:latin typeface="Comic Sans MS" charset="0"/>
            </a:endParaRPr>
          </a:p>
          <a:p>
            <a:endParaRPr lang="fr-FR">
              <a:latin typeface="Comic Sans MS" charset="0"/>
            </a:endParaRPr>
          </a:p>
          <a:p>
            <a:endParaRPr lang="fr-FR">
              <a:latin typeface="Comic Sans MS" charset="0"/>
            </a:endParaRPr>
          </a:p>
          <a:p>
            <a:endParaRPr lang="fr-FR">
              <a:latin typeface="Comic Sans MS" charset="0"/>
            </a:endParaRPr>
          </a:p>
          <a:p>
            <a:endParaRPr lang="fr-FR">
              <a:latin typeface="Comic Sans MS" charset="0"/>
            </a:endParaRPr>
          </a:p>
          <a:p>
            <a:endParaRPr lang="fr-FR">
              <a:latin typeface="Comic Sans MS" charset="0"/>
            </a:endParaRPr>
          </a:p>
          <a:p>
            <a:endParaRPr lang="fr-FR">
              <a:latin typeface="Comic Sans MS" charset="0"/>
            </a:endParaRPr>
          </a:p>
          <a:p>
            <a:endParaRPr lang="fr-FR">
              <a:latin typeface="Comic Sans MS" charset="0"/>
            </a:endParaRPr>
          </a:p>
          <a:p>
            <a:endParaRPr lang="fr-FR">
              <a:latin typeface="Comic Sans MS" charset="0"/>
            </a:endParaRPr>
          </a:p>
          <a:p>
            <a:endParaRPr lang="fr-FR">
              <a:latin typeface="Comic Sans MS" charset="0"/>
            </a:endParaRPr>
          </a:p>
          <a:p>
            <a:r>
              <a:rPr lang="fr-FR">
                <a:latin typeface="Comic Sans MS" charset="0"/>
              </a:rPr>
              <a:t>Remarques.</a:t>
            </a:r>
          </a:p>
          <a:p>
            <a:pPr>
              <a:buFontTx/>
              <a:buChar char="•"/>
            </a:pPr>
            <a:r>
              <a:rPr lang="fr-FR">
                <a:latin typeface="Comic Sans MS" charset="0"/>
              </a:rPr>
              <a:t>Temps de transfert de charges détermine la rapidité du dispositif.</a:t>
            </a:r>
          </a:p>
          <a:p>
            <a:pPr>
              <a:buFontTx/>
              <a:buChar char="•"/>
            </a:pPr>
            <a:r>
              <a:rPr lang="fr-FR">
                <a:latin typeface="Comic Sans MS" charset="0"/>
              </a:rPr>
              <a:t>Perte possible de charges si des pièges les capturent au passage.</a:t>
            </a:r>
          </a:p>
          <a:p>
            <a:pPr>
              <a:buFontTx/>
              <a:buChar char="•"/>
            </a:pPr>
            <a:r>
              <a:rPr lang="fr-FR">
                <a:latin typeface="Comic Sans MS" charset="0"/>
              </a:rPr>
              <a:t>La génération thermique peut apporter sa contribution au paquet de charges.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AD086-CFB7-6546-A5AC-990D33CA91CD}" type="slidenum">
              <a:rPr lang="fr-FR"/>
              <a:pPr/>
              <a:t>3</a:t>
            </a:fld>
            <a:endParaRPr lang="fr-FR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60350" y="279400"/>
            <a:ext cx="6337300" cy="838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0223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6700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23177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9654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34226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8798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43370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7942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>
                <a:latin typeface="Comic Sans MS" charset="0"/>
              </a:rPr>
              <a:t>III. Déplacement du paquet de porteurs.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Différentes solutions possibles pour assurer le cheminement unidirectionnel des porteurs.</a:t>
            </a:r>
          </a:p>
          <a:p>
            <a:pPr>
              <a:spcBef>
                <a:spcPct val="50000"/>
              </a:spcBef>
            </a:pPr>
            <a:r>
              <a:rPr lang="fr-FR">
                <a:latin typeface="Comic Sans MS" charset="0"/>
              </a:rPr>
              <a:t>1. Système à 3 phases.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3 signaux de commande appliqués aux grilles successives.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Le transfert se fait d'une capacité MOS à l'autre en bloquant la capacité précédente.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Inconvénient : réduction de la densité d'intégration puisque deux paquets de porteurs successifs sont séparés par deux électrodes.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</a:pPr>
            <a:r>
              <a:rPr lang="fr-FR">
                <a:latin typeface="Comic Sans MS" charset="0"/>
              </a:rPr>
              <a:t>2. Système à 2 phases.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2 nappes d'électrodes, une en silicium et une en aluminium recouvrant les espaces entre les électrodes en silicium.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Électrodes en aluminium déposées sur une couche d'oxyde plus épaisse.</a:t>
            </a:r>
          </a:p>
        </p:txBody>
      </p:sp>
      <p:pic>
        <p:nvPicPr>
          <p:cNvPr id="44037" name="Picture 5" descr="CCD_3phas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75" y="3124200"/>
            <a:ext cx="5718175" cy="384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4262438" y="5716588"/>
            <a:ext cx="20161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/>
              <a:t>Principe du système à trois phases.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0BB7-F1CC-4641-90FC-EF3EB746F0EE}" type="slidenum">
              <a:rPr lang="fr-FR"/>
              <a:pPr/>
              <a:t>4</a:t>
            </a:fld>
            <a:endParaRPr lang="fr-FR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260350" y="279400"/>
            <a:ext cx="6337300" cy="349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0223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6700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23177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9654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34226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8798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43370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7942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Lien électrique entre chaque électrode en aluminium et celle en silicium qui la suit.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Zone désertée sous la grille en aluminium est inférieure à celle  située sous l'électrode en silicium car la courbure de bande y est plus faible.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Sans électrons, nous avons 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Si V</a:t>
            </a:r>
            <a:r>
              <a:rPr lang="fr-FR" baseline="-25000">
                <a:latin typeface="Comic Sans MS" charset="0"/>
              </a:rPr>
              <a:t>FB</a:t>
            </a:r>
            <a:r>
              <a:rPr lang="fr-FR">
                <a:latin typeface="Comic Sans MS" charset="0"/>
              </a:rPr>
              <a:t> est le même pour les deux électrodes, une épaisseur d'oxyde x</a:t>
            </a:r>
            <a:r>
              <a:rPr lang="fr-FR" baseline="-25000">
                <a:latin typeface="Comic Sans MS" charset="0"/>
              </a:rPr>
              <a:t>i</a:t>
            </a:r>
            <a:r>
              <a:rPr lang="fr-FR">
                <a:latin typeface="Comic Sans MS" charset="0"/>
              </a:rPr>
              <a:t> plus petite donne lieu à une courbure de bandes </a:t>
            </a:r>
            <a:r>
              <a:rPr lang="fr-FR">
                <a:latin typeface="Comic Sans MS" charset="0"/>
                <a:sym typeface="Symbol" charset="0"/>
              </a:rPr>
              <a:t></a:t>
            </a:r>
            <a:r>
              <a:rPr lang="fr-FR" baseline="-25000">
                <a:latin typeface="Comic Sans MS" charset="0"/>
                <a:sym typeface="Symbol" charset="0"/>
              </a:rPr>
              <a:t>s</a:t>
            </a:r>
            <a:r>
              <a:rPr lang="fr-FR">
                <a:latin typeface="Comic Sans MS" charset="0"/>
                <a:sym typeface="Symbol" charset="0"/>
              </a:rPr>
              <a:t> plus grande.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  <a:sym typeface="Symbol" charset="0"/>
              </a:rPr>
              <a:t>Les puits formés sont asymétriques et empêchent tout retour en arrière des charges.</a:t>
            </a:r>
            <a:endParaRPr lang="fr-FR" baseline="-25000">
              <a:latin typeface="Comic Sans MS" charset="0"/>
              <a:sym typeface="Symbol" charset="0"/>
            </a:endParaRPr>
          </a:p>
        </p:txBody>
      </p:sp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1412875" y="1981200"/>
          <a:ext cx="3136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4" name="Équation" r:id="rId3" imgW="3137296" imgH="495697" progId="Equation.3">
                  <p:embed/>
                </p:oleObj>
              </mc:Choice>
              <mc:Fallback>
                <p:oleObj name="Équation" r:id="rId3" imgW="3137296" imgH="49569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75" y="1981200"/>
                        <a:ext cx="3136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5062" name="Picture 6" descr="CCD_2phase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150" y="4343400"/>
            <a:ext cx="5354638" cy="261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1052513" y="7383463"/>
            <a:ext cx="48974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/>
              <a:t>Principe du système à deux phases.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C281-8CA9-B549-BB92-02E732D0D986}" type="slidenum">
              <a:rPr lang="fr-FR"/>
              <a:pPr/>
              <a:t>5</a:t>
            </a:fld>
            <a:endParaRPr lang="fr-FR"/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260350" y="279400"/>
            <a:ext cx="6337300" cy="368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0223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6700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23177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9654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34226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8798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43370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7942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>
                <a:latin typeface="Comic Sans MS" charset="0"/>
              </a:rPr>
              <a:t>3. Système à une phase.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Ici on exploite simultanément une épaisseur d'oxyde différente et un dopage différent. Celui-ci est modifié en surface par implantation et ce uniquement dans la zone a (voir figure).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L'asymétrie du puits vient cette fois du dopage plus élevé de la zone a. À cet endroit le pliage des bande est plus faible.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Pour une oxyde mince, la variation de </a:t>
            </a:r>
            <a:r>
              <a:rPr lang="fr-FR">
                <a:latin typeface="Comic Sans MS" charset="0"/>
                <a:sym typeface="Symbol" charset="0"/>
              </a:rPr>
              <a:t></a:t>
            </a:r>
            <a:r>
              <a:rPr lang="fr-FR" baseline="-25000">
                <a:latin typeface="Comic Sans MS" charset="0"/>
                <a:sym typeface="Symbol" charset="0"/>
              </a:rPr>
              <a:t>s</a:t>
            </a:r>
            <a:r>
              <a:rPr lang="fr-FR">
                <a:latin typeface="Comic Sans MS" charset="0"/>
                <a:sym typeface="Symbol" charset="0"/>
              </a:rPr>
              <a:t> </a:t>
            </a:r>
            <a:r>
              <a:rPr lang="fr-FR">
                <a:latin typeface="Comic Sans MS" charset="0"/>
              </a:rPr>
              <a:t>pour une variation de V</a:t>
            </a:r>
            <a:r>
              <a:rPr lang="fr-FR" baseline="-25000">
                <a:latin typeface="Comic Sans MS" charset="0"/>
              </a:rPr>
              <a:t>G</a:t>
            </a:r>
            <a:r>
              <a:rPr lang="fr-FR">
                <a:latin typeface="Comic Sans MS" charset="0"/>
              </a:rPr>
              <a:t> donnée, est plus grande que pour un oxyde épais.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Ainsi un seul signal de commande permet de faire transiter le paquet d'électrons d'une électrode à l'autre.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À V</a:t>
            </a:r>
            <a:r>
              <a:rPr lang="fr-FR" baseline="-25000">
                <a:latin typeface="Comic Sans MS" charset="0"/>
              </a:rPr>
              <a:t>G</a:t>
            </a:r>
            <a:r>
              <a:rPr lang="fr-FR">
                <a:latin typeface="Comic Sans MS" charset="0"/>
              </a:rPr>
              <a:t> = V</a:t>
            </a:r>
            <a:r>
              <a:rPr lang="fr-FR" baseline="-25000">
                <a:latin typeface="Comic Sans MS" charset="0"/>
              </a:rPr>
              <a:t>G1</a:t>
            </a:r>
            <a:r>
              <a:rPr lang="fr-FR">
                <a:latin typeface="Comic Sans MS" charset="0"/>
              </a:rPr>
              <a:t>, la zone 1 est moins désertée que la zone 2. À V</a:t>
            </a:r>
            <a:r>
              <a:rPr lang="fr-FR" baseline="-25000">
                <a:latin typeface="Comic Sans MS" charset="0"/>
              </a:rPr>
              <a:t>G</a:t>
            </a:r>
            <a:r>
              <a:rPr lang="fr-FR">
                <a:latin typeface="Comic Sans MS" charset="0"/>
              </a:rPr>
              <a:t> = V</a:t>
            </a:r>
            <a:r>
              <a:rPr lang="fr-FR" baseline="-25000">
                <a:latin typeface="Comic Sans MS" charset="0"/>
              </a:rPr>
              <a:t>G2</a:t>
            </a:r>
            <a:r>
              <a:rPr lang="fr-FR">
                <a:latin typeface="Comic Sans MS" charset="0"/>
              </a:rPr>
              <a:t>, la zone 1 est plus désertée que la zone 2.</a:t>
            </a:r>
          </a:p>
        </p:txBody>
      </p:sp>
      <p:pic>
        <p:nvPicPr>
          <p:cNvPr id="46085" name="Picture 5" descr="CCD_1pha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3" y="4411663"/>
            <a:ext cx="6007100" cy="3513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5E1E-6BEC-744A-B187-33887918E6D4}" type="slidenum">
              <a:rPr lang="fr-FR"/>
              <a:pPr/>
              <a:t>6</a:t>
            </a:fld>
            <a:endParaRPr lang="fr-FR"/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260350" y="152400"/>
            <a:ext cx="6337300" cy="487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0223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6700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23177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965450" indent="-4572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34226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8798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43370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79425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r-FR">
                <a:latin typeface="Comic Sans MS" charset="0"/>
              </a:rPr>
              <a:t>IV. Applications.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Capteur d'images : utilisation de grilles semi transparentes.</a:t>
            </a:r>
          </a:p>
          <a:p>
            <a:pPr>
              <a:spcBef>
                <a:spcPct val="50000"/>
              </a:spcBef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</a:pPr>
            <a:endParaRPr lang="fr-FR">
              <a:latin typeface="Comic Sans MS" charset="0"/>
            </a:endParaRPr>
          </a:p>
          <a:p>
            <a:pPr>
              <a:spcBef>
                <a:spcPct val="50000"/>
              </a:spcBef>
            </a:pPr>
            <a:r>
              <a:rPr lang="fr-FR">
                <a:latin typeface="Comic Sans MS" charset="0"/>
              </a:rPr>
              <a:t>V. BCCD.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Il s'agit d'une variante du dispositif précédent (Buried CD).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Les porteurs sont éloignés de l'interface silicium oxyde par implantation de donneurs: modification de la forme de la bande sous l'oxyde.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>
                <a:latin typeface="Comic Sans MS" charset="0"/>
              </a:rPr>
              <a:t>Réduction du piégeage des charges à l'interface.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fr-FR">
              <a:latin typeface="Comic Sans MS" charset="0"/>
            </a:endParaRPr>
          </a:p>
        </p:txBody>
      </p:sp>
      <p:pic>
        <p:nvPicPr>
          <p:cNvPr id="47110" name="Picture 6" descr="CCD_capteu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00" y="1092200"/>
            <a:ext cx="5030788" cy="158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111" name="Picture 7" descr="BCC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150" y="4800600"/>
            <a:ext cx="5362575" cy="421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1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mic Sans M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1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mic Sans MS" charset="0"/>
            <a:ea typeface="ＭＳ Ｐゴシック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936</TotalTime>
  <Words>686</Words>
  <Application>Microsoft Macintosh PowerPoint</Application>
  <PresentationFormat>Présentation à l'écran (4:3)</PresentationFormat>
  <Paragraphs>97</Paragraphs>
  <Slides>6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Comic Sans MS</vt:lpstr>
      <vt:lpstr>Symbol</vt:lpstr>
      <vt:lpstr>Modèle par défaut</vt:lpstr>
      <vt:lpstr>Equation Microsoft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I.E.M.N. C.N.R.S.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Didier Theron</dc:creator>
  <cp:lastModifiedBy>Didier Theron</cp:lastModifiedBy>
  <cp:revision>328</cp:revision>
  <dcterms:created xsi:type="dcterms:W3CDTF">2002-01-14T16:43:27Z</dcterms:created>
  <dcterms:modified xsi:type="dcterms:W3CDTF">2014-09-16T10:22:14Z</dcterms:modified>
</cp:coreProperties>
</file>