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7"/>
    <p:restoredTop sz="94712"/>
  </p:normalViewPr>
  <p:slideViewPr>
    <p:cSldViewPr>
      <p:cViewPr>
        <p:scale>
          <a:sx n="75" d="100"/>
          <a:sy n="75" d="100"/>
        </p:scale>
        <p:origin x="1776" y="14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5" Type="http://schemas.openxmlformats.org/officeDocument/2006/relationships/image" Target="../media/image10.emf"/><Relationship Id="rId6" Type="http://schemas.openxmlformats.org/officeDocument/2006/relationships/image" Target="../media/image11.emf"/><Relationship Id="rId7" Type="http://schemas.openxmlformats.org/officeDocument/2006/relationships/image" Target="../media/image12.emf"/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0.emf"/><Relationship Id="rId5" Type="http://schemas.openxmlformats.org/officeDocument/2006/relationships/image" Target="../media/image16.emf"/><Relationship Id="rId6" Type="http://schemas.openxmlformats.org/officeDocument/2006/relationships/image" Target="../media/image17.emf"/><Relationship Id="rId7" Type="http://schemas.openxmlformats.org/officeDocument/2006/relationships/image" Target="../media/image18.emf"/><Relationship Id="rId1" Type="http://schemas.openxmlformats.org/officeDocument/2006/relationships/image" Target="../media/image13.emf"/><Relationship Id="rId2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1838" y="744538"/>
            <a:ext cx="27940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Cliquez pour modifier les styles du texte du masque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DEAFD526-BD1D-D04A-A898-28846CBD0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37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FBF75-6A2A-B54C-B58E-81C806D9FE9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01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EAC59-6A80-374D-97D4-B980812639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43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2BBE1-8C5E-8740-A470-D60D3F1D78C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77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DFC2E-98C2-1643-8781-60D2C4AF77E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1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018C9-3A3A-974C-85A7-BCB15EA1A6D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48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F6723-AA76-864F-B915-75EA4C88560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432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75013-618F-9148-AE90-691B014362D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47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6E75F-180D-734F-92C6-36A37B4C9B8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16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3168D-E29B-BA45-BB7A-B40B8009845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34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919A9-32F2-194B-BFA6-D7AA756E03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16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C9D35-A4A8-034D-B617-7AEC2EE3189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09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675688"/>
            <a:ext cx="1600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675688"/>
            <a:ext cx="21717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675688"/>
            <a:ext cx="1600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latin typeface="Arial" charset="0"/>
              </a:defRPr>
            </a:lvl1pPr>
          </a:lstStyle>
          <a:p>
            <a:pPr>
              <a:defRPr/>
            </a:pPr>
            <a:fld id="{2BC19535-03A1-904A-A9E6-B64128138FD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6.bin"/><Relationship Id="rId12" Type="http://schemas.openxmlformats.org/officeDocument/2006/relationships/image" Target="../media/image10.e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11.emf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1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7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8.e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3.bin"/><Relationship Id="rId12" Type="http://schemas.openxmlformats.org/officeDocument/2006/relationships/image" Target="../media/image16.emf"/><Relationship Id="rId13" Type="http://schemas.openxmlformats.org/officeDocument/2006/relationships/oleObject" Target="../embeddings/oleObject14.bin"/><Relationship Id="rId14" Type="http://schemas.openxmlformats.org/officeDocument/2006/relationships/image" Target="../media/image17.emf"/><Relationship Id="rId15" Type="http://schemas.openxmlformats.org/officeDocument/2006/relationships/oleObject" Target="../embeddings/oleObject15.bin"/><Relationship Id="rId16" Type="http://schemas.openxmlformats.org/officeDocument/2006/relationships/image" Target="../media/image1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9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4.emf"/><Relationship Id="rId7" Type="http://schemas.openxmlformats.org/officeDocument/2006/relationships/oleObject" Target="../embeddings/oleObject11.bin"/><Relationship Id="rId8" Type="http://schemas.openxmlformats.org/officeDocument/2006/relationships/image" Target="../media/image15.emf"/><Relationship Id="rId9" Type="http://schemas.openxmlformats.org/officeDocument/2006/relationships/oleObject" Target="../embeddings/oleObject12.bin"/><Relationship Id="rId10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BA2F3F0-C53B-BD44-8864-D23C73FFD648}" type="slidenum">
              <a:rPr lang="fr-FR" b="0">
                <a:latin typeface="Arial" charset="0"/>
              </a:rPr>
              <a:pPr eaLnBrk="1" hangingPunct="1"/>
              <a:t>1</a:t>
            </a:fld>
            <a:endParaRPr lang="fr-FR" b="0">
              <a:latin typeface="Arial" charset="0"/>
            </a:endParaRPr>
          </a:p>
        </p:txBody>
      </p:sp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404813" y="381000"/>
            <a:ext cx="6048375" cy="47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800"/>
              <a:t>Le MOSFET</a:t>
            </a:r>
          </a:p>
          <a:p>
            <a:pPr eaLnBrk="1" hangingPunct="1">
              <a:spcBef>
                <a:spcPct val="50000"/>
              </a:spcBef>
            </a:pPr>
            <a:r>
              <a:rPr lang="fr-FR"/>
              <a:t>I. Généralités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Obtenu en connectant électriquement la couche d</a:t>
            </a:r>
            <a:r>
              <a:rPr lang="ja-JP" altLang="fr-FR"/>
              <a:t>’</a:t>
            </a:r>
            <a:r>
              <a:rPr lang="fr-FR" altLang="ja-JP"/>
              <a:t>inversion d</a:t>
            </a:r>
            <a:r>
              <a:rPr lang="ja-JP" altLang="fr-FR"/>
              <a:t>’</a:t>
            </a:r>
            <a:r>
              <a:rPr lang="fr-FR" altLang="ja-JP"/>
              <a:t>une structure MOS à deux contacts (source et drain) situés de part et d </a:t>
            </a:r>
            <a:r>
              <a:rPr lang="ja-JP" altLang="fr-FR"/>
              <a:t>’</a:t>
            </a:r>
            <a:r>
              <a:rPr lang="fr-FR" altLang="ja-JP"/>
              <a:t>autre de la grille.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En l</a:t>
            </a:r>
            <a:r>
              <a:rPr lang="ja-JP" altLang="fr-FR"/>
              <a:t>’</a:t>
            </a:r>
            <a:r>
              <a:rPr lang="fr-FR" altLang="ja-JP"/>
              <a:t>absence de couche d</a:t>
            </a:r>
            <a:r>
              <a:rPr lang="ja-JP" altLang="fr-FR"/>
              <a:t>’</a:t>
            </a:r>
            <a:r>
              <a:rPr lang="fr-FR" altLang="ja-JP"/>
              <a:t>inversion, les contacts de source et de drain sont isolés pas les jonctions présentes.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Courant de grille nul.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Entrée du transistor = condensateur presque idéal.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Transistor très répandu.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Technologie CMOS.</a:t>
            </a:r>
          </a:p>
          <a:p>
            <a:pPr eaLnBrk="1" hangingPunct="1">
              <a:spcBef>
                <a:spcPct val="50000"/>
              </a:spcBef>
            </a:pPr>
            <a:endParaRPr lang="fr-FR">
              <a:sym typeface="Symbo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fr-FR">
                <a:sym typeface="Symbol" charset="0"/>
              </a:rPr>
              <a:t>II. Technologie.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Technologie auto alignée sur la grille.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Contacts de source et de drain implantés en utilisant la grille comme masque.</a:t>
            </a:r>
          </a:p>
        </p:txBody>
      </p:sp>
      <p:pic>
        <p:nvPicPr>
          <p:cNvPr id="14339" name="Picture 8" descr="MOSFET_descrip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67400"/>
            <a:ext cx="5715000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9" descr="1453682_p_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24200"/>
            <a:ext cx="14351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5BB8338-26F5-934D-BA33-A585AB65832C}" type="slidenum">
              <a:rPr lang="fr-FR" b="0">
                <a:latin typeface="Arial" charset="0"/>
              </a:rPr>
              <a:pPr eaLnBrk="1" hangingPunct="1"/>
              <a:t>2</a:t>
            </a:fld>
            <a:endParaRPr lang="fr-FR" b="0">
              <a:latin typeface="Arial" charset="0"/>
            </a:endParaRPr>
          </a:p>
        </p:txBody>
      </p:sp>
      <p:pic>
        <p:nvPicPr>
          <p:cNvPr id="15362" name="Picture 5" descr="MOSFET_deser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5002213" cy="357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81000" y="152400"/>
            <a:ext cx="60483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7325" indent="-187325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>
                <a:sym typeface="Symbol" charset="0"/>
              </a:rPr>
              <a:t>III. Fonctionnement.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Nouveauté : liaison électrique de la couche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inversion.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Possibilité de polarisation par rapport au substrat. Extension de la couche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inversion dans le canal au delà de la valeur max calculée sans cette polarisation.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Possibilité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atteindre l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équilibre par "alimentation" en porteurs venant de contacts de source et de drain  rapide.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Définition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un potentiel local V</a:t>
            </a:r>
            <a:r>
              <a:rPr lang="fr-FR" altLang="ja-JP" baseline="-25000">
                <a:sym typeface="Symbol" charset="0"/>
              </a:rPr>
              <a:t>c</a:t>
            </a:r>
            <a:r>
              <a:rPr lang="fr-FR" altLang="ja-JP">
                <a:sym typeface="Symbol" charset="0"/>
              </a:rPr>
              <a:t>(x) dans le canal.</a:t>
            </a:r>
            <a:endParaRPr lang="fr-FR">
              <a:sym typeface="Symbol" charset="0"/>
            </a:endParaRP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304800" y="6546850"/>
            <a:ext cx="6248400" cy="211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2088" indent="-192088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/>
              <a:t>Que se passe-t-il lorsqu</a:t>
            </a:r>
            <a:r>
              <a:rPr lang="ja-JP" altLang="fr-FR"/>
              <a:t>’</a:t>
            </a:r>
            <a:r>
              <a:rPr lang="fr-FR" altLang="ja-JP"/>
              <a:t>on polarise le canal?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Extension de la zone désertée car </a:t>
            </a:r>
            <a:r>
              <a:rPr lang="fr-FR">
                <a:sym typeface="Symbol" charset="0"/>
              </a:rPr>
              <a:t></a:t>
            </a:r>
            <a:r>
              <a:rPr lang="fr-FR" baseline="-25000">
                <a:sym typeface="Symbol" charset="0"/>
              </a:rPr>
              <a:t>s</a:t>
            </a:r>
            <a:r>
              <a:rPr lang="fr-FR">
                <a:sym typeface="Symbol" charset="0"/>
              </a:rPr>
              <a:t> augmente. (on tire la bande de conduction vers la bas.) La charge dans la zone désertée (Q</a:t>
            </a:r>
            <a:r>
              <a:rPr lang="fr-FR" baseline="-25000">
                <a:sym typeface="Symbol" charset="0"/>
              </a:rPr>
              <a:t>d</a:t>
            </a:r>
            <a:r>
              <a:rPr lang="fr-FR">
                <a:sym typeface="Symbol" charset="0"/>
              </a:rPr>
              <a:t>) augmente.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ym typeface="Symbol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De plus V</a:t>
            </a:r>
            <a:r>
              <a:rPr lang="fr-FR" baseline="-25000">
                <a:sym typeface="Symbol" charset="0"/>
              </a:rPr>
              <a:t>G</a:t>
            </a:r>
            <a:r>
              <a:rPr lang="fr-FR">
                <a:sym typeface="Symbol" charset="0"/>
              </a:rPr>
              <a:t>-V</a:t>
            </a:r>
            <a:r>
              <a:rPr lang="fr-FR" baseline="-25000">
                <a:sym typeface="Symbol" charset="0"/>
              </a:rPr>
              <a:t>B</a:t>
            </a:r>
            <a:r>
              <a:rPr lang="fr-FR">
                <a:sym typeface="Symbol" charset="0"/>
              </a:rPr>
              <a:t> = </a:t>
            </a:r>
            <a:r>
              <a:rPr lang="fr-FR" baseline="-25000">
                <a:sym typeface="Symbol" charset="0"/>
              </a:rPr>
              <a:t>s</a:t>
            </a:r>
            <a:r>
              <a:rPr lang="fr-FR">
                <a:sym typeface="Symbol" charset="0"/>
              </a:rPr>
              <a:t>-V</a:t>
            </a:r>
            <a:r>
              <a:rPr lang="fr-FR" baseline="-25000">
                <a:sym typeface="Symbol" charset="0"/>
              </a:rPr>
              <a:t>i</a:t>
            </a:r>
            <a:r>
              <a:rPr lang="fr-FR">
                <a:sym typeface="Symbol" charset="0"/>
              </a:rPr>
              <a:t>+V</a:t>
            </a:r>
            <a:r>
              <a:rPr lang="fr-FR" baseline="-25000">
                <a:sym typeface="Symbol" charset="0"/>
              </a:rPr>
              <a:t>FB</a:t>
            </a:r>
            <a:r>
              <a:rPr lang="fr-FR">
                <a:sym typeface="Symbol" charset="0"/>
              </a:rPr>
              <a:t>, si bien que |V</a:t>
            </a:r>
            <a:r>
              <a:rPr lang="fr-FR" baseline="-25000">
                <a:sym typeface="Symbol" charset="0"/>
              </a:rPr>
              <a:t>i</a:t>
            </a:r>
            <a:r>
              <a:rPr lang="fr-FR">
                <a:sym typeface="Symbol" charset="0"/>
              </a:rPr>
              <a:t>| diminue. Ainsi la charge dans la couche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inversion diminue (en partie) au profit de la charge dans la zone désertée (Q</a:t>
            </a:r>
            <a:r>
              <a:rPr lang="fr-FR" altLang="ja-JP" baseline="-25000">
                <a:sym typeface="Symbol" charset="0"/>
              </a:rPr>
              <a:t>d</a:t>
            </a:r>
            <a:r>
              <a:rPr lang="fr-FR" altLang="ja-JP">
                <a:sym typeface="Symbol" charset="0"/>
              </a:rPr>
              <a:t>).</a:t>
            </a:r>
            <a:endParaRPr lang="fr-FR">
              <a:sym typeface="Symbol" charset="0"/>
            </a:endParaRPr>
          </a:p>
        </p:txBody>
      </p:sp>
      <p:graphicFrame>
        <p:nvGraphicFramePr>
          <p:cNvPr id="15365" name="Object 2"/>
          <p:cNvGraphicFramePr>
            <a:graphicFrameLocks noChangeAspect="1"/>
          </p:cNvGraphicFramePr>
          <p:nvPr/>
        </p:nvGraphicFramePr>
        <p:xfrm>
          <a:off x="1828800" y="7391400"/>
          <a:ext cx="1308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Équation" r:id="rId4" imgW="1308100" imgH="533400" progId="Equation.3">
                  <p:embed/>
                </p:oleObj>
              </mc:Choice>
              <mc:Fallback>
                <p:oleObj name="Équation" r:id="rId4" imgW="1308100" imgH="533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7391400"/>
                        <a:ext cx="1308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Text Box 3"/>
          <p:cNvSpPr txBox="1">
            <a:spLocks noChangeArrowheads="1"/>
          </p:cNvSpPr>
          <p:nvPr/>
        </p:nvSpPr>
        <p:spPr bwMode="auto">
          <a:xfrm>
            <a:off x="152400" y="5889625"/>
            <a:ext cx="64770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/>
              <a:t>Structure MOS avec (b) et sans (a) potentiel dans la couche d </a:t>
            </a:r>
            <a:r>
              <a:rPr lang="ja-JP" altLang="fr-FR"/>
              <a:t>’</a:t>
            </a:r>
            <a:r>
              <a:rPr lang="fr-FR" altLang="ja-JP"/>
              <a:t>inversion.</a:t>
            </a:r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2FD0478-72CF-B943-98A1-72F736898A24}" type="slidenum">
              <a:rPr lang="fr-FR" b="0">
                <a:latin typeface="Arial" charset="0"/>
              </a:rPr>
              <a:pPr eaLnBrk="1" hangingPunct="1"/>
              <a:t>3</a:t>
            </a:fld>
            <a:endParaRPr lang="fr-FR" b="0">
              <a:latin typeface="Arial" charset="0"/>
            </a:endParaRPr>
          </a:p>
        </p:txBody>
      </p:sp>
      <p:pic>
        <p:nvPicPr>
          <p:cNvPr id="16386" name="Picture 2" descr="MOSFET_princi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381000"/>
            <a:ext cx="5280025" cy="743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33375" y="8172450"/>
            <a:ext cx="61912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/>
              <a:t>Charges dans le MOSFET : (a) équilibre, (b) régime linéaire (c) saturation (d) régime saturé.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14B0621-4371-3041-ACD4-31E894C8763B}" type="slidenum">
              <a:rPr lang="fr-FR" b="0">
                <a:latin typeface="Arial" charset="0"/>
              </a:rPr>
              <a:pPr eaLnBrk="1" hangingPunct="1"/>
              <a:t>4</a:t>
            </a:fld>
            <a:endParaRPr lang="fr-FR" b="0">
              <a:latin typeface="Arial" charset="0"/>
            </a:endParaRPr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6248400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Calcul du courant avec le modèle de Shokley.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Régime linéaire : V</a:t>
            </a:r>
            <a:r>
              <a:rPr lang="fr-FR" baseline="-25000">
                <a:sym typeface="Symbol" charset="0"/>
              </a:rPr>
              <a:t>ds</a:t>
            </a:r>
            <a:r>
              <a:rPr lang="fr-FR">
                <a:sym typeface="Symbol" charset="0"/>
              </a:rPr>
              <a:t> faible. Couche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inversion quasi uniforme.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Régime saturé : disparition de la couche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inversion côté drain.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Saturation lorsque la tension grille drain atteint la tension de seuil.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ym typeface="Symbol" charset="0"/>
              </a:rPr>
              <a:t>Tension de grille commande la densité d</a:t>
            </a:r>
            <a:r>
              <a:rPr lang="ja-JP" altLang="fr-FR">
                <a:sym typeface="Symbol" charset="0"/>
              </a:rPr>
              <a:t>’</a:t>
            </a:r>
            <a:r>
              <a:rPr lang="fr-FR" altLang="ja-JP">
                <a:sym typeface="Symbol" charset="0"/>
              </a:rPr>
              <a:t>électrons injectés dans le canal.</a:t>
            </a:r>
            <a:endParaRPr lang="fr-FR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04800" y="2479675"/>
            <a:ext cx="6248400" cy="551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/>
              <a:t>IV. Commande de charge.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Densité de porteurs à l </a:t>
            </a:r>
            <a:r>
              <a:rPr lang="ja-JP" altLang="fr-FR"/>
              <a:t>’</a:t>
            </a:r>
            <a:r>
              <a:rPr lang="fr-FR" altLang="ja-JP"/>
              <a:t>interface semi-conducteur isolant.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/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/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La condition d </a:t>
            </a:r>
            <a:r>
              <a:rPr lang="ja-JP" altLang="fr-FR"/>
              <a:t>’</a:t>
            </a:r>
            <a:r>
              <a:rPr lang="fr-FR" altLang="ja-JP"/>
              <a:t>inversion (n</a:t>
            </a:r>
            <a:r>
              <a:rPr lang="fr-FR" altLang="ja-JP" baseline="-25000"/>
              <a:t>s</a:t>
            </a:r>
            <a:r>
              <a:rPr lang="fr-FR" altLang="ja-JP"/>
              <a:t>=p</a:t>
            </a:r>
            <a:r>
              <a:rPr lang="fr-FR" altLang="ja-JP" baseline="-25000"/>
              <a:t>0</a:t>
            </a:r>
            <a:r>
              <a:rPr lang="fr-FR" altLang="ja-JP"/>
              <a:t>) devient : </a:t>
            </a:r>
          </a:p>
          <a:p>
            <a:pPr eaLnBrk="1" hangingPunct="1">
              <a:spcBef>
                <a:spcPct val="50000"/>
              </a:spcBef>
            </a:pPr>
            <a:r>
              <a:rPr lang="fr-FR"/>
              <a:t>avec </a:t>
            </a:r>
          </a:p>
          <a:p>
            <a:pPr eaLnBrk="1" hangingPunct="1">
              <a:spcBef>
                <a:spcPct val="50000"/>
              </a:spcBef>
            </a:pPr>
            <a:endParaRPr lang="fr-FR"/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/>
              <a:t>Charge dans la couche d'inversion Q</a:t>
            </a:r>
            <a:r>
              <a:rPr lang="fr-FR" baseline="-25000"/>
              <a:t>i</a:t>
            </a:r>
            <a:r>
              <a:rPr lang="fr-FR"/>
              <a:t> = C</a:t>
            </a:r>
            <a:r>
              <a:rPr lang="fr-FR" baseline="-25000"/>
              <a:t>i</a:t>
            </a:r>
            <a:r>
              <a:rPr lang="fr-FR"/>
              <a:t>V</a:t>
            </a:r>
            <a:r>
              <a:rPr lang="fr-FR" baseline="-25000"/>
              <a:t>i</a:t>
            </a:r>
            <a:r>
              <a:rPr lang="fr-FR"/>
              <a:t>-Q</a:t>
            </a:r>
            <a:r>
              <a:rPr lang="fr-FR" baseline="-25000"/>
              <a:t>d</a:t>
            </a:r>
            <a:r>
              <a:rPr lang="fr-FR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/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/>
          </a:p>
          <a:p>
            <a:pPr eaLnBrk="1" hangingPunct="1">
              <a:spcBef>
                <a:spcPct val="50000"/>
              </a:spcBef>
            </a:pPr>
            <a:r>
              <a:rPr lang="fr-FR">
                <a:solidFill>
                  <a:srgbClr val="000000"/>
                </a:solidFill>
              </a:rPr>
              <a:t>V</a:t>
            </a:r>
            <a:r>
              <a:rPr lang="fr-FR" baseline="-25000">
                <a:solidFill>
                  <a:srgbClr val="000000"/>
                </a:solidFill>
              </a:rPr>
              <a:t>G</a:t>
            </a:r>
            <a:r>
              <a:rPr lang="fr-FR">
                <a:solidFill>
                  <a:srgbClr val="000000"/>
                </a:solidFill>
              </a:rPr>
              <a:t>-V</a:t>
            </a:r>
            <a:r>
              <a:rPr lang="fr-FR" baseline="-25000">
                <a:solidFill>
                  <a:srgbClr val="000000"/>
                </a:solidFill>
              </a:rPr>
              <a:t>B</a:t>
            </a:r>
            <a:r>
              <a:rPr lang="fr-FR">
                <a:solidFill>
                  <a:srgbClr val="000000"/>
                </a:solidFill>
              </a:rPr>
              <a:t> = </a:t>
            </a:r>
            <a:r>
              <a:rPr lang="fr-FR">
                <a:solidFill>
                  <a:srgbClr val="000000"/>
                </a:solidFill>
                <a:sym typeface="Symbol" charset="0"/>
              </a:rPr>
              <a:t></a:t>
            </a:r>
            <a:r>
              <a:rPr lang="fr-FR" baseline="-25000">
                <a:solidFill>
                  <a:srgbClr val="000000"/>
                </a:solidFill>
              </a:rPr>
              <a:t>s</a:t>
            </a:r>
            <a:r>
              <a:rPr lang="fr-FR">
                <a:solidFill>
                  <a:srgbClr val="000000"/>
                </a:solidFill>
              </a:rPr>
              <a:t> - V</a:t>
            </a:r>
            <a:r>
              <a:rPr lang="fr-FR" baseline="-25000">
                <a:solidFill>
                  <a:srgbClr val="000000"/>
                </a:solidFill>
              </a:rPr>
              <a:t>i</a:t>
            </a:r>
            <a:r>
              <a:rPr lang="fr-FR">
                <a:solidFill>
                  <a:srgbClr val="000000"/>
                </a:solidFill>
              </a:rPr>
              <a:t> + V</a:t>
            </a:r>
            <a:r>
              <a:rPr lang="fr-FR" baseline="-25000">
                <a:solidFill>
                  <a:srgbClr val="000000"/>
                </a:solidFill>
              </a:rPr>
              <a:t>FB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Dans la mesure où </a:t>
            </a:r>
            <a:r>
              <a:rPr lang="fr-FR">
                <a:solidFill>
                  <a:srgbClr val="000000"/>
                </a:solidFill>
                <a:sym typeface="Symbol" charset="0"/>
              </a:rPr>
              <a:t></a:t>
            </a:r>
            <a:r>
              <a:rPr lang="fr-FR" baseline="-25000">
                <a:solidFill>
                  <a:srgbClr val="000000"/>
                </a:solidFill>
                <a:sym typeface="Symbol" charset="0"/>
              </a:rPr>
              <a:t>s</a:t>
            </a:r>
            <a:r>
              <a:rPr lang="fr-FR">
                <a:solidFill>
                  <a:srgbClr val="000000"/>
                </a:solidFill>
                <a:sym typeface="Symbol" charset="0"/>
              </a:rPr>
              <a:t> reste sensiblement indépendant de V</a:t>
            </a:r>
            <a:r>
              <a:rPr lang="fr-FR" baseline="-25000">
                <a:solidFill>
                  <a:srgbClr val="000000"/>
                </a:solidFill>
                <a:sym typeface="Symbol" charset="0"/>
              </a:rPr>
              <a:t>G</a:t>
            </a:r>
            <a:r>
              <a:rPr lang="fr-FR">
                <a:solidFill>
                  <a:srgbClr val="000000"/>
                </a:solidFill>
                <a:sym typeface="Symbol" charset="0"/>
              </a:rPr>
              <a:t> </a:t>
            </a:r>
            <a:r>
              <a:rPr lang="fr-FR">
                <a:solidFill>
                  <a:srgbClr val="000000"/>
                </a:solidFill>
              </a:rPr>
              <a:t>en régime de forte inversion, on trouve:</a:t>
            </a:r>
          </a:p>
          <a:p>
            <a:pPr eaLnBrk="1" hangingPunct="1">
              <a:spcBef>
                <a:spcPct val="50000"/>
              </a:spcBef>
            </a:pPr>
            <a:r>
              <a:rPr lang="fr-FR">
                <a:solidFill>
                  <a:srgbClr val="000000"/>
                </a:solidFill>
              </a:rPr>
              <a:t>Où</a:t>
            </a:r>
          </a:p>
          <a:p>
            <a:pPr eaLnBrk="1" hangingPunct="1">
              <a:spcBef>
                <a:spcPct val="50000"/>
              </a:spcBef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V</a:t>
            </a:r>
            <a:r>
              <a:rPr lang="fr-FR" baseline="-25000">
                <a:solidFill>
                  <a:srgbClr val="000000"/>
                </a:solidFill>
              </a:rPr>
              <a:t>TC</a:t>
            </a:r>
            <a:r>
              <a:rPr lang="fr-FR">
                <a:solidFill>
                  <a:srgbClr val="000000"/>
                </a:solidFill>
              </a:rPr>
              <a:t> est fonction de la polarisation V</a:t>
            </a:r>
            <a:r>
              <a:rPr lang="fr-FR" baseline="-25000">
                <a:solidFill>
                  <a:srgbClr val="000000"/>
                </a:solidFill>
              </a:rPr>
              <a:t>C</a:t>
            </a:r>
            <a:r>
              <a:rPr lang="fr-FR">
                <a:solidFill>
                  <a:srgbClr val="000000"/>
                </a:solidFill>
              </a:rPr>
              <a:t> dans la canal.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La tension de pincement du transistor correspond au cas où la potentiel dans le canal est uniforme égal à V</a:t>
            </a:r>
            <a:r>
              <a:rPr lang="fr-FR" baseline="-25000">
                <a:solidFill>
                  <a:srgbClr val="000000"/>
                </a:solidFill>
              </a:rPr>
              <a:t>S</a:t>
            </a:r>
            <a:r>
              <a:rPr lang="fr-FR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17412" name="Object 2"/>
          <p:cNvGraphicFramePr>
            <a:graphicFrameLocks noChangeAspect="1"/>
          </p:cNvGraphicFramePr>
          <p:nvPr/>
        </p:nvGraphicFramePr>
        <p:xfrm>
          <a:off x="1473200" y="3200400"/>
          <a:ext cx="28194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Équation" r:id="rId3" imgW="2819400" imgH="444500" progId="Equation.3">
                  <p:embed/>
                </p:oleObj>
              </mc:Choice>
              <mc:Fallback>
                <p:oleObj name="Équation" r:id="rId3" imgW="2819400" imgH="444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00400"/>
                        <a:ext cx="28194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3"/>
          <p:cNvGraphicFramePr>
            <a:graphicFrameLocks noChangeAspect="1"/>
          </p:cNvGraphicFramePr>
          <p:nvPr/>
        </p:nvGraphicFramePr>
        <p:xfrm>
          <a:off x="4197350" y="3810000"/>
          <a:ext cx="1905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Équation" r:id="rId5" imgW="1905000" imgH="241300" progId="Equation.3">
                  <p:embed/>
                </p:oleObj>
              </mc:Choice>
              <mc:Fallback>
                <p:oleObj name="Équation" r:id="rId5" imgW="19050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0" y="3810000"/>
                        <a:ext cx="1905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4"/>
          <p:cNvGraphicFramePr>
            <a:graphicFrameLocks noChangeAspect="1"/>
          </p:cNvGraphicFramePr>
          <p:nvPr/>
        </p:nvGraphicFramePr>
        <p:xfrm>
          <a:off x="1052513" y="4000500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Équation" r:id="rId7" imgW="1244600" imgH="495300" progId="Equation.3">
                  <p:embed/>
                </p:oleObj>
              </mc:Choice>
              <mc:Fallback>
                <p:oleObj name="Équation" r:id="rId7" imgW="1244600" imgH="495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4000500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5"/>
          <p:cNvGraphicFramePr>
            <a:graphicFrameLocks noChangeAspect="1"/>
          </p:cNvGraphicFramePr>
          <p:nvPr/>
        </p:nvGraphicFramePr>
        <p:xfrm>
          <a:off x="381000" y="5029200"/>
          <a:ext cx="191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Équation" r:id="rId9" imgW="1917700" imgH="546100" progId="Equation.3">
                  <p:embed/>
                </p:oleObj>
              </mc:Choice>
              <mc:Fallback>
                <p:oleObj name="Équation" r:id="rId9" imgW="1917700" imgH="546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29200"/>
                        <a:ext cx="1917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6"/>
          <p:cNvGraphicFramePr>
            <a:graphicFrameLocks noChangeAspect="1"/>
          </p:cNvGraphicFramePr>
          <p:nvPr/>
        </p:nvGraphicFramePr>
        <p:xfrm>
          <a:off x="3733800" y="6248400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Équation" r:id="rId11" imgW="1866900" imgH="241300" progId="Equation.3">
                  <p:embed/>
                </p:oleObj>
              </mc:Choice>
              <mc:Fallback>
                <p:oleObj name="Équation" r:id="rId11" imgW="18669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6248400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7"/>
          <p:cNvGraphicFramePr>
            <a:graphicFrameLocks noChangeAspect="1"/>
          </p:cNvGraphicFramePr>
          <p:nvPr/>
        </p:nvGraphicFramePr>
        <p:xfrm>
          <a:off x="762000" y="6438900"/>
          <a:ext cx="477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Équation" r:id="rId13" imgW="4775200" imgH="495300" progId="Equation.3">
                  <p:embed/>
                </p:oleObj>
              </mc:Choice>
              <mc:Fallback>
                <p:oleObj name="Équation" r:id="rId13" imgW="4775200" imgH="495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438900"/>
                        <a:ext cx="477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8"/>
          <p:cNvGraphicFramePr>
            <a:graphicFrameLocks noChangeAspect="1"/>
          </p:cNvGraphicFramePr>
          <p:nvPr/>
        </p:nvGraphicFramePr>
        <p:xfrm>
          <a:off x="1301750" y="8229600"/>
          <a:ext cx="3987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Équation" r:id="rId15" imgW="3987800" imgH="495300" progId="Equation.3">
                  <p:embed/>
                </p:oleObj>
              </mc:Choice>
              <mc:Fallback>
                <p:oleObj name="Équation" r:id="rId15" imgW="3987800" imgH="495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8229600"/>
                        <a:ext cx="3987800" cy="4953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3C9054E-281E-504B-876A-EDDB6B3C14DC}" type="slidenum">
              <a:rPr lang="fr-FR" b="0">
                <a:latin typeface="Arial" charset="0"/>
              </a:rPr>
              <a:pPr eaLnBrk="1" hangingPunct="1"/>
              <a:t>5</a:t>
            </a:fld>
            <a:endParaRPr lang="fr-FR" b="0">
              <a:latin typeface="Arial" charset="0"/>
            </a:endParaRPr>
          </a:p>
        </p:txBody>
      </p:sp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457200" y="165100"/>
            <a:ext cx="5943600" cy="764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800100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/>
              <a:t>V. Caractéristiques électriques.</a:t>
            </a:r>
          </a:p>
          <a:p>
            <a:pPr eaLnBrk="1" hangingPunct="1">
              <a:spcBef>
                <a:spcPct val="50000"/>
              </a:spcBef>
            </a:pPr>
            <a:r>
              <a:rPr lang="fr-FR"/>
              <a:t>Application du modèle de </a:t>
            </a:r>
            <a:r>
              <a:rPr lang="fr-FR">
                <a:solidFill>
                  <a:srgbClr val="000000"/>
                </a:solidFill>
              </a:rPr>
              <a:t>Shokley au MOSFET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fr-FR">
                <a:solidFill>
                  <a:srgbClr val="000000"/>
                </a:solidFill>
              </a:rPr>
              <a:t>Conductivité de la couche d'inversion.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Conductivité par unité de surface.</a:t>
            </a:r>
          </a:p>
          <a:p>
            <a:pPr eaLnBrk="1" hangingPunct="1">
              <a:spcBef>
                <a:spcPct val="50000"/>
              </a:spcBef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Mobilité de la couche d'inversion = mobilité moyenne.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Plus faible que la mobilité en volume.</a:t>
            </a:r>
          </a:p>
          <a:p>
            <a:pPr lvl="1" eaLnBrk="1" hangingPunct="1">
              <a:spcBef>
                <a:spcPct val="50000"/>
              </a:spcBef>
              <a:buFont typeface="Wingdings" charset="0"/>
              <a:buChar char="ü"/>
            </a:pPr>
            <a:r>
              <a:rPr lang="fr-FR">
                <a:solidFill>
                  <a:srgbClr val="000000"/>
                </a:solidFill>
              </a:rPr>
              <a:t>Interaction électron – oxyde.</a:t>
            </a:r>
          </a:p>
          <a:p>
            <a:pPr lvl="1" eaLnBrk="1" hangingPunct="1">
              <a:spcBef>
                <a:spcPct val="50000"/>
              </a:spcBef>
              <a:buFont typeface="Wingdings" charset="0"/>
              <a:buChar char="ü"/>
            </a:pPr>
            <a:r>
              <a:rPr lang="fr-FR">
                <a:solidFill>
                  <a:srgbClr val="000000"/>
                </a:solidFill>
              </a:rPr>
              <a:t>Confinement des électrons à l'interface.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Gaz bidimensionnel d'électrons</a:t>
            </a:r>
          </a:p>
          <a:p>
            <a:pPr eaLnBrk="1" hangingPunct="1">
              <a:spcBef>
                <a:spcPct val="50000"/>
              </a:spcBef>
              <a:buFontTx/>
              <a:buAutoNum type="arabicPeriod" startAt="2"/>
            </a:pPr>
            <a:r>
              <a:rPr lang="fr-FR">
                <a:solidFill>
                  <a:srgbClr val="000000"/>
                </a:solidFill>
              </a:rPr>
              <a:t>Courant.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Résistance d'un élément du canal de longueur dx.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dV</a:t>
            </a:r>
            <a:r>
              <a:rPr lang="fr-FR" baseline="-25000">
                <a:solidFill>
                  <a:srgbClr val="000000"/>
                </a:solidFill>
              </a:rPr>
              <a:t>C</a:t>
            </a:r>
            <a:r>
              <a:rPr lang="fr-FR">
                <a:solidFill>
                  <a:srgbClr val="000000"/>
                </a:solidFill>
              </a:rPr>
              <a:t> = IdR. Puis intégration.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Saturation.</a:t>
            </a:r>
          </a:p>
        </p:txBody>
      </p:sp>
      <p:graphicFrame>
        <p:nvGraphicFramePr>
          <p:cNvPr id="18435" name="Object 2"/>
          <p:cNvGraphicFramePr>
            <a:graphicFrameLocks noChangeAspect="1"/>
          </p:cNvGraphicFramePr>
          <p:nvPr/>
        </p:nvGraphicFramePr>
        <p:xfrm>
          <a:off x="1125538" y="4838700"/>
          <a:ext cx="1892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Équation" r:id="rId3" imgW="1892300" imgH="495300" progId="Equation.3">
                  <p:embed/>
                </p:oleObj>
              </mc:Choice>
              <mc:Fallback>
                <p:oleObj name="Équation" r:id="rId3" imgW="1892300" imgH="495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4838700"/>
                        <a:ext cx="1892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3"/>
          <p:cNvGraphicFramePr>
            <a:graphicFrameLocks noChangeAspect="1"/>
          </p:cNvGraphicFramePr>
          <p:nvPr/>
        </p:nvGraphicFramePr>
        <p:xfrm>
          <a:off x="889000" y="1600200"/>
          <a:ext cx="2971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Équation" r:id="rId5" imgW="2971800" imgH="787400" progId="Equation.3">
                  <p:embed/>
                </p:oleObj>
              </mc:Choice>
              <mc:Fallback>
                <p:oleObj name="Équation" r:id="rId5" imgW="2971800" imgH="787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1600200"/>
                        <a:ext cx="2971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4"/>
          <p:cNvGraphicFramePr>
            <a:graphicFrameLocks noChangeAspect="1"/>
          </p:cNvGraphicFramePr>
          <p:nvPr/>
        </p:nvGraphicFramePr>
        <p:xfrm>
          <a:off x="4437063" y="1651000"/>
          <a:ext cx="1460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Équation" r:id="rId7" imgW="1460500" imgH="736600" progId="Equation.3">
                  <p:embed/>
                </p:oleObj>
              </mc:Choice>
              <mc:Fallback>
                <p:oleObj name="Équation" r:id="rId7" imgW="1460500" imgH="736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1651000"/>
                        <a:ext cx="1460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5"/>
          <p:cNvGraphicFramePr>
            <a:graphicFrameLocks noChangeAspect="1"/>
          </p:cNvGraphicFramePr>
          <p:nvPr/>
        </p:nvGraphicFramePr>
        <p:xfrm>
          <a:off x="3506788" y="4957763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Équation" r:id="rId9" imgW="1866900" imgH="241300" progId="Equation.3">
                  <p:embed/>
                </p:oleObj>
              </mc:Choice>
              <mc:Fallback>
                <p:oleObj name="Équation" r:id="rId9" imgW="18669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4957763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6"/>
          <p:cNvGraphicFramePr>
            <a:graphicFrameLocks noChangeAspect="1"/>
          </p:cNvGraphicFramePr>
          <p:nvPr/>
        </p:nvGraphicFramePr>
        <p:xfrm>
          <a:off x="1268413" y="6134100"/>
          <a:ext cx="4305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Équation" r:id="rId11" imgW="4305300" imgH="1028700" progId="Equation.3">
                  <p:embed/>
                </p:oleObj>
              </mc:Choice>
              <mc:Fallback>
                <p:oleObj name="Équation" r:id="rId11" imgW="4305300" imgH="1028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6134100"/>
                        <a:ext cx="4305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7"/>
          <p:cNvGraphicFramePr>
            <a:graphicFrameLocks noChangeAspect="1"/>
          </p:cNvGraphicFramePr>
          <p:nvPr/>
        </p:nvGraphicFramePr>
        <p:xfrm>
          <a:off x="868363" y="7729538"/>
          <a:ext cx="5384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Équation" r:id="rId13" imgW="5384800" imgH="546100" progId="Equation.3">
                  <p:embed/>
                </p:oleObj>
              </mc:Choice>
              <mc:Fallback>
                <p:oleObj name="Équation" r:id="rId13" imgW="5384800" imgH="546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63" y="7729538"/>
                        <a:ext cx="5384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8"/>
          <p:cNvGraphicFramePr>
            <a:graphicFrameLocks noChangeAspect="1"/>
          </p:cNvGraphicFramePr>
          <p:nvPr/>
        </p:nvGraphicFramePr>
        <p:xfrm>
          <a:off x="2133600" y="8305800"/>
          <a:ext cx="1231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Équation" r:id="rId15" imgW="1231900" imgH="533400" progId="Equation.3">
                  <p:embed/>
                </p:oleObj>
              </mc:Choice>
              <mc:Fallback>
                <p:oleObj name="Équation" r:id="rId15" imgW="1231900" imgH="533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8305800"/>
                        <a:ext cx="1231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F9ADD75-60D6-D54D-A5D1-040695246AA3}" type="slidenum">
              <a:rPr lang="fr-FR" b="0">
                <a:latin typeface="Arial" charset="0"/>
              </a:rPr>
              <a:pPr eaLnBrk="1" hangingPunct="1"/>
              <a:t>6</a:t>
            </a:fld>
            <a:endParaRPr lang="fr-FR" b="0">
              <a:latin typeface="Arial" charset="0"/>
            </a:endParaRPr>
          </a:p>
        </p:txBody>
      </p:sp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457200" y="468313"/>
            <a:ext cx="59436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800100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 startAt="3"/>
            </a:pPr>
            <a:r>
              <a:rPr lang="fr-FR">
                <a:solidFill>
                  <a:srgbClr val="000000"/>
                </a:solidFill>
              </a:rPr>
              <a:t>Discussion.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Influence de V</a:t>
            </a:r>
            <a:r>
              <a:rPr lang="fr-FR" baseline="-25000">
                <a:solidFill>
                  <a:srgbClr val="000000"/>
                </a:solidFill>
              </a:rPr>
              <a:t>B</a:t>
            </a:r>
            <a:r>
              <a:rPr lang="fr-FR">
                <a:solidFill>
                  <a:srgbClr val="000000"/>
                </a:solidFill>
              </a:rPr>
              <a:t> sur V</a:t>
            </a:r>
            <a:r>
              <a:rPr lang="fr-FR" baseline="-25000">
                <a:solidFill>
                  <a:srgbClr val="000000"/>
                </a:solidFill>
              </a:rPr>
              <a:t>t</a:t>
            </a:r>
            <a:r>
              <a:rPr lang="fr-FR">
                <a:solidFill>
                  <a:srgbClr val="000000"/>
                </a:solidFill>
              </a:rPr>
              <a:t>, I</a:t>
            </a:r>
            <a:r>
              <a:rPr lang="fr-FR" baseline="-25000">
                <a:solidFill>
                  <a:srgbClr val="000000"/>
                </a:solidFill>
              </a:rPr>
              <a:t>D</a:t>
            </a:r>
            <a:r>
              <a:rPr lang="fr-FR">
                <a:solidFill>
                  <a:srgbClr val="000000"/>
                </a:solidFill>
              </a:rPr>
              <a:t>, G</a:t>
            </a:r>
            <a:r>
              <a:rPr lang="fr-FR" baseline="-25000">
                <a:solidFill>
                  <a:srgbClr val="000000"/>
                </a:solidFill>
              </a:rPr>
              <a:t>m</a:t>
            </a:r>
            <a:r>
              <a:rPr lang="fr-FR">
                <a:solidFill>
                  <a:srgbClr val="000000"/>
                </a:solidFill>
              </a:rPr>
              <a:t> (termes en K). Effet de translation des caractéristiques I</a:t>
            </a:r>
            <a:r>
              <a:rPr lang="fr-FR" baseline="-25000">
                <a:solidFill>
                  <a:srgbClr val="000000"/>
                </a:solidFill>
              </a:rPr>
              <a:t>D</a:t>
            </a:r>
            <a:r>
              <a:rPr lang="fr-FR">
                <a:solidFill>
                  <a:srgbClr val="000000"/>
                </a:solidFill>
              </a:rPr>
              <a:t>(V</a:t>
            </a:r>
            <a:r>
              <a:rPr lang="fr-FR" baseline="-25000">
                <a:solidFill>
                  <a:srgbClr val="000000"/>
                </a:solidFill>
              </a:rPr>
              <a:t>G</a:t>
            </a:r>
            <a:r>
              <a:rPr lang="fr-FR">
                <a:solidFill>
                  <a:srgbClr val="000000"/>
                </a:solidFill>
              </a:rPr>
              <a:t>).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Évaluation de la mobilité à partir du modèle précédent. Mobilité moyenne. &lt;µ</a:t>
            </a:r>
            <a:r>
              <a:rPr lang="fr-FR" baseline="-25000">
                <a:solidFill>
                  <a:srgbClr val="000000"/>
                </a:solidFill>
              </a:rPr>
              <a:t>n</a:t>
            </a:r>
            <a:r>
              <a:rPr lang="fr-FR">
                <a:solidFill>
                  <a:srgbClr val="000000"/>
                </a:solidFill>
              </a:rPr>
              <a:t>&gt; est inférieure à la mobilité dans un volume de silicium.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Interaction des électrons avec les rugosités de l'interface oxyde/silicium.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Confinement des électrons par le champ électrique transversal : système quasi bidimensionnel d'électrons.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fr-FR">
                <a:solidFill>
                  <a:srgbClr val="000000"/>
                </a:solidFill>
              </a:rPr>
              <a:t>Variation de &lt;µ</a:t>
            </a:r>
            <a:r>
              <a:rPr lang="fr-FR" baseline="-25000">
                <a:solidFill>
                  <a:srgbClr val="000000"/>
                </a:solidFill>
              </a:rPr>
              <a:t>n</a:t>
            </a:r>
            <a:r>
              <a:rPr lang="fr-FR">
                <a:solidFill>
                  <a:srgbClr val="000000"/>
                </a:solidFill>
              </a:rPr>
              <a:t>&gt; avec la densité de porteurs.</a:t>
            </a:r>
          </a:p>
          <a:p>
            <a:pPr eaLnBrk="1" hangingPunct="1">
              <a:spcBef>
                <a:spcPct val="50000"/>
              </a:spcBef>
            </a:pPr>
            <a:endParaRPr lang="fr-FR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fr-FR">
              <a:solidFill>
                <a:srgbClr val="000000"/>
              </a:solidFill>
            </a:endParaRPr>
          </a:p>
        </p:txBody>
      </p:sp>
      <p:pic>
        <p:nvPicPr>
          <p:cNvPr id="19459" name="Picture 5" descr="MOSFET_id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975" y="4495800"/>
            <a:ext cx="403383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84185FE-1F4A-6649-8028-DE5F9381792F}" type="slidenum">
              <a:rPr lang="fr-FR" b="0">
                <a:latin typeface="Arial" charset="0"/>
              </a:rPr>
              <a:pPr eaLnBrk="1" hangingPunct="1"/>
              <a:t>7</a:t>
            </a:fld>
            <a:endParaRPr lang="fr-FR" b="0">
              <a:latin typeface="Arial" charset="0"/>
            </a:endParaRPr>
          </a:p>
        </p:txBody>
      </p:sp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549275" y="611188"/>
            <a:ext cx="467995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0000"/>
                </a:solidFill>
              </a:rPr>
              <a:t>VI. Schéma électrique équivalent.</a:t>
            </a:r>
          </a:p>
          <a:p>
            <a:pPr>
              <a:spcBef>
                <a:spcPct val="50000"/>
              </a:spcBef>
            </a:pPr>
            <a:r>
              <a:rPr lang="fr-FR">
                <a:solidFill>
                  <a:srgbClr val="000000"/>
                </a:solidFill>
              </a:rPr>
              <a:t>Version BF : le MOSFET n'est pas à proprement parler un composant hyperfréquence.</a:t>
            </a:r>
          </a:p>
          <a:p>
            <a:pPr>
              <a:spcBef>
                <a:spcPct val="50000"/>
              </a:spcBef>
            </a:pPr>
            <a:endParaRPr lang="fr-FR">
              <a:solidFill>
                <a:srgbClr val="000000"/>
              </a:solidFill>
            </a:endParaRPr>
          </a:p>
        </p:txBody>
      </p:sp>
      <p:grpSp>
        <p:nvGrpSpPr>
          <p:cNvPr id="20483" name="Group 243"/>
          <p:cNvGrpSpPr>
            <a:grpSpLocks/>
          </p:cNvGrpSpPr>
          <p:nvPr/>
        </p:nvGrpSpPr>
        <p:grpSpPr bwMode="auto">
          <a:xfrm>
            <a:off x="260350" y="1811338"/>
            <a:ext cx="6335713" cy="4560887"/>
            <a:chOff x="164" y="1141"/>
            <a:chExt cx="3991" cy="2873"/>
          </a:xfrm>
        </p:grpSpPr>
        <p:grpSp>
          <p:nvGrpSpPr>
            <p:cNvPr id="20484" name="Group 7"/>
            <p:cNvGrpSpPr>
              <a:grpSpLocks/>
            </p:cNvGrpSpPr>
            <p:nvPr/>
          </p:nvGrpSpPr>
          <p:grpSpPr bwMode="auto">
            <a:xfrm>
              <a:off x="477" y="2075"/>
              <a:ext cx="432" cy="96"/>
              <a:chOff x="480" y="624"/>
              <a:chExt cx="1728" cy="384"/>
            </a:xfrm>
          </p:grpSpPr>
          <p:sp>
            <p:nvSpPr>
              <p:cNvPr id="20590" name="Line 8"/>
              <p:cNvSpPr>
                <a:spLocks noChangeShapeType="1"/>
              </p:cNvSpPr>
              <p:nvPr/>
            </p:nvSpPr>
            <p:spPr bwMode="auto">
              <a:xfrm flipV="1">
                <a:off x="2112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1" name="Line 9"/>
              <p:cNvSpPr>
                <a:spLocks noChangeShapeType="1"/>
              </p:cNvSpPr>
              <p:nvPr/>
            </p:nvSpPr>
            <p:spPr bwMode="auto">
              <a:xfrm>
                <a:off x="192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2" name="Line 10"/>
              <p:cNvSpPr>
                <a:spLocks noChangeShapeType="1"/>
              </p:cNvSpPr>
              <p:nvPr/>
            </p:nvSpPr>
            <p:spPr bwMode="auto">
              <a:xfrm flipH="1">
                <a:off x="172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3" name="Line 11"/>
              <p:cNvSpPr>
                <a:spLocks noChangeShapeType="1"/>
              </p:cNvSpPr>
              <p:nvPr/>
            </p:nvSpPr>
            <p:spPr bwMode="auto">
              <a:xfrm>
                <a:off x="153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4" name="Line 12"/>
              <p:cNvSpPr>
                <a:spLocks noChangeShapeType="1"/>
              </p:cNvSpPr>
              <p:nvPr/>
            </p:nvSpPr>
            <p:spPr bwMode="auto">
              <a:xfrm flipH="1">
                <a:off x="1344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5" name="Line 13"/>
              <p:cNvSpPr>
                <a:spLocks noChangeShapeType="1"/>
              </p:cNvSpPr>
              <p:nvPr/>
            </p:nvSpPr>
            <p:spPr bwMode="auto">
              <a:xfrm>
                <a:off x="1152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6" name="Line 14"/>
              <p:cNvSpPr>
                <a:spLocks noChangeShapeType="1"/>
              </p:cNvSpPr>
              <p:nvPr/>
            </p:nvSpPr>
            <p:spPr bwMode="auto">
              <a:xfrm flipH="1">
                <a:off x="96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7" name="Line 15"/>
              <p:cNvSpPr>
                <a:spLocks noChangeShapeType="1"/>
              </p:cNvSpPr>
              <p:nvPr/>
            </p:nvSpPr>
            <p:spPr bwMode="auto">
              <a:xfrm>
                <a:off x="76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8" name="Line 16"/>
              <p:cNvSpPr>
                <a:spLocks noChangeShapeType="1"/>
              </p:cNvSpPr>
              <p:nvPr/>
            </p:nvSpPr>
            <p:spPr bwMode="auto">
              <a:xfrm flipH="1">
                <a:off x="57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99" name="Line 17"/>
              <p:cNvSpPr>
                <a:spLocks noChangeShapeType="1"/>
              </p:cNvSpPr>
              <p:nvPr/>
            </p:nvSpPr>
            <p:spPr bwMode="auto">
              <a:xfrm flipH="1" flipV="1">
                <a:off x="480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0485" name="Group 44"/>
            <p:cNvGrpSpPr>
              <a:grpSpLocks/>
            </p:cNvGrpSpPr>
            <p:nvPr/>
          </p:nvGrpSpPr>
          <p:grpSpPr bwMode="auto">
            <a:xfrm>
              <a:off x="1197" y="2492"/>
              <a:ext cx="288" cy="96"/>
              <a:chOff x="960" y="1200"/>
              <a:chExt cx="288" cy="96"/>
            </a:xfrm>
          </p:grpSpPr>
          <p:sp>
            <p:nvSpPr>
              <p:cNvPr id="20588" name="Line 45"/>
              <p:cNvSpPr>
                <a:spLocks noChangeShapeType="1"/>
              </p:cNvSpPr>
              <p:nvPr/>
            </p:nvSpPr>
            <p:spPr bwMode="auto">
              <a:xfrm>
                <a:off x="960" y="120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9" name="Line 46"/>
              <p:cNvSpPr>
                <a:spLocks noChangeShapeType="1"/>
              </p:cNvSpPr>
              <p:nvPr/>
            </p:nvSpPr>
            <p:spPr bwMode="auto">
              <a:xfrm>
                <a:off x="960" y="129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0486" name="Line 47"/>
            <p:cNvSpPr>
              <a:spLocks noChangeShapeType="1"/>
            </p:cNvSpPr>
            <p:nvPr/>
          </p:nvSpPr>
          <p:spPr bwMode="auto">
            <a:xfrm>
              <a:off x="909" y="2123"/>
              <a:ext cx="81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87" name="Line 48"/>
            <p:cNvSpPr>
              <a:spLocks noChangeShapeType="1"/>
            </p:cNvSpPr>
            <p:nvPr/>
          </p:nvSpPr>
          <p:spPr bwMode="auto">
            <a:xfrm>
              <a:off x="1341" y="2123"/>
              <a:ext cx="0" cy="3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88" name="Line 60"/>
            <p:cNvSpPr>
              <a:spLocks noChangeShapeType="1"/>
            </p:cNvSpPr>
            <p:nvPr/>
          </p:nvSpPr>
          <p:spPr bwMode="auto">
            <a:xfrm>
              <a:off x="1341" y="2588"/>
              <a:ext cx="0" cy="5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89" name="Line 62"/>
            <p:cNvSpPr>
              <a:spLocks noChangeShapeType="1"/>
            </p:cNvSpPr>
            <p:nvPr/>
          </p:nvSpPr>
          <p:spPr bwMode="auto">
            <a:xfrm>
              <a:off x="1341" y="3131"/>
              <a:ext cx="21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0" name="Line 63"/>
            <p:cNvSpPr>
              <a:spLocks noChangeShapeType="1"/>
            </p:cNvSpPr>
            <p:nvPr/>
          </p:nvSpPr>
          <p:spPr bwMode="auto">
            <a:xfrm>
              <a:off x="1719" y="1979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1" name="Line 64"/>
            <p:cNvSpPr>
              <a:spLocks noChangeShapeType="1"/>
            </p:cNvSpPr>
            <p:nvPr/>
          </p:nvSpPr>
          <p:spPr bwMode="auto">
            <a:xfrm>
              <a:off x="1809" y="1979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2" name="Oval 77"/>
            <p:cNvSpPr>
              <a:spLocks noChangeArrowheads="1"/>
            </p:cNvSpPr>
            <p:nvPr/>
          </p:nvSpPr>
          <p:spPr bwMode="auto">
            <a:xfrm>
              <a:off x="2127" y="2363"/>
              <a:ext cx="192" cy="19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Oval 78"/>
            <p:cNvSpPr>
              <a:spLocks noChangeArrowheads="1"/>
            </p:cNvSpPr>
            <p:nvPr/>
          </p:nvSpPr>
          <p:spPr bwMode="auto">
            <a:xfrm>
              <a:off x="2127" y="2507"/>
              <a:ext cx="192" cy="19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Line 79"/>
            <p:cNvSpPr>
              <a:spLocks noChangeShapeType="1"/>
            </p:cNvSpPr>
            <p:nvPr/>
          </p:nvSpPr>
          <p:spPr bwMode="auto">
            <a:xfrm>
              <a:off x="1810" y="2123"/>
              <a:ext cx="17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5" name="Line 80"/>
            <p:cNvSpPr>
              <a:spLocks noChangeShapeType="1"/>
            </p:cNvSpPr>
            <p:nvPr/>
          </p:nvSpPr>
          <p:spPr bwMode="auto">
            <a:xfrm>
              <a:off x="2218" y="2123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6" name="Line 81"/>
            <p:cNvSpPr>
              <a:spLocks noChangeShapeType="1"/>
            </p:cNvSpPr>
            <p:nvPr/>
          </p:nvSpPr>
          <p:spPr bwMode="auto">
            <a:xfrm>
              <a:off x="2218" y="2699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20497" name="Group 82"/>
            <p:cNvGrpSpPr>
              <a:grpSpLocks/>
            </p:cNvGrpSpPr>
            <p:nvPr/>
          </p:nvGrpSpPr>
          <p:grpSpPr bwMode="auto">
            <a:xfrm rot="-5400000">
              <a:off x="2277" y="2531"/>
              <a:ext cx="432" cy="96"/>
              <a:chOff x="480" y="624"/>
              <a:chExt cx="1728" cy="384"/>
            </a:xfrm>
          </p:grpSpPr>
          <p:sp>
            <p:nvSpPr>
              <p:cNvPr id="20578" name="Line 83"/>
              <p:cNvSpPr>
                <a:spLocks noChangeShapeType="1"/>
              </p:cNvSpPr>
              <p:nvPr/>
            </p:nvSpPr>
            <p:spPr bwMode="auto">
              <a:xfrm flipV="1">
                <a:off x="2112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9" name="Line 84"/>
              <p:cNvSpPr>
                <a:spLocks noChangeShapeType="1"/>
              </p:cNvSpPr>
              <p:nvPr/>
            </p:nvSpPr>
            <p:spPr bwMode="auto">
              <a:xfrm>
                <a:off x="192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0" name="Line 85"/>
              <p:cNvSpPr>
                <a:spLocks noChangeShapeType="1"/>
              </p:cNvSpPr>
              <p:nvPr/>
            </p:nvSpPr>
            <p:spPr bwMode="auto">
              <a:xfrm flipH="1">
                <a:off x="172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1" name="Line 86"/>
              <p:cNvSpPr>
                <a:spLocks noChangeShapeType="1"/>
              </p:cNvSpPr>
              <p:nvPr/>
            </p:nvSpPr>
            <p:spPr bwMode="auto">
              <a:xfrm>
                <a:off x="153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2" name="Line 87"/>
              <p:cNvSpPr>
                <a:spLocks noChangeShapeType="1"/>
              </p:cNvSpPr>
              <p:nvPr/>
            </p:nvSpPr>
            <p:spPr bwMode="auto">
              <a:xfrm flipH="1">
                <a:off x="1344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3" name="Line 88"/>
              <p:cNvSpPr>
                <a:spLocks noChangeShapeType="1"/>
              </p:cNvSpPr>
              <p:nvPr/>
            </p:nvSpPr>
            <p:spPr bwMode="auto">
              <a:xfrm>
                <a:off x="1152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4" name="Line 89"/>
              <p:cNvSpPr>
                <a:spLocks noChangeShapeType="1"/>
              </p:cNvSpPr>
              <p:nvPr/>
            </p:nvSpPr>
            <p:spPr bwMode="auto">
              <a:xfrm flipH="1">
                <a:off x="96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5" name="Line 90"/>
              <p:cNvSpPr>
                <a:spLocks noChangeShapeType="1"/>
              </p:cNvSpPr>
              <p:nvPr/>
            </p:nvSpPr>
            <p:spPr bwMode="auto">
              <a:xfrm>
                <a:off x="76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6" name="Line 91"/>
              <p:cNvSpPr>
                <a:spLocks noChangeShapeType="1"/>
              </p:cNvSpPr>
              <p:nvPr/>
            </p:nvSpPr>
            <p:spPr bwMode="auto">
              <a:xfrm flipH="1">
                <a:off x="57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87" name="Line 92"/>
              <p:cNvSpPr>
                <a:spLocks noChangeShapeType="1"/>
              </p:cNvSpPr>
              <p:nvPr/>
            </p:nvSpPr>
            <p:spPr bwMode="auto">
              <a:xfrm flipH="1" flipV="1">
                <a:off x="480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0498" name="Line 93"/>
            <p:cNvSpPr>
              <a:spLocks noChangeShapeType="1"/>
            </p:cNvSpPr>
            <p:nvPr/>
          </p:nvSpPr>
          <p:spPr bwMode="auto">
            <a:xfrm>
              <a:off x="2493" y="2795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9" name="Line 94"/>
            <p:cNvSpPr>
              <a:spLocks noChangeShapeType="1"/>
            </p:cNvSpPr>
            <p:nvPr/>
          </p:nvSpPr>
          <p:spPr bwMode="auto">
            <a:xfrm>
              <a:off x="2493" y="2123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20500" name="Group 95"/>
            <p:cNvGrpSpPr>
              <a:grpSpLocks/>
            </p:cNvGrpSpPr>
            <p:nvPr/>
          </p:nvGrpSpPr>
          <p:grpSpPr bwMode="auto">
            <a:xfrm rot="-5400000">
              <a:off x="2005" y="1515"/>
              <a:ext cx="432" cy="96"/>
              <a:chOff x="480" y="624"/>
              <a:chExt cx="1728" cy="384"/>
            </a:xfrm>
          </p:grpSpPr>
          <p:sp>
            <p:nvSpPr>
              <p:cNvPr id="20568" name="Line 96"/>
              <p:cNvSpPr>
                <a:spLocks noChangeShapeType="1"/>
              </p:cNvSpPr>
              <p:nvPr/>
            </p:nvSpPr>
            <p:spPr bwMode="auto">
              <a:xfrm flipV="1">
                <a:off x="2112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9" name="Line 97"/>
              <p:cNvSpPr>
                <a:spLocks noChangeShapeType="1"/>
              </p:cNvSpPr>
              <p:nvPr/>
            </p:nvSpPr>
            <p:spPr bwMode="auto">
              <a:xfrm>
                <a:off x="192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0" name="Line 98"/>
              <p:cNvSpPr>
                <a:spLocks noChangeShapeType="1"/>
              </p:cNvSpPr>
              <p:nvPr/>
            </p:nvSpPr>
            <p:spPr bwMode="auto">
              <a:xfrm flipH="1">
                <a:off x="172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1" name="Line 99"/>
              <p:cNvSpPr>
                <a:spLocks noChangeShapeType="1"/>
              </p:cNvSpPr>
              <p:nvPr/>
            </p:nvSpPr>
            <p:spPr bwMode="auto">
              <a:xfrm>
                <a:off x="153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2" name="Line 100"/>
              <p:cNvSpPr>
                <a:spLocks noChangeShapeType="1"/>
              </p:cNvSpPr>
              <p:nvPr/>
            </p:nvSpPr>
            <p:spPr bwMode="auto">
              <a:xfrm flipH="1">
                <a:off x="1344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3" name="Line 101"/>
              <p:cNvSpPr>
                <a:spLocks noChangeShapeType="1"/>
              </p:cNvSpPr>
              <p:nvPr/>
            </p:nvSpPr>
            <p:spPr bwMode="auto">
              <a:xfrm>
                <a:off x="1152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4" name="Line 102"/>
              <p:cNvSpPr>
                <a:spLocks noChangeShapeType="1"/>
              </p:cNvSpPr>
              <p:nvPr/>
            </p:nvSpPr>
            <p:spPr bwMode="auto">
              <a:xfrm flipH="1">
                <a:off x="96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5" name="Line 103"/>
              <p:cNvSpPr>
                <a:spLocks noChangeShapeType="1"/>
              </p:cNvSpPr>
              <p:nvPr/>
            </p:nvSpPr>
            <p:spPr bwMode="auto">
              <a:xfrm>
                <a:off x="76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6" name="Line 104"/>
              <p:cNvSpPr>
                <a:spLocks noChangeShapeType="1"/>
              </p:cNvSpPr>
              <p:nvPr/>
            </p:nvSpPr>
            <p:spPr bwMode="auto">
              <a:xfrm flipH="1">
                <a:off x="57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77" name="Line 105"/>
              <p:cNvSpPr>
                <a:spLocks noChangeShapeType="1"/>
              </p:cNvSpPr>
              <p:nvPr/>
            </p:nvSpPr>
            <p:spPr bwMode="auto">
              <a:xfrm flipH="1" flipV="1">
                <a:off x="480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0501" name="Group 129"/>
            <p:cNvGrpSpPr>
              <a:grpSpLocks/>
            </p:cNvGrpSpPr>
            <p:nvPr/>
          </p:nvGrpSpPr>
          <p:grpSpPr bwMode="auto">
            <a:xfrm rot="-5400000">
              <a:off x="1941" y="3491"/>
              <a:ext cx="432" cy="96"/>
              <a:chOff x="480" y="624"/>
              <a:chExt cx="1728" cy="384"/>
            </a:xfrm>
          </p:grpSpPr>
          <p:sp>
            <p:nvSpPr>
              <p:cNvPr id="20558" name="Line 130"/>
              <p:cNvSpPr>
                <a:spLocks noChangeShapeType="1"/>
              </p:cNvSpPr>
              <p:nvPr/>
            </p:nvSpPr>
            <p:spPr bwMode="auto">
              <a:xfrm flipV="1">
                <a:off x="2112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59" name="Line 131"/>
              <p:cNvSpPr>
                <a:spLocks noChangeShapeType="1"/>
              </p:cNvSpPr>
              <p:nvPr/>
            </p:nvSpPr>
            <p:spPr bwMode="auto">
              <a:xfrm>
                <a:off x="192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0" name="Line 132"/>
              <p:cNvSpPr>
                <a:spLocks noChangeShapeType="1"/>
              </p:cNvSpPr>
              <p:nvPr/>
            </p:nvSpPr>
            <p:spPr bwMode="auto">
              <a:xfrm flipH="1">
                <a:off x="172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1" name="Line 133"/>
              <p:cNvSpPr>
                <a:spLocks noChangeShapeType="1"/>
              </p:cNvSpPr>
              <p:nvPr/>
            </p:nvSpPr>
            <p:spPr bwMode="auto">
              <a:xfrm>
                <a:off x="153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2" name="Line 134"/>
              <p:cNvSpPr>
                <a:spLocks noChangeShapeType="1"/>
              </p:cNvSpPr>
              <p:nvPr/>
            </p:nvSpPr>
            <p:spPr bwMode="auto">
              <a:xfrm flipH="1">
                <a:off x="1344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3" name="Line 135"/>
              <p:cNvSpPr>
                <a:spLocks noChangeShapeType="1"/>
              </p:cNvSpPr>
              <p:nvPr/>
            </p:nvSpPr>
            <p:spPr bwMode="auto">
              <a:xfrm>
                <a:off x="1152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4" name="Line 136"/>
              <p:cNvSpPr>
                <a:spLocks noChangeShapeType="1"/>
              </p:cNvSpPr>
              <p:nvPr/>
            </p:nvSpPr>
            <p:spPr bwMode="auto">
              <a:xfrm flipH="1">
                <a:off x="960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5" name="Line 137"/>
              <p:cNvSpPr>
                <a:spLocks noChangeShapeType="1"/>
              </p:cNvSpPr>
              <p:nvPr/>
            </p:nvSpPr>
            <p:spPr bwMode="auto">
              <a:xfrm>
                <a:off x="768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6" name="Line 138"/>
              <p:cNvSpPr>
                <a:spLocks noChangeShapeType="1"/>
              </p:cNvSpPr>
              <p:nvPr/>
            </p:nvSpPr>
            <p:spPr bwMode="auto">
              <a:xfrm flipH="1">
                <a:off x="576" y="624"/>
                <a:ext cx="192" cy="3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67" name="Line 139"/>
              <p:cNvSpPr>
                <a:spLocks noChangeShapeType="1"/>
              </p:cNvSpPr>
              <p:nvPr/>
            </p:nvSpPr>
            <p:spPr bwMode="auto">
              <a:xfrm flipH="1" flipV="1">
                <a:off x="480" y="816"/>
                <a:ext cx="96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0502" name="Line 140"/>
            <p:cNvSpPr>
              <a:spLocks noChangeShapeType="1"/>
            </p:cNvSpPr>
            <p:nvPr/>
          </p:nvSpPr>
          <p:spPr bwMode="auto">
            <a:xfrm>
              <a:off x="2157" y="3755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03" name="Line 141"/>
            <p:cNvSpPr>
              <a:spLocks noChangeShapeType="1"/>
            </p:cNvSpPr>
            <p:nvPr/>
          </p:nvSpPr>
          <p:spPr bwMode="auto">
            <a:xfrm>
              <a:off x="2151" y="3131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20504" name="Group 142"/>
            <p:cNvGrpSpPr>
              <a:grpSpLocks/>
            </p:cNvGrpSpPr>
            <p:nvPr/>
          </p:nvGrpSpPr>
          <p:grpSpPr bwMode="auto">
            <a:xfrm>
              <a:off x="2061" y="3903"/>
              <a:ext cx="192" cy="96"/>
              <a:chOff x="1008" y="2304"/>
              <a:chExt cx="192" cy="96"/>
            </a:xfrm>
          </p:grpSpPr>
          <p:sp>
            <p:nvSpPr>
              <p:cNvPr id="20556" name="Rectangle 143" descr="Diagonales larges vers le haut"/>
              <p:cNvSpPr>
                <a:spLocks noChangeArrowheads="1"/>
              </p:cNvSpPr>
              <p:nvPr/>
            </p:nvSpPr>
            <p:spPr bwMode="auto">
              <a:xfrm>
                <a:off x="1008" y="2304"/>
                <a:ext cx="192" cy="96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7" name="Line 144"/>
              <p:cNvSpPr>
                <a:spLocks noChangeShapeType="1"/>
              </p:cNvSpPr>
              <p:nvPr/>
            </p:nvSpPr>
            <p:spPr bwMode="auto">
              <a:xfrm>
                <a:off x="1008" y="230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0505" name="Line 145"/>
            <p:cNvSpPr>
              <a:spLocks noChangeShapeType="1"/>
            </p:cNvSpPr>
            <p:nvPr/>
          </p:nvSpPr>
          <p:spPr bwMode="auto">
            <a:xfrm flipH="1">
              <a:off x="2808" y="2123"/>
              <a:ext cx="0" cy="4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20506" name="Group 213"/>
            <p:cNvGrpSpPr>
              <a:grpSpLocks/>
            </p:cNvGrpSpPr>
            <p:nvPr/>
          </p:nvGrpSpPr>
          <p:grpSpPr bwMode="auto">
            <a:xfrm>
              <a:off x="2653" y="2547"/>
              <a:ext cx="288" cy="91"/>
              <a:chOff x="2368" y="2154"/>
              <a:chExt cx="288" cy="91"/>
            </a:xfrm>
          </p:grpSpPr>
          <p:sp>
            <p:nvSpPr>
              <p:cNvPr id="20554" name="Line 147"/>
              <p:cNvSpPr>
                <a:spLocks noChangeShapeType="1"/>
              </p:cNvSpPr>
              <p:nvPr/>
            </p:nvSpPr>
            <p:spPr bwMode="auto">
              <a:xfrm flipH="1">
                <a:off x="2368" y="215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555" name="Line 148"/>
              <p:cNvSpPr>
                <a:spLocks noChangeShapeType="1"/>
              </p:cNvSpPr>
              <p:nvPr/>
            </p:nvSpPr>
            <p:spPr bwMode="auto">
              <a:xfrm flipH="1">
                <a:off x="2368" y="2245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0507" name="Line 149"/>
            <p:cNvSpPr>
              <a:spLocks noChangeShapeType="1"/>
            </p:cNvSpPr>
            <p:nvPr/>
          </p:nvSpPr>
          <p:spPr bwMode="auto">
            <a:xfrm>
              <a:off x="2797" y="2638"/>
              <a:ext cx="0" cy="4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08" name="Text Box 169"/>
            <p:cNvSpPr txBox="1">
              <a:spLocks noChangeArrowheads="1"/>
            </p:cNvSpPr>
            <p:nvPr/>
          </p:nvSpPr>
          <p:spPr bwMode="auto">
            <a:xfrm>
              <a:off x="573" y="1883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Rg</a:t>
              </a:r>
            </a:p>
          </p:txBody>
        </p:sp>
        <p:sp>
          <p:nvSpPr>
            <p:cNvPr id="20509" name="Text Box 171"/>
            <p:cNvSpPr txBox="1">
              <a:spLocks noChangeArrowheads="1"/>
            </p:cNvSpPr>
            <p:nvPr/>
          </p:nvSpPr>
          <p:spPr bwMode="auto">
            <a:xfrm>
              <a:off x="1437" y="2557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Cgs</a:t>
              </a:r>
            </a:p>
          </p:txBody>
        </p:sp>
        <p:sp>
          <p:nvSpPr>
            <p:cNvPr id="20510" name="Text Box 173"/>
            <p:cNvSpPr txBox="1">
              <a:spLocks noChangeArrowheads="1"/>
            </p:cNvSpPr>
            <p:nvPr/>
          </p:nvSpPr>
          <p:spPr bwMode="auto">
            <a:xfrm>
              <a:off x="1765" y="1867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Cgd</a:t>
              </a:r>
            </a:p>
          </p:txBody>
        </p:sp>
        <p:sp>
          <p:nvSpPr>
            <p:cNvPr id="20511" name="Text Box 175"/>
            <p:cNvSpPr txBox="1">
              <a:spLocks noChangeArrowheads="1"/>
            </p:cNvSpPr>
            <p:nvPr/>
          </p:nvSpPr>
          <p:spPr bwMode="auto">
            <a:xfrm>
              <a:off x="1719" y="2439"/>
              <a:ext cx="5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G</a:t>
              </a:r>
              <a:r>
                <a:rPr lang="en-US" sz="1600" baseline="-25000">
                  <a:latin typeface="Times New Roman" charset="0"/>
                </a:rPr>
                <a:t>m</a:t>
              </a:r>
              <a:r>
                <a:rPr lang="en-US" sz="1600">
                  <a:latin typeface="Times New Roman" charset="0"/>
                </a:rPr>
                <a:t>V</a:t>
              </a:r>
            </a:p>
          </p:txBody>
        </p:sp>
        <p:sp>
          <p:nvSpPr>
            <p:cNvPr id="20512" name="Text Box 176"/>
            <p:cNvSpPr txBox="1">
              <a:spLocks noChangeArrowheads="1"/>
            </p:cNvSpPr>
            <p:nvPr/>
          </p:nvSpPr>
          <p:spPr bwMode="auto">
            <a:xfrm>
              <a:off x="2242" y="2729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Gd</a:t>
              </a:r>
            </a:p>
          </p:txBody>
        </p:sp>
        <p:sp>
          <p:nvSpPr>
            <p:cNvPr id="20513" name="Text Box 177"/>
            <p:cNvSpPr txBox="1">
              <a:spLocks noChangeArrowheads="1"/>
            </p:cNvSpPr>
            <p:nvPr/>
          </p:nvSpPr>
          <p:spPr bwMode="auto">
            <a:xfrm>
              <a:off x="2517" y="2366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Cds</a:t>
              </a:r>
            </a:p>
          </p:txBody>
        </p:sp>
        <p:sp>
          <p:nvSpPr>
            <p:cNvPr id="20514" name="Text Box 178"/>
            <p:cNvSpPr txBox="1">
              <a:spLocks noChangeArrowheads="1"/>
            </p:cNvSpPr>
            <p:nvPr/>
          </p:nvSpPr>
          <p:spPr bwMode="auto">
            <a:xfrm>
              <a:off x="2205" y="3419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Rs</a:t>
              </a:r>
            </a:p>
          </p:txBody>
        </p:sp>
        <p:sp>
          <p:nvSpPr>
            <p:cNvPr id="20515" name="Text Box 180"/>
            <p:cNvSpPr txBox="1">
              <a:spLocks noChangeArrowheads="1"/>
            </p:cNvSpPr>
            <p:nvPr/>
          </p:nvSpPr>
          <p:spPr bwMode="auto">
            <a:xfrm>
              <a:off x="2354" y="1459"/>
              <a:ext cx="4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Rd</a:t>
              </a:r>
            </a:p>
          </p:txBody>
        </p:sp>
        <p:sp>
          <p:nvSpPr>
            <p:cNvPr id="20516" name="Line 186"/>
            <p:cNvSpPr>
              <a:spLocks noChangeShapeType="1"/>
            </p:cNvSpPr>
            <p:nvPr/>
          </p:nvSpPr>
          <p:spPr bwMode="auto">
            <a:xfrm flipV="1">
              <a:off x="1149" y="2385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17" name="Text Box 187"/>
            <p:cNvSpPr txBox="1">
              <a:spLocks noChangeArrowheads="1"/>
            </p:cNvSpPr>
            <p:nvPr/>
          </p:nvSpPr>
          <p:spPr bwMode="auto">
            <a:xfrm>
              <a:off x="957" y="2461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V</a:t>
              </a:r>
            </a:p>
          </p:txBody>
        </p:sp>
        <p:sp>
          <p:nvSpPr>
            <p:cNvPr id="20518" name="Line 193"/>
            <p:cNvSpPr>
              <a:spLocks noChangeShapeType="1"/>
            </p:cNvSpPr>
            <p:nvPr/>
          </p:nvSpPr>
          <p:spPr bwMode="auto">
            <a:xfrm>
              <a:off x="2218" y="2411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19" name="Rectangle 194"/>
            <p:cNvSpPr>
              <a:spLocks noChangeArrowheads="1"/>
            </p:cNvSpPr>
            <p:nvPr/>
          </p:nvSpPr>
          <p:spPr bwMode="auto">
            <a:xfrm>
              <a:off x="957" y="1867"/>
              <a:ext cx="2032" cy="136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0" name="Text Box 195"/>
            <p:cNvSpPr txBox="1">
              <a:spLocks noChangeArrowheads="1"/>
            </p:cNvSpPr>
            <p:nvPr/>
          </p:nvSpPr>
          <p:spPr bwMode="auto">
            <a:xfrm>
              <a:off x="2732" y="3515"/>
              <a:ext cx="14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fr-FR" sz="1600">
                  <a:latin typeface="Times New Roman" charset="0"/>
                </a:rPr>
                <a:t>Eléments intrinsèques</a:t>
              </a:r>
            </a:p>
          </p:txBody>
        </p:sp>
        <p:cxnSp>
          <p:nvCxnSpPr>
            <p:cNvPr id="20521" name="AutoShape 196"/>
            <p:cNvCxnSpPr>
              <a:cxnSpLocks noChangeShapeType="1"/>
            </p:cNvCxnSpPr>
            <p:nvPr/>
          </p:nvCxnSpPr>
          <p:spPr bwMode="auto">
            <a:xfrm flipH="1" flipV="1">
              <a:off x="2899" y="3228"/>
              <a:ext cx="96" cy="2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0522" name="Line 198"/>
            <p:cNvSpPr>
              <a:spLocks noChangeShapeType="1"/>
            </p:cNvSpPr>
            <p:nvPr/>
          </p:nvSpPr>
          <p:spPr bwMode="auto">
            <a:xfrm flipH="1">
              <a:off x="2218" y="1787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20523" name="Group 207"/>
            <p:cNvGrpSpPr>
              <a:grpSpLocks/>
            </p:cNvGrpSpPr>
            <p:nvPr/>
          </p:nvGrpSpPr>
          <p:grpSpPr bwMode="auto">
            <a:xfrm>
              <a:off x="3125" y="2042"/>
              <a:ext cx="90" cy="159"/>
              <a:chOff x="2840" y="1649"/>
              <a:chExt cx="90" cy="159"/>
            </a:xfrm>
          </p:grpSpPr>
          <p:sp>
            <p:nvSpPr>
              <p:cNvPr id="20552" name="Line 199"/>
              <p:cNvSpPr>
                <a:spLocks noChangeShapeType="1"/>
              </p:cNvSpPr>
              <p:nvPr/>
            </p:nvSpPr>
            <p:spPr bwMode="auto">
              <a:xfrm>
                <a:off x="2840" y="1649"/>
                <a:ext cx="0" cy="15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53" name="AutoShape 202"/>
              <p:cNvSpPr>
                <a:spLocks noChangeArrowheads="1"/>
              </p:cNvSpPr>
              <p:nvPr/>
            </p:nvSpPr>
            <p:spPr bwMode="auto">
              <a:xfrm rot="-5400000">
                <a:off x="2805" y="1684"/>
                <a:ext cx="159" cy="9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24" name="Group 206"/>
            <p:cNvGrpSpPr>
              <a:grpSpLocks/>
            </p:cNvGrpSpPr>
            <p:nvPr/>
          </p:nvGrpSpPr>
          <p:grpSpPr bwMode="auto">
            <a:xfrm>
              <a:off x="3126" y="3051"/>
              <a:ext cx="90" cy="159"/>
              <a:chOff x="2841" y="2608"/>
              <a:chExt cx="90" cy="159"/>
            </a:xfrm>
          </p:grpSpPr>
          <p:sp>
            <p:nvSpPr>
              <p:cNvPr id="20550" name="Line 203"/>
              <p:cNvSpPr>
                <a:spLocks noChangeShapeType="1"/>
              </p:cNvSpPr>
              <p:nvPr/>
            </p:nvSpPr>
            <p:spPr bwMode="auto">
              <a:xfrm>
                <a:off x="2841" y="2608"/>
                <a:ext cx="0" cy="15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551" name="AutoShape 204"/>
              <p:cNvSpPr>
                <a:spLocks noChangeArrowheads="1"/>
              </p:cNvSpPr>
              <p:nvPr/>
            </p:nvSpPr>
            <p:spPr bwMode="auto">
              <a:xfrm rot="-5400000">
                <a:off x="2806" y="2643"/>
                <a:ext cx="159" cy="9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525" name="Line 208"/>
            <p:cNvSpPr>
              <a:spLocks noChangeShapeType="1"/>
            </p:cNvSpPr>
            <p:nvPr/>
          </p:nvSpPr>
          <p:spPr bwMode="auto">
            <a:xfrm>
              <a:off x="3534" y="2127"/>
              <a:ext cx="0" cy="10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26" name="Line 209"/>
            <p:cNvSpPr>
              <a:spLocks noChangeShapeType="1"/>
            </p:cNvSpPr>
            <p:nvPr/>
          </p:nvSpPr>
          <p:spPr bwMode="auto">
            <a:xfrm>
              <a:off x="3534" y="2638"/>
              <a:ext cx="18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27" name="Line 210"/>
            <p:cNvSpPr>
              <a:spLocks noChangeShapeType="1"/>
            </p:cNvSpPr>
            <p:nvPr/>
          </p:nvSpPr>
          <p:spPr bwMode="auto">
            <a:xfrm>
              <a:off x="3035" y="2275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28" name="Line 211"/>
            <p:cNvSpPr>
              <a:spLocks noChangeShapeType="1"/>
            </p:cNvSpPr>
            <p:nvPr/>
          </p:nvSpPr>
          <p:spPr bwMode="auto">
            <a:xfrm>
              <a:off x="3125" y="2275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29" name="Line 212"/>
            <p:cNvSpPr>
              <a:spLocks noChangeShapeType="1"/>
            </p:cNvSpPr>
            <p:nvPr/>
          </p:nvSpPr>
          <p:spPr bwMode="auto">
            <a:xfrm>
              <a:off x="2808" y="2411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30" name="Line 214"/>
            <p:cNvSpPr>
              <a:spLocks noChangeShapeType="1"/>
            </p:cNvSpPr>
            <p:nvPr/>
          </p:nvSpPr>
          <p:spPr bwMode="auto">
            <a:xfrm>
              <a:off x="3125" y="2411"/>
              <a:ext cx="40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31" name="Line 215"/>
            <p:cNvSpPr>
              <a:spLocks noChangeShapeType="1"/>
            </p:cNvSpPr>
            <p:nvPr/>
          </p:nvSpPr>
          <p:spPr bwMode="auto">
            <a:xfrm>
              <a:off x="3035" y="2713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32" name="Line 216"/>
            <p:cNvSpPr>
              <a:spLocks noChangeShapeType="1"/>
            </p:cNvSpPr>
            <p:nvPr/>
          </p:nvSpPr>
          <p:spPr bwMode="auto">
            <a:xfrm>
              <a:off x="3125" y="2713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33" name="Line 218"/>
            <p:cNvSpPr>
              <a:spLocks noChangeShapeType="1"/>
            </p:cNvSpPr>
            <p:nvPr/>
          </p:nvSpPr>
          <p:spPr bwMode="auto">
            <a:xfrm>
              <a:off x="3125" y="2849"/>
              <a:ext cx="40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34" name="Text Box 219"/>
            <p:cNvSpPr txBox="1">
              <a:spLocks noChangeArrowheads="1"/>
            </p:cNvSpPr>
            <p:nvPr/>
          </p:nvSpPr>
          <p:spPr bwMode="auto">
            <a:xfrm>
              <a:off x="3125" y="2381"/>
              <a:ext cx="36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Cdb</a:t>
              </a:r>
            </a:p>
          </p:txBody>
        </p:sp>
        <p:sp>
          <p:nvSpPr>
            <p:cNvPr id="20535" name="Text Box 220"/>
            <p:cNvSpPr txBox="1">
              <a:spLocks noChangeArrowheads="1"/>
            </p:cNvSpPr>
            <p:nvPr/>
          </p:nvSpPr>
          <p:spPr bwMode="auto">
            <a:xfrm>
              <a:off x="3125" y="2638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Csb</a:t>
              </a:r>
            </a:p>
          </p:txBody>
        </p:sp>
        <p:sp>
          <p:nvSpPr>
            <p:cNvPr id="20536" name="Line 221"/>
            <p:cNvSpPr>
              <a:spLocks noChangeShapeType="1"/>
            </p:cNvSpPr>
            <p:nvPr/>
          </p:nvSpPr>
          <p:spPr bwMode="auto">
            <a:xfrm>
              <a:off x="2808" y="2849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37" name="Text Box 223"/>
            <p:cNvSpPr txBox="1">
              <a:spLocks noChangeArrowheads="1"/>
            </p:cNvSpPr>
            <p:nvPr/>
          </p:nvSpPr>
          <p:spPr bwMode="auto">
            <a:xfrm>
              <a:off x="2205" y="3802"/>
              <a:ext cx="68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fr-FR" sz="1600">
                  <a:latin typeface="Times New Roman" charset="0"/>
                </a:rPr>
                <a:t>source</a:t>
              </a:r>
            </a:p>
          </p:txBody>
        </p:sp>
        <p:sp>
          <p:nvSpPr>
            <p:cNvPr id="20538" name="Text Box 224"/>
            <p:cNvSpPr txBox="1">
              <a:spLocks noChangeArrowheads="1"/>
            </p:cNvSpPr>
            <p:nvPr/>
          </p:nvSpPr>
          <p:spPr bwMode="auto">
            <a:xfrm>
              <a:off x="164" y="2139"/>
              <a:ext cx="4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fr-FR" sz="1600">
                  <a:latin typeface="Times New Roman" charset="0"/>
                </a:rPr>
                <a:t>grille</a:t>
              </a:r>
            </a:p>
          </p:txBody>
        </p:sp>
        <p:grpSp>
          <p:nvGrpSpPr>
            <p:cNvPr id="20539" name="Group 229"/>
            <p:cNvGrpSpPr>
              <a:grpSpLocks/>
            </p:cNvGrpSpPr>
            <p:nvPr/>
          </p:nvGrpSpPr>
          <p:grpSpPr bwMode="auto">
            <a:xfrm>
              <a:off x="340" y="2081"/>
              <a:ext cx="136" cy="90"/>
              <a:chOff x="222" y="1915"/>
              <a:chExt cx="136" cy="90"/>
            </a:xfrm>
          </p:grpSpPr>
          <p:sp>
            <p:nvSpPr>
              <p:cNvPr id="20548" name="Oval 225"/>
              <p:cNvSpPr>
                <a:spLocks noChangeArrowheads="1"/>
              </p:cNvSpPr>
              <p:nvPr/>
            </p:nvSpPr>
            <p:spPr bwMode="auto">
              <a:xfrm>
                <a:off x="222" y="1915"/>
                <a:ext cx="91" cy="9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9" name="Line 226"/>
              <p:cNvSpPr>
                <a:spLocks noChangeShapeType="1"/>
              </p:cNvSpPr>
              <p:nvPr/>
            </p:nvSpPr>
            <p:spPr bwMode="auto">
              <a:xfrm>
                <a:off x="313" y="1960"/>
                <a:ext cx="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0540" name="Group 230"/>
            <p:cNvGrpSpPr>
              <a:grpSpLocks/>
            </p:cNvGrpSpPr>
            <p:nvPr/>
          </p:nvGrpSpPr>
          <p:grpSpPr bwMode="auto">
            <a:xfrm rot="5400000">
              <a:off x="2153" y="1233"/>
              <a:ext cx="136" cy="90"/>
              <a:chOff x="222" y="1915"/>
              <a:chExt cx="136" cy="90"/>
            </a:xfrm>
          </p:grpSpPr>
          <p:sp>
            <p:nvSpPr>
              <p:cNvPr id="20546" name="Oval 231"/>
              <p:cNvSpPr>
                <a:spLocks noChangeArrowheads="1"/>
              </p:cNvSpPr>
              <p:nvPr/>
            </p:nvSpPr>
            <p:spPr bwMode="auto">
              <a:xfrm>
                <a:off x="222" y="1915"/>
                <a:ext cx="91" cy="9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7" name="Line 232"/>
              <p:cNvSpPr>
                <a:spLocks noChangeShapeType="1"/>
              </p:cNvSpPr>
              <p:nvPr/>
            </p:nvSpPr>
            <p:spPr bwMode="auto">
              <a:xfrm>
                <a:off x="313" y="1960"/>
                <a:ext cx="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0541" name="Group 233"/>
            <p:cNvGrpSpPr>
              <a:grpSpLocks/>
            </p:cNvGrpSpPr>
            <p:nvPr/>
          </p:nvGrpSpPr>
          <p:grpSpPr bwMode="auto">
            <a:xfrm rot="10800000">
              <a:off x="3684" y="2594"/>
              <a:ext cx="136" cy="90"/>
              <a:chOff x="222" y="1915"/>
              <a:chExt cx="136" cy="90"/>
            </a:xfrm>
          </p:grpSpPr>
          <p:sp>
            <p:nvSpPr>
              <p:cNvPr id="20544" name="Oval 234"/>
              <p:cNvSpPr>
                <a:spLocks noChangeArrowheads="1"/>
              </p:cNvSpPr>
              <p:nvPr/>
            </p:nvSpPr>
            <p:spPr bwMode="auto">
              <a:xfrm>
                <a:off x="222" y="1915"/>
                <a:ext cx="91" cy="9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5" name="Line 235"/>
              <p:cNvSpPr>
                <a:spLocks noChangeShapeType="1"/>
              </p:cNvSpPr>
              <p:nvPr/>
            </p:nvSpPr>
            <p:spPr bwMode="auto">
              <a:xfrm>
                <a:off x="313" y="1960"/>
                <a:ext cx="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0542" name="Text Box 239"/>
            <p:cNvSpPr txBox="1">
              <a:spLocks noChangeArrowheads="1"/>
            </p:cNvSpPr>
            <p:nvPr/>
          </p:nvSpPr>
          <p:spPr bwMode="auto">
            <a:xfrm>
              <a:off x="3565" y="2638"/>
              <a:ext cx="59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fr-FR" sz="1600">
                  <a:latin typeface="Times New Roman" charset="0"/>
                </a:rPr>
                <a:t>substrat</a:t>
              </a:r>
            </a:p>
          </p:txBody>
        </p:sp>
        <p:sp>
          <p:nvSpPr>
            <p:cNvPr id="20543" name="Text Box 240"/>
            <p:cNvSpPr txBox="1">
              <a:spLocks noChangeArrowheads="1"/>
            </p:cNvSpPr>
            <p:nvPr/>
          </p:nvSpPr>
          <p:spPr bwMode="auto">
            <a:xfrm>
              <a:off x="2278" y="1141"/>
              <a:ext cx="5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fr-FR" sz="1600">
                  <a:latin typeface="Times New Roman" charset="0"/>
                </a:rPr>
                <a:t>drain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3168D-E29B-BA45-BB7A-B40B80098453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74055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pitchFamily="-109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513</Words>
  <Application>Microsoft Macintosh PowerPoint</Application>
  <PresentationFormat>Présentation à l'écran (4:3)</PresentationFormat>
  <Paragraphs>100</Paragraphs>
  <Slides>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Comic Sans MS</vt:lpstr>
      <vt:lpstr>ＭＳ Ｐゴシック</vt:lpstr>
      <vt:lpstr>Symbol</vt:lpstr>
      <vt:lpstr>Times New Roman</vt:lpstr>
      <vt:lpstr>Wingdings</vt:lpstr>
      <vt:lpstr>Modèle par défaut</vt:lpstr>
      <vt:lpstr>Équation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I.E.M.N. C.N.R.S.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Didier Theron</dc:creator>
  <cp:lastModifiedBy>Didier Theron</cp:lastModifiedBy>
  <cp:revision>352</cp:revision>
  <cp:lastPrinted>2017-01-03T17:45:17Z</cp:lastPrinted>
  <dcterms:created xsi:type="dcterms:W3CDTF">2009-11-11T15:35:19Z</dcterms:created>
  <dcterms:modified xsi:type="dcterms:W3CDTF">2017-01-03T17:45:19Z</dcterms:modified>
</cp:coreProperties>
</file>