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9" r:id="rId2"/>
    <p:sldId id="274" r:id="rId3"/>
    <p:sldId id="279" r:id="rId4"/>
    <p:sldId id="260" r:id="rId5"/>
    <p:sldId id="268" r:id="rId6"/>
    <p:sldId id="267" r:id="rId7"/>
    <p:sldId id="263" r:id="rId8"/>
    <p:sldId id="276" r:id="rId9"/>
  </p:sldIdLst>
  <p:sldSz cx="6858000" cy="9144000" type="screen4x3"/>
  <p:notesSz cx="6797675" cy="9926638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400"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1400"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1400"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1400"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CED1"/>
    <a:srgbClr val="FF0000"/>
    <a:srgbClr val="00408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24" autoAdjust="0"/>
    <p:restoredTop sz="94745" autoAdjust="0"/>
  </p:normalViewPr>
  <p:slideViewPr>
    <p:cSldViewPr>
      <p:cViewPr>
        <p:scale>
          <a:sx n="80" d="100"/>
          <a:sy n="80" d="100"/>
        </p:scale>
        <p:origin x="2720" y="56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C60EF1B5-F777-D342-9A7E-6FEA6AE391C0}" type="datetime1">
              <a:rPr lang="fr-FR"/>
              <a:pPr>
                <a:defRPr/>
              </a:pPr>
              <a:t>03/09/2018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0F317A15-7D41-2A4A-8869-7324EC224E01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06074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pitchFamily="-109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pitchFamily="-109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001838" y="744538"/>
            <a:ext cx="27940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pitchFamily="-109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75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Arial" charset="0"/>
              </a:defRPr>
            </a:lvl1pPr>
          </a:lstStyle>
          <a:p>
            <a:pPr>
              <a:defRPr/>
            </a:pPr>
            <a:fld id="{C539C77E-EBD5-9244-B2F0-85E5E0DDA03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153274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9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9" charset="0"/>
        <a:ea typeface="ＭＳ Ｐゴシック" pitchFamily="-109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9" charset="0"/>
        <a:ea typeface="ＭＳ Ｐゴシック" pitchFamily="-109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9" charset="0"/>
        <a:ea typeface="ＭＳ Ｐゴシック" pitchFamily="-109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9" charset="0"/>
        <a:ea typeface="ＭＳ Ｐゴシック" pitchFamily="-109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3FB10F87-9E2F-E541-AEBA-AE46EB3346EA}" type="slidenum">
              <a:rPr lang="fr-FR" sz="1200" b="0">
                <a:latin typeface="Arial" charset="0"/>
              </a:rPr>
              <a:pPr eaLnBrk="1" hangingPunct="1"/>
              <a:t>1</a:t>
            </a:fld>
            <a:endParaRPr lang="fr-FR" sz="1200" b="0">
              <a:latin typeface="Arial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003425" y="744538"/>
            <a:ext cx="2790825" cy="3722687"/>
          </a:xfrm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837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6F02216C-49CB-134F-ADC3-471A877EDD48}" type="slidenum">
              <a:rPr lang="fr-FR" sz="1200" b="0">
                <a:latin typeface="Arial" charset="0"/>
              </a:rPr>
              <a:pPr eaLnBrk="1" hangingPunct="1"/>
              <a:t>2</a:t>
            </a:fld>
            <a:endParaRPr lang="fr-FR" sz="1200" b="0"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003425" y="744538"/>
            <a:ext cx="2790825" cy="3722687"/>
          </a:xfrm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9824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6F02216C-49CB-134F-ADC3-471A877EDD48}" type="slidenum">
              <a:rPr lang="fr-FR" sz="1200" b="0">
                <a:latin typeface="Arial" charset="0"/>
              </a:rPr>
              <a:pPr eaLnBrk="1" hangingPunct="1"/>
              <a:t>3</a:t>
            </a:fld>
            <a:endParaRPr lang="fr-FR" sz="1200" b="0"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003425" y="744538"/>
            <a:ext cx="2790825" cy="3722687"/>
          </a:xfrm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6066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CF1B8071-E22D-0543-AAA1-16430FB8B217}" type="slidenum">
              <a:rPr lang="fr-FR" sz="1200" b="0">
                <a:latin typeface="Arial" charset="0"/>
              </a:rPr>
              <a:pPr eaLnBrk="1" hangingPunct="1"/>
              <a:t>4</a:t>
            </a:fld>
            <a:endParaRPr lang="fr-FR" sz="1200" b="0">
              <a:latin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003425" y="744538"/>
            <a:ext cx="2790825" cy="3722687"/>
          </a:xfrm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50982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D5B6FA8A-BC16-EB40-9B89-8AC8ED6256DB}" type="slidenum">
              <a:rPr lang="fr-FR" sz="1200" b="0">
                <a:latin typeface="Arial" charset="0"/>
              </a:rPr>
              <a:pPr eaLnBrk="1" hangingPunct="1"/>
              <a:t>5</a:t>
            </a:fld>
            <a:endParaRPr lang="fr-FR" sz="1200" b="0">
              <a:latin typeface="Arial" charset="0"/>
            </a:endParaRPr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003425" y="744538"/>
            <a:ext cx="2790825" cy="3722687"/>
          </a:xfrm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2481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468C5831-85ED-C346-8F46-1C307E080607}" type="slidenum">
              <a:rPr lang="fr-FR" sz="1200" b="0">
                <a:latin typeface="Arial" charset="0"/>
              </a:rPr>
              <a:pPr eaLnBrk="1" hangingPunct="1"/>
              <a:t>6</a:t>
            </a:fld>
            <a:endParaRPr lang="fr-FR" sz="1200" b="0">
              <a:latin typeface="Arial" charset="0"/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003425" y="744538"/>
            <a:ext cx="2790825" cy="3722687"/>
          </a:xfrm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5644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7A8AB72A-632A-B042-987E-563614AC73EB}" type="slidenum">
              <a:rPr lang="fr-FR" sz="1200" b="0">
                <a:latin typeface="Arial" charset="0"/>
              </a:rPr>
              <a:pPr eaLnBrk="1" hangingPunct="1"/>
              <a:t>7</a:t>
            </a:fld>
            <a:endParaRPr lang="fr-FR" sz="1200" b="0">
              <a:latin typeface="Arial" charset="0"/>
            </a:endParaRPr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003425" y="744538"/>
            <a:ext cx="2790825" cy="3722687"/>
          </a:xfrm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4073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4350" y="2840038"/>
            <a:ext cx="5829300" cy="1960562"/>
          </a:xfrm>
        </p:spPr>
        <p:txBody>
          <a:bodyPr/>
          <a:lstStyle/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BB59F1-4BF8-8F40-9D34-7546262D299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8334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BE7302-E178-4A44-B48B-4FF7618B512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7331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4972050" y="366713"/>
            <a:ext cx="1543050" cy="7800975"/>
          </a:xfrm>
        </p:spPr>
        <p:txBody>
          <a:bodyPr vert="eaVert"/>
          <a:lstStyle/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42900" y="366713"/>
            <a:ext cx="4476750" cy="780097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CCAAE0-30A5-CA4E-AD2F-13F249529CD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532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A658DC-54E2-574E-8098-F62C7A7B102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8370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1338" y="5875338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1338" y="3875088"/>
            <a:ext cx="5829300" cy="20002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095AD2-53A4-4043-A9C4-032743BE3C5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5312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42900" y="1143000"/>
            <a:ext cx="3009900" cy="7024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505200" y="1143000"/>
            <a:ext cx="3009900" cy="7024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DEF576-B774-6949-A8FB-048EEC06036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9883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66713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046288"/>
            <a:ext cx="3030538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2900" y="2900363"/>
            <a:ext cx="3030538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84563" y="2046288"/>
            <a:ext cx="3030537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84563" y="2900363"/>
            <a:ext cx="3030537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5F0FDA-5BB4-8343-9BC2-F65EE19529B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4267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085AA7-C9DA-1746-82D9-BAABA909873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412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87E214-DC0B-1941-B19A-A3D40AA9254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4158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63538"/>
            <a:ext cx="2255838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1288" y="363538"/>
            <a:ext cx="3833812" cy="78041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42900" y="1912938"/>
            <a:ext cx="2255838" cy="62547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7F619E-532C-004D-B043-FACAA414F49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5741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4613" y="6400800"/>
            <a:ext cx="4114800" cy="755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344613" y="81756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44613" y="7156450"/>
            <a:ext cx="4114800" cy="10731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B98C13-AB7C-4F41-9C27-30900CE51A5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8490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2900" y="366713"/>
            <a:ext cx="6172200" cy="54768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et modifiez le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00" y="1143000"/>
            <a:ext cx="6172200" cy="702468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" y="8675688"/>
            <a:ext cx="16002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="0">
                <a:latin typeface="Arial" pitchFamily="-109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43150" y="8675688"/>
            <a:ext cx="21717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b="0">
                <a:latin typeface="Arial" pitchFamily="-109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914900" y="8675688"/>
            <a:ext cx="16002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b="0" smtClean="0">
                <a:latin typeface="Arial" charset="0"/>
              </a:defRPr>
            </a:lvl1pPr>
          </a:lstStyle>
          <a:p>
            <a:pPr>
              <a:defRPr/>
            </a:pPr>
            <a:fld id="{99556FE4-3884-DB46-9B78-D7FD0FC80FB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omic Sans MS" pitchFamily="-109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omic Sans MS" pitchFamily="-109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omic Sans MS" pitchFamily="-109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omic Sans MS" pitchFamily="-109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omic Sans MS" pitchFamily="-109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omic Sans MS" pitchFamily="-109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omic Sans MS" pitchFamily="-109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omic Sans MS" pitchFamily="-109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1400" b="1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200" b="1">
          <a:solidFill>
            <a:schemeClr val="tx1"/>
          </a:solidFill>
          <a:latin typeface="+mn-lt"/>
          <a:ea typeface="ＭＳ Ｐゴシック" pitchFamily="-109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000" b="1">
          <a:solidFill>
            <a:schemeClr val="tx1"/>
          </a:solidFill>
          <a:latin typeface="+mn-lt"/>
          <a:ea typeface="ＭＳ Ｐゴシック" pitchFamily="-109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900" b="1">
          <a:solidFill>
            <a:schemeClr val="tx1"/>
          </a:solidFill>
          <a:latin typeface="+mn-lt"/>
          <a:ea typeface="ＭＳ Ｐゴシック" pitchFamily="-109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900" b="1">
          <a:solidFill>
            <a:schemeClr val="tx1"/>
          </a:solidFill>
          <a:latin typeface="+mn-lt"/>
          <a:ea typeface="ＭＳ Ｐゴシック" pitchFamily="-109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900" b="1">
          <a:solidFill>
            <a:schemeClr val="tx1"/>
          </a:solidFill>
          <a:latin typeface="+mn-lt"/>
          <a:ea typeface="ＭＳ Ｐゴシック" pitchFamily="-109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900" b="1">
          <a:solidFill>
            <a:schemeClr val="tx1"/>
          </a:solidFill>
          <a:latin typeface="+mn-lt"/>
          <a:ea typeface="ＭＳ Ｐゴシック" pitchFamily="-109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900" b="1">
          <a:solidFill>
            <a:schemeClr val="tx1"/>
          </a:solidFill>
          <a:latin typeface="+mn-lt"/>
          <a:ea typeface="ＭＳ Ｐゴシック" pitchFamily="-109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900" b="1">
          <a:solidFill>
            <a:schemeClr val="tx1"/>
          </a:solidFill>
          <a:latin typeface="+mn-lt"/>
          <a:ea typeface="ＭＳ Ｐゴシック" pitchFamily="-109" charset="-128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hyperlink" Target="https://www.actuia.com/actualite/loi-de-moore-toujours-dactualite-experts-appellent-a-lapres-loi-de-moore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tiff"/><Relationship Id="rId3" Type="http://schemas.openxmlformats.org/officeDocument/2006/relationships/hyperlink" Target="https://en.tdk.eu/tdk-en/" TargetMode="External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tiff"/><Relationship Id="rId4" Type="http://schemas.openxmlformats.org/officeDocument/2006/relationships/image" Target="../media/image7.jpg"/><Relationship Id="rId9" Type="http://schemas.openxmlformats.org/officeDocument/2006/relationships/image" Target="../media/image12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tif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AE785BE0-2E3D-BC43-A71D-CFCED362764B}" type="slidenum">
              <a:rPr lang="fr-FR" b="0">
                <a:latin typeface="Arial" charset="0"/>
              </a:rPr>
              <a:pPr eaLnBrk="1" hangingPunct="1"/>
              <a:t>1</a:t>
            </a:fld>
            <a:endParaRPr lang="fr-FR" b="0">
              <a:latin typeface="Arial" charset="0"/>
            </a:endParaRPr>
          </a:p>
        </p:txBody>
      </p:sp>
      <p:sp>
        <p:nvSpPr>
          <p:cNvPr id="15362" name="Text Box 4"/>
          <p:cNvSpPr txBox="1">
            <a:spLocks noChangeArrowheads="1"/>
          </p:cNvSpPr>
          <p:nvPr/>
        </p:nvSpPr>
        <p:spPr bwMode="auto">
          <a:xfrm>
            <a:off x="404813" y="1371600"/>
            <a:ext cx="60483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just" eaLnBrk="1" hangingPunct="1"/>
            <a:r>
              <a:rPr lang="fr-FR" dirty="0"/>
              <a:t>I. Un siècle de composants électroniques.</a:t>
            </a:r>
          </a:p>
        </p:txBody>
      </p:sp>
      <p:sp>
        <p:nvSpPr>
          <p:cNvPr id="15363" name="Text Box 17"/>
          <p:cNvSpPr txBox="1">
            <a:spLocks noChangeArrowheads="1"/>
          </p:cNvSpPr>
          <p:nvPr/>
        </p:nvSpPr>
        <p:spPr bwMode="auto">
          <a:xfrm>
            <a:off x="115888" y="8659813"/>
            <a:ext cx="2209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/>
              <a:t>D</a:t>
            </a:r>
            <a:r>
              <a:rPr lang="ja-JP" altLang="fr-FR"/>
              <a:t>’</a:t>
            </a:r>
            <a:r>
              <a:rPr lang="fr-FR" altLang="ja-JP"/>
              <a:t>après E. Sangiorgi</a:t>
            </a:r>
            <a:endParaRPr lang="fr-FR"/>
          </a:p>
        </p:txBody>
      </p:sp>
      <p:sp>
        <p:nvSpPr>
          <p:cNvPr id="15364" name="Rectangle 1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z="1800" dirty="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Physique des composants électroniques à semi-conducteurs.</a:t>
            </a:r>
            <a:endParaRPr lang="en-GB" sz="1800" dirty="0">
              <a:solidFill>
                <a:schemeClr val="tx1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15365" name="Grouper 6"/>
          <p:cNvGrpSpPr>
            <a:grpSpLocks/>
          </p:cNvGrpSpPr>
          <p:nvPr/>
        </p:nvGrpSpPr>
        <p:grpSpPr bwMode="auto">
          <a:xfrm>
            <a:off x="233363" y="1908175"/>
            <a:ext cx="6291262" cy="3963988"/>
            <a:chOff x="233363" y="3657600"/>
            <a:chExt cx="6291981" cy="3963988"/>
          </a:xfrm>
        </p:grpSpPr>
        <p:pic>
          <p:nvPicPr>
            <p:cNvPr id="15368" name="Picture 1026" descr="Electron_device_history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363" y="3657600"/>
              <a:ext cx="6243637" cy="3963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5369" name="Connecteur droit 8"/>
            <p:cNvCxnSpPr>
              <a:cxnSpLocks/>
            </p:cNvCxnSpPr>
            <p:nvPr/>
          </p:nvCxnSpPr>
          <p:spPr bwMode="auto">
            <a:xfrm>
              <a:off x="1556792" y="7034077"/>
              <a:ext cx="648072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5370" name="Connecteur droit 9"/>
            <p:cNvCxnSpPr>
              <a:cxnSpLocks/>
            </p:cNvCxnSpPr>
            <p:nvPr/>
          </p:nvCxnSpPr>
          <p:spPr bwMode="auto">
            <a:xfrm>
              <a:off x="2420888" y="7164288"/>
              <a:ext cx="1296144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5371" name="Connecteur droit 10"/>
            <p:cNvCxnSpPr>
              <a:cxnSpLocks/>
            </p:cNvCxnSpPr>
            <p:nvPr/>
          </p:nvCxnSpPr>
          <p:spPr bwMode="auto">
            <a:xfrm>
              <a:off x="4581128" y="7106085"/>
              <a:ext cx="1944216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15366" name="Rectangle 1027"/>
          <p:cNvSpPr>
            <a:spLocks noChangeArrowheads="1"/>
          </p:cNvSpPr>
          <p:nvPr/>
        </p:nvSpPr>
        <p:spPr bwMode="auto">
          <a:xfrm>
            <a:off x="404813" y="6138863"/>
            <a:ext cx="3448050" cy="2464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r>
              <a:rPr lang="fr-FR" dirty="0"/>
              <a:t>L</a:t>
            </a:r>
            <a:r>
              <a:rPr lang="ja-JP" altLang="fr-FR" dirty="0"/>
              <a:t>’</a:t>
            </a:r>
            <a:r>
              <a:rPr lang="fr-FR" altLang="ja-JP" dirty="0"/>
              <a:t>électronique Silicium: Une histoire de plus de 50 ans : première révolution quantique</a:t>
            </a:r>
          </a:p>
          <a:p>
            <a:endParaRPr lang="fr-FR" dirty="0"/>
          </a:p>
          <a:p>
            <a:r>
              <a:rPr lang="fr-FR" dirty="0"/>
              <a:t>1947/8 : J Bardeen, W Brattain, W </a:t>
            </a:r>
            <a:r>
              <a:rPr lang="fr-FR" dirty="0" err="1"/>
              <a:t>Shockley</a:t>
            </a:r>
            <a:r>
              <a:rPr lang="fr-FR" dirty="0"/>
              <a:t>: invention du transistor bipolaire</a:t>
            </a:r>
          </a:p>
          <a:p>
            <a:r>
              <a:rPr lang="fr-FR" dirty="0"/>
              <a:t>1952 : transistor à effet de champ</a:t>
            </a:r>
          </a:p>
          <a:p>
            <a:r>
              <a:rPr lang="fr-FR" dirty="0"/>
              <a:t>1958 : J. </a:t>
            </a:r>
            <a:r>
              <a:rPr lang="fr-FR" dirty="0" err="1"/>
              <a:t>Kilby</a:t>
            </a:r>
            <a:r>
              <a:rPr lang="fr-FR" dirty="0"/>
              <a:t>: circuit intégré</a:t>
            </a:r>
          </a:p>
          <a:p>
            <a:r>
              <a:rPr lang="fr-FR" dirty="0"/>
              <a:t>1967 et 1980 : Lois de G. Moore: croissance exponentielle</a:t>
            </a:r>
          </a:p>
        </p:txBody>
      </p:sp>
      <p:pic>
        <p:nvPicPr>
          <p:cNvPr id="15367" name="Picture 1028" descr="Bardeen_Brattain_Shockle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263" y="5867400"/>
            <a:ext cx="2562225" cy="267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ECB72D6C-D64A-A642-8EB3-26C58CD842C7}" type="slidenum">
              <a:rPr lang="fr-FR" b="0">
                <a:latin typeface="Arial" charset="0"/>
              </a:rPr>
              <a:pPr eaLnBrk="1" hangingPunct="1"/>
              <a:t>2</a:t>
            </a:fld>
            <a:endParaRPr lang="fr-FR" b="0">
              <a:latin typeface="Arial" charset="0"/>
            </a:endParaRPr>
          </a:p>
        </p:txBody>
      </p:sp>
      <p:pic>
        <p:nvPicPr>
          <p:cNvPr id="17411" name="Picture 1029" descr="07cla8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446" y="4646815"/>
            <a:ext cx="3740696" cy="2729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Text Box 1030"/>
          <p:cNvSpPr txBox="1">
            <a:spLocks noChangeArrowheads="1"/>
          </p:cNvSpPr>
          <p:nvPr/>
        </p:nvSpPr>
        <p:spPr bwMode="auto">
          <a:xfrm>
            <a:off x="381000" y="7793776"/>
            <a:ext cx="611187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dirty="0"/>
              <a:t>La construction et l'équipement d'une usine de fabrication de composants et circuits à semi-conducteurs coûte aujourd'hui quelques milliards de $ (€).</a:t>
            </a:r>
          </a:p>
        </p:txBody>
      </p:sp>
      <p:sp>
        <p:nvSpPr>
          <p:cNvPr id="17413" name="Text Box 1031"/>
          <p:cNvSpPr txBox="1">
            <a:spLocks noChangeArrowheads="1"/>
          </p:cNvSpPr>
          <p:nvPr/>
        </p:nvSpPr>
        <p:spPr bwMode="auto">
          <a:xfrm>
            <a:off x="381000" y="3697734"/>
            <a:ext cx="6111875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dirty="0"/>
              <a:t>1</a:t>
            </a:r>
            <a:r>
              <a:rPr lang="fr-FR" baseline="30000" dirty="0"/>
              <a:t>ère</a:t>
            </a:r>
            <a:r>
              <a:rPr lang="fr-FR" dirty="0"/>
              <a:t> Loi de Moore : la quantité d'information stockable sur une surface donnée de silicium double chaque année. Depuis 1970, la période de doublement est passée à 18 mois.</a:t>
            </a:r>
          </a:p>
        </p:txBody>
      </p:sp>
      <p:sp>
        <p:nvSpPr>
          <p:cNvPr id="17415" name="Rectangle 1033"/>
          <p:cNvSpPr>
            <a:spLocks noChangeArrowheads="1"/>
          </p:cNvSpPr>
          <p:nvPr/>
        </p:nvSpPr>
        <p:spPr bwMode="auto">
          <a:xfrm>
            <a:off x="304800" y="457200"/>
            <a:ext cx="5995988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r>
              <a:rPr lang="fr-FR" dirty="0"/>
              <a:t>II. Loi de Moore</a:t>
            </a:r>
          </a:p>
          <a:p>
            <a:r>
              <a:rPr lang="fr-FR" dirty="0"/>
              <a:t>Evolution des possibilités d’intégration des transistors sur puce.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4BE629BE-E9AC-5649-914B-86B879E7838C}"/>
              </a:ext>
            </a:extLst>
          </p:cNvPr>
          <p:cNvGrpSpPr/>
          <p:nvPr/>
        </p:nvGrpSpPr>
        <p:grpSpPr>
          <a:xfrm>
            <a:off x="635266" y="1020194"/>
            <a:ext cx="5665523" cy="2599969"/>
            <a:chOff x="635266" y="1020194"/>
            <a:chExt cx="5665523" cy="2599969"/>
          </a:xfrm>
        </p:grpSpPr>
        <p:sp>
          <p:nvSpPr>
            <p:cNvPr id="17417" name="Rectangle 1032"/>
            <p:cNvSpPr>
              <a:spLocks noChangeArrowheads="1"/>
            </p:cNvSpPr>
            <p:nvPr/>
          </p:nvSpPr>
          <p:spPr bwMode="auto">
            <a:xfrm>
              <a:off x="4437113" y="1259632"/>
              <a:ext cx="1863676" cy="1387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>
              <a:spAutoFit/>
            </a:bodyPr>
            <a:lstStyle/>
            <a:p>
              <a:pPr algn="ctr"/>
              <a:r>
                <a:rPr lang="fr-FR" sz="1200" dirty="0">
                  <a:latin typeface="Arial" charset="0"/>
                </a:rPr>
                <a:t>Illustration: </a:t>
              </a:r>
              <a:r>
                <a:rPr lang="fr-FR" sz="1200" dirty="0">
                  <a:latin typeface="Arial" charset="0"/>
                  <a:hlinkClick r:id="rId4"/>
                </a:rPr>
                <a:t>https://www.actuia.com/actualite/loi-de-moore-toujours-dactualite-experts-appellent-a-lapres-loi-de-moore/</a:t>
              </a:r>
              <a:r>
                <a:rPr lang="fr-FR" sz="1200" dirty="0">
                  <a:latin typeface="Arial" charset="0"/>
                </a:rPr>
                <a:t>  »</a:t>
              </a:r>
            </a:p>
          </p:txBody>
        </p:sp>
        <p:grpSp>
          <p:nvGrpSpPr>
            <p:cNvPr id="6" name="Groupe 5">
              <a:extLst>
                <a:ext uri="{FF2B5EF4-FFF2-40B4-BE49-F238E27FC236}">
                  <a16:creationId xmlns:a16="http://schemas.microsoft.com/office/drawing/2014/main" id="{811C5E95-3796-B14D-B23A-816EE19571F6}"/>
                </a:ext>
              </a:extLst>
            </p:cNvPr>
            <p:cNvGrpSpPr/>
            <p:nvPr/>
          </p:nvGrpSpPr>
          <p:grpSpPr>
            <a:xfrm>
              <a:off x="635266" y="1020194"/>
              <a:ext cx="3509621" cy="2599969"/>
              <a:chOff x="635266" y="1020194"/>
              <a:chExt cx="3509621" cy="2599969"/>
            </a:xfrm>
          </p:grpSpPr>
          <p:pic>
            <p:nvPicPr>
              <p:cNvPr id="3" name="Image 2">
                <a:extLst>
                  <a:ext uri="{FF2B5EF4-FFF2-40B4-BE49-F238E27FC236}">
                    <a16:creationId xmlns:a16="http://schemas.microsoft.com/office/drawing/2014/main" id="{40046DDC-200B-3543-AB77-A4BCA627B7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32428" y="1020194"/>
                <a:ext cx="3412459" cy="2599969"/>
              </a:xfrm>
              <a:prstGeom prst="rect">
                <a:avLst/>
              </a:prstGeom>
            </p:spPr>
          </p:pic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1C9491B9-C043-1C4A-9A99-44E82AAEED8C}"/>
                  </a:ext>
                </a:extLst>
              </p:cNvPr>
              <p:cNvSpPr/>
              <p:nvPr/>
            </p:nvSpPr>
            <p:spPr bwMode="auto">
              <a:xfrm>
                <a:off x="635266" y="1028607"/>
                <a:ext cx="489478" cy="2412000"/>
              </a:xfrm>
              <a:prstGeom prst="rect">
                <a:avLst/>
              </a:prstGeom>
              <a:solidFill>
                <a:srgbClr val="F9CED1"/>
              </a:solidFill>
              <a:ln w="12700" cap="flat" cmpd="sng" algn="ctr">
                <a:solidFill>
                  <a:srgbClr val="F9CED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4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-109" charset="0"/>
                </a:endParaRPr>
              </a:p>
            </p:txBody>
          </p:sp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id="{A2E12198-7099-7447-9557-892BD639E057}"/>
                  </a:ext>
                </a:extLst>
              </p:cNvPr>
              <p:cNvSpPr txBox="1"/>
              <p:nvPr/>
            </p:nvSpPr>
            <p:spPr>
              <a:xfrm>
                <a:off x="980728" y="2744179"/>
                <a:ext cx="144016" cy="307777"/>
              </a:xfrm>
              <a:prstGeom prst="rect">
                <a:avLst/>
              </a:prstGeom>
              <a:solidFill>
                <a:srgbClr val="F9CED1"/>
              </a:solidFill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fr-FR" dirty="0"/>
                  <a:t>1</a:t>
                </a:r>
              </a:p>
            </p:txBody>
          </p:sp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906CF002-904D-5E4F-9B89-32EFC2D860C1}"/>
                  </a:ext>
                </a:extLst>
              </p:cNvPr>
              <p:cNvSpPr txBox="1"/>
              <p:nvPr/>
            </p:nvSpPr>
            <p:spPr>
              <a:xfrm>
                <a:off x="637456" y="1037022"/>
                <a:ext cx="487288" cy="307777"/>
              </a:xfrm>
              <a:prstGeom prst="rect">
                <a:avLst/>
              </a:prstGeom>
              <a:solidFill>
                <a:srgbClr val="F9CED1"/>
              </a:solidFill>
            </p:spPr>
            <p:txBody>
              <a:bodyPr wrap="square" lIns="0" rtlCol="0">
                <a:spAutoFit/>
              </a:bodyPr>
              <a:lstStyle/>
              <a:p>
                <a:pPr algn="r"/>
                <a:r>
                  <a:rPr lang="fr-FR" dirty="0"/>
                  <a:t>10</a:t>
                </a:r>
                <a:r>
                  <a:rPr lang="fr-FR" baseline="30000" dirty="0"/>
                  <a:t>10</a:t>
                </a:r>
              </a:p>
            </p:txBody>
          </p:sp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30DBE934-440C-4C44-9F00-1E756AA14783}"/>
                  </a:ext>
                </a:extLst>
              </p:cNvPr>
              <p:cNvSpPr txBox="1"/>
              <p:nvPr/>
            </p:nvSpPr>
            <p:spPr>
              <a:xfrm>
                <a:off x="637456" y="1652704"/>
                <a:ext cx="487288" cy="307777"/>
              </a:xfrm>
              <a:prstGeom prst="rect">
                <a:avLst/>
              </a:prstGeom>
              <a:solidFill>
                <a:srgbClr val="F9CED1"/>
              </a:solidFill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fr-FR" dirty="0"/>
                  <a:t>10</a:t>
                </a:r>
                <a:r>
                  <a:rPr lang="fr-FR" baseline="30000" dirty="0"/>
                  <a:t>6</a:t>
                </a:r>
              </a:p>
            </p:txBody>
          </p:sp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62A73E70-0EB2-264C-8CD2-890EDC29E7F2}"/>
                  </a:ext>
                </a:extLst>
              </p:cNvPr>
              <p:cNvSpPr txBox="1"/>
              <p:nvPr/>
            </p:nvSpPr>
            <p:spPr>
              <a:xfrm>
                <a:off x="637456" y="2051720"/>
                <a:ext cx="487288" cy="307777"/>
              </a:xfrm>
              <a:prstGeom prst="rect">
                <a:avLst/>
              </a:prstGeom>
              <a:solidFill>
                <a:srgbClr val="F9CED1"/>
              </a:solidFill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fr-FR" dirty="0"/>
                  <a:t>10</a:t>
                </a:r>
                <a:r>
                  <a:rPr lang="fr-FR" baseline="30000" dirty="0"/>
                  <a:t>4</a:t>
                </a:r>
              </a:p>
            </p:txBody>
          </p:sp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D2D25474-C70F-8148-9557-E203296AC083}"/>
                  </a:ext>
                </a:extLst>
              </p:cNvPr>
              <p:cNvSpPr txBox="1"/>
              <p:nvPr/>
            </p:nvSpPr>
            <p:spPr>
              <a:xfrm>
                <a:off x="637456" y="2392015"/>
                <a:ext cx="487288" cy="307777"/>
              </a:xfrm>
              <a:prstGeom prst="rect">
                <a:avLst/>
              </a:prstGeom>
              <a:solidFill>
                <a:srgbClr val="F9CED1"/>
              </a:solidFill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fr-FR" dirty="0"/>
                  <a:t>10</a:t>
                </a:r>
                <a:r>
                  <a:rPr lang="fr-FR" baseline="30000" dirty="0"/>
                  <a:t>2</a:t>
                </a:r>
              </a:p>
            </p:txBody>
          </p:sp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79274795-19EB-D345-A0DA-5817F5FF5384}"/>
                  </a:ext>
                </a:extLst>
              </p:cNvPr>
              <p:cNvSpPr txBox="1"/>
              <p:nvPr/>
            </p:nvSpPr>
            <p:spPr>
              <a:xfrm>
                <a:off x="637456" y="1331640"/>
                <a:ext cx="487288" cy="307777"/>
              </a:xfrm>
              <a:prstGeom prst="rect">
                <a:avLst/>
              </a:prstGeom>
              <a:solidFill>
                <a:srgbClr val="F9CED1"/>
              </a:solidFill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fr-FR" dirty="0"/>
                  <a:t>10</a:t>
                </a:r>
                <a:r>
                  <a:rPr lang="fr-FR" baseline="30000" dirty="0"/>
                  <a:t>8</a:t>
                </a:r>
              </a:p>
            </p:txBody>
          </p:sp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id="{F8DAB604-08FB-CE4C-A905-0FA4B6A06792}"/>
                  </a:ext>
                </a:extLst>
              </p:cNvPr>
              <p:cNvSpPr txBox="1"/>
              <p:nvPr/>
            </p:nvSpPr>
            <p:spPr>
              <a:xfrm>
                <a:off x="3578696" y="3195904"/>
                <a:ext cx="566191" cy="246221"/>
              </a:xfrm>
              <a:prstGeom prst="rect">
                <a:avLst/>
              </a:prstGeom>
              <a:solidFill>
                <a:srgbClr val="F9CED1"/>
              </a:solidFill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fr-FR" sz="1000" dirty="0"/>
                  <a:t>2016</a:t>
                </a:r>
                <a:endParaRPr lang="fr-FR" sz="1000" baseline="30000" dirty="0"/>
              </a:p>
            </p:txBody>
          </p:sp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2D502C00-4A08-434E-B42D-BBE0120EEE51}"/>
                  </a:ext>
                </a:extLst>
              </p:cNvPr>
              <p:cNvSpPr txBox="1"/>
              <p:nvPr/>
            </p:nvSpPr>
            <p:spPr>
              <a:xfrm>
                <a:off x="927491" y="3195904"/>
                <a:ext cx="566191" cy="246221"/>
              </a:xfrm>
              <a:prstGeom prst="rect">
                <a:avLst/>
              </a:prstGeom>
              <a:solidFill>
                <a:srgbClr val="F9CED1"/>
              </a:solidFill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fr-FR" sz="1000" dirty="0"/>
                  <a:t>1960</a:t>
                </a:r>
                <a:endParaRPr lang="fr-FR" sz="1000" baseline="30000" dirty="0"/>
              </a:p>
            </p:txBody>
          </p:sp>
          <p:sp>
            <p:nvSpPr>
              <p:cNvPr id="21" name="ZoneTexte 20">
                <a:extLst>
                  <a:ext uri="{FF2B5EF4-FFF2-40B4-BE49-F238E27FC236}">
                    <a16:creationId xmlns:a16="http://schemas.microsoft.com/office/drawing/2014/main" id="{BE9614CA-C4DA-824A-87A5-0FA6B98AAEB5}"/>
                  </a:ext>
                </a:extLst>
              </p:cNvPr>
              <p:cNvSpPr txBox="1"/>
              <p:nvPr/>
            </p:nvSpPr>
            <p:spPr>
              <a:xfrm>
                <a:off x="1579965" y="3195904"/>
                <a:ext cx="566191" cy="246221"/>
              </a:xfrm>
              <a:prstGeom prst="rect">
                <a:avLst/>
              </a:prstGeom>
              <a:solidFill>
                <a:srgbClr val="F9CED1"/>
              </a:solidFill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fr-FR" sz="1000" dirty="0"/>
                  <a:t>1974</a:t>
                </a:r>
                <a:endParaRPr lang="fr-FR" sz="1000" baseline="30000" dirty="0"/>
              </a:p>
            </p:txBody>
          </p:sp>
          <p:sp>
            <p:nvSpPr>
              <p:cNvPr id="22" name="ZoneTexte 21">
                <a:extLst>
                  <a:ext uri="{FF2B5EF4-FFF2-40B4-BE49-F238E27FC236}">
                    <a16:creationId xmlns:a16="http://schemas.microsoft.com/office/drawing/2014/main" id="{FD8D4A07-94F0-D249-AE8D-3CA39EB18E4C}"/>
                  </a:ext>
                </a:extLst>
              </p:cNvPr>
              <p:cNvSpPr txBox="1"/>
              <p:nvPr/>
            </p:nvSpPr>
            <p:spPr>
              <a:xfrm>
                <a:off x="2227656" y="3195904"/>
                <a:ext cx="566191" cy="246221"/>
              </a:xfrm>
              <a:prstGeom prst="rect">
                <a:avLst/>
              </a:prstGeom>
              <a:solidFill>
                <a:srgbClr val="F9CED1"/>
              </a:solidFill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fr-FR" sz="1000" dirty="0"/>
                  <a:t>1988</a:t>
                </a:r>
                <a:endParaRPr lang="fr-FR" sz="1000" baseline="30000" dirty="0"/>
              </a:p>
            </p:txBody>
          </p:sp>
          <p:sp>
            <p:nvSpPr>
              <p:cNvPr id="23" name="ZoneTexte 22">
                <a:extLst>
                  <a:ext uri="{FF2B5EF4-FFF2-40B4-BE49-F238E27FC236}">
                    <a16:creationId xmlns:a16="http://schemas.microsoft.com/office/drawing/2014/main" id="{007B2926-DF53-3941-98B6-B08EB9F4D595}"/>
                  </a:ext>
                </a:extLst>
              </p:cNvPr>
              <p:cNvSpPr txBox="1"/>
              <p:nvPr/>
            </p:nvSpPr>
            <p:spPr>
              <a:xfrm>
                <a:off x="2917533" y="3195904"/>
                <a:ext cx="566191" cy="246221"/>
              </a:xfrm>
              <a:prstGeom prst="rect">
                <a:avLst/>
              </a:prstGeom>
              <a:solidFill>
                <a:srgbClr val="F9CED1"/>
              </a:solidFill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fr-FR" sz="1000" dirty="0"/>
                  <a:t>2002</a:t>
                </a:r>
                <a:endParaRPr lang="fr-FR" sz="1000" baseline="30000" dirty="0"/>
              </a:p>
            </p:txBody>
          </p: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ECB72D6C-D64A-A642-8EB3-26C58CD842C7}" type="slidenum">
              <a:rPr lang="fr-FR" b="0">
                <a:latin typeface="Arial" charset="0"/>
              </a:rPr>
              <a:pPr eaLnBrk="1" hangingPunct="1"/>
              <a:t>3</a:t>
            </a:fld>
            <a:endParaRPr lang="fr-FR" b="0">
              <a:latin typeface="Arial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4DEB540-509B-9740-8EB1-5A4C55A4FD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547664"/>
            <a:ext cx="6182336" cy="4104456"/>
          </a:xfrm>
          <a:prstGeom prst="rect">
            <a:avLst/>
          </a:prstGeom>
        </p:spPr>
      </p:pic>
      <p:sp>
        <p:nvSpPr>
          <p:cNvPr id="11" name="Text Box 1031">
            <a:extLst>
              <a:ext uri="{FF2B5EF4-FFF2-40B4-BE49-F238E27FC236}">
                <a16:creationId xmlns:a16="http://schemas.microsoft.com/office/drawing/2014/main" id="{7B86AE82-D6FE-0849-8E47-9F84FDD1E9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611560"/>
            <a:ext cx="6111875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dirty="0"/>
              <a:t>Evolution vers la fin de la loi de Moore</a:t>
            </a:r>
          </a:p>
          <a:p>
            <a:pPr>
              <a:spcBef>
                <a:spcPct val="50000"/>
              </a:spcBef>
            </a:pPr>
            <a:r>
              <a:rPr lang="fr-FR" dirty="0"/>
              <a:t>- La dimension caractéristique des motifs les plus petits atteint une limite.</a:t>
            </a:r>
          </a:p>
        </p:txBody>
      </p:sp>
      <p:sp>
        <p:nvSpPr>
          <p:cNvPr id="4" name="Flèche vers la gauche 3">
            <a:extLst>
              <a:ext uri="{FF2B5EF4-FFF2-40B4-BE49-F238E27FC236}">
                <a16:creationId xmlns:a16="http://schemas.microsoft.com/office/drawing/2014/main" id="{FF9DF551-093A-BA40-A3CC-539837225A25}"/>
              </a:ext>
            </a:extLst>
          </p:cNvPr>
          <p:cNvSpPr/>
          <p:nvPr/>
        </p:nvSpPr>
        <p:spPr bwMode="auto">
          <a:xfrm>
            <a:off x="5427087" y="3995936"/>
            <a:ext cx="1047651" cy="288032"/>
          </a:xfrm>
          <a:prstGeom prst="leftArrow">
            <a:avLst/>
          </a:prstGeom>
          <a:solidFill>
            <a:srgbClr val="FFC000"/>
          </a:solidFill>
          <a:ln w="127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-10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9359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3536EC0E-5021-624D-AB8E-8EB416A067D4}" type="slidenum">
              <a:rPr lang="fr-FR" b="0">
                <a:latin typeface="Arial" charset="0"/>
              </a:rPr>
              <a:pPr eaLnBrk="1" hangingPunct="1"/>
              <a:t>4</a:t>
            </a:fld>
            <a:endParaRPr lang="fr-FR" b="0">
              <a:latin typeface="Arial" charset="0"/>
            </a:endParaRPr>
          </a:p>
        </p:txBody>
      </p:sp>
      <p:pic>
        <p:nvPicPr>
          <p:cNvPr id="19458" name="Picture 21" descr="ENIAC_SC_industry_vs_elec_ser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73" y="1534976"/>
            <a:ext cx="4800600" cy="228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 Box 6"/>
          <p:cNvSpPr txBox="1">
            <a:spLocks noChangeArrowheads="1"/>
          </p:cNvSpPr>
          <p:nvPr/>
        </p:nvSpPr>
        <p:spPr bwMode="auto">
          <a:xfrm>
            <a:off x="404813" y="396875"/>
            <a:ext cx="604837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4625" indent="-174625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indent="0" eaLnBrk="1" hangingPunct="1"/>
            <a:r>
              <a:rPr lang="fr-FR" dirty="0"/>
              <a:t>III. Secteur industriel des applications.</a:t>
            </a:r>
          </a:p>
          <a:p>
            <a:pPr eaLnBrk="1" hangingPunct="1">
              <a:buFontTx/>
              <a:buChar char="•"/>
            </a:pPr>
            <a:endParaRPr lang="fr-FR" dirty="0"/>
          </a:p>
          <a:p>
            <a:pPr eaLnBrk="1" hangingPunct="1">
              <a:buFontTx/>
              <a:buChar char="•"/>
            </a:pPr>
            <a:endParaRPr lang="fr-FR" dirty="0">
              <a:sym typeface="Symbol" charset="0"/>
            </a:endParaRPr>
          </a:p>
        </p:txBody>
      </p:sp>
      <p:sp>
        <p:nvSpPr>
          <p:cNvPr id="19460" name="Text Box 16"/>
          <p:cNvSpPr txBox="1">
            <a:spLocks noChangeArrowheads="1"/>
          </p:cNvSpPr>
          <p:nvPr/>
        </p:nvSpPr>
        <p:spPr bwMode="auto">
          <a:xfrm>
            <a:off x="404813" y="4776471"/>
            <a:ext cx="5919787" cy="95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193675" indent="-193675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fr-FR" dirty="0"/>
              <a:t>L</a:t>
            </a:r>
            <a:r>
              <a:rPr lang="ja-JP" altLang="fr-FR" dirty="0"/>
              <a:t>’</a:t>
            </a:r>
            <a:r>
              <a:rPr lang="fr-FR" altLang="ja-JP" dirty="0"/>
              <a:t>industrie des semi-conducteurs soutient celle de l</a:t>
            </a:r>
            <a:r>
              <a:rPr lang="ja-JP" altLang="fr-FR" dirty="0"/>
              <a:t>’</a:t>
            </a:r>
            <a:r>
              <a:rPr lang="fr-FR" altLang="ja-JP" dirty="0"/>
              <a:t>électronique et des services =&gt; </a:t>
            </a:r>
            <a:r>
              <a:rPr lang="fr-FR" altLang="ja-JP" dirty="0">
                <a:solidFill>
                  <a:srgbClr val="FF0000"/>
                </a:solidFill>
              </a:rPr>
              <a:t>Technologies habilitantes clés (Key </a:t>
            </a:r>
            <a:r>
              <a:rPr lang="fr-FR" altLang="ja-JP" dirty="0" err="1">
                <a:solidFill>
                  <a:srgbClr val="FF0000"/>
                </a:solidFill>
              </a:rPr>
              <a:t>Enabling</a:t>
            </a:r>
            <a:r>
              <a:rPr lang="fr-FR" altLang="ja-JP" dirty="0">
                <a:solidFill>
                  <a:srgbClr val="FF0000"/>
                </a:solidFill>
              </a:rPr>
              <a:t> Technologies </a:t>
            </a:r>
            <a:r>
              <a:rPr lang="fr-FR" altLang="ja-JP" dirty="0" err="1">
                <a:solidFill>
                  <a:srgbClr val="FF0000"/>
                </a:solidFill>
              </a:rPr>
              <a:t>KETs</a:t>
            </a:r>
            <a:r>
              <a:rPr lang="fr-FR" altLang="ja-JP" dirty="0">
                <a:solidFill>
                  <a:srgbClr val="FF0000"/>
                </a:solidFill>
              </a:rPr>
              <a:t>)</a:t>
            </a:r>
            <a:r>
              <a:rPr lang="fr-FR" altLang="ja-JP" dirty="0"/>
              <a:t>. C’est en quelque sorte de la matière première intermédiaire.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9461" name="Text Box 19"/>
          <p:cNvSpPr txBox="1">
            <a:spLocks noChangeArrowheads="1"/>
          </p:cNvSpPr>
          <p:nvPr/>
        </p:nvSpPr>
        <p:spPr bwMode="auto">
          <a:xfrm>
            <a:off x="3498373" y="3658133"/>
            <a:ext cx="30480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>
                <a:latin typeface="Arial" charset="0"/>
              </a:rPr>
              <a:t>Impact économique des semi-conducteurs (SRA ENIAC 2006).</a:t>
            </a:r>
            <a:endParaRPr lang="fr-FR"/>
          </a:p>
        </p:txBody>
      </p:sp>
      <p:sp>
        <p:nvSpPr>
          <p:cNvPr id="19462" name="Rectangle 4"/>
          <p:cNvSpPr>
            <a:spLocks noChangeArrowheads="1"/>
          </p:cNvSpPr>
          <p:nvPr/>
        </p:nvSpPr>
        <p:spPr bwMode="auto">
          <a:xfrm>
            <a:off x="296229" y="6084168"/>
            <a:ext cx="6019800" cy="1602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marL="193675" indent="-193675">
              <a:buFontTx/>
              <a:buChar char="•"/>
            </a:pPr>
            <a:r>
              <a:rPr lang="fr-FR" dirty="0">
                <a:sym typeface="Symbol" charset="0"/>
              </a:rPr>
              <a:t>Le futur ne se décline plus selon la loi de Moore (</a:t>
            </a:r>
            <a:r>
              <a:rPr lang="fr-FR" altLang="ja-JP" dirty="0">
                <a:sym typeface="Symbol" charset="0"/>
              </a:rPr>
              <a:t>ITRS) mais par les potentialités d’intégration:</a:t>
            </a:r>
          </a:p>
          <a:p>
            <a:pPr marL="193675" indent="-193675">
              <a:buFontTx/>
              <a:buChar char="•"/>
            </a:pPr>
            <a:endParaRPr lang="fr-FR" altLang="ja-JP" dirty="0">
              <a:sym typeface="Symbol" charset="0"/>
            </a:endParaRPr>
          </a:p>
          <a:p>
            <a:pPr marL="661988" lvl="1" indent="-180975">
              <a:buFontTx/>
              <a:buChar char="•"/>
            </a:pPr>
            <a:r>
              <a:rPr lang="fr-FR" dirty="0">
                <a:sym typeface="Symbol" charset="0"/>
              </a:rPr>
              <a:t>More Moore (plus de Moore : </a:t>
            </a:r>
            <a:r>
              <a:rPr lang="fr-FR" dirty="0" err="1">
                <a:sym typeface="Symbol" charset="0"/>
              </a:rPr>
              <a:t>Roadmap</a:t>
            </a:r>
            <a:r>
              <a:rPr lang="fr-FR" dirty="0">
                <a:sym typeface="Symbol" charset="0"/>
              </a:rPr>
              <a:t> ITRS)</a:t>
            </a:r>
          </a:p>
          <a:p>
            <a:pPr marL="661988" lvl="1" indent="-180975">
              <a:buFontTx/>
              <a:buChar char="•"/>
            </a:pPr>
            <a:r>
              <a:rPr lang="fr-FR" dirty="0">
                <a:sym typeface="Symbol" charset="0"/>
              </a:rPr>
              <a:t>More </a:t>
            </a:r>
            <a:r>
              <a:rPr lang="fr-FR" dirty="0" err="1">
                <a:sym typeface="Symbol" charset="0"/>
              </a:rPr>
              <a:t>than</a:t>
            </a:r>
            <a:r>
              <a:rPr lang="fr-FR" dirty="0">
                <a:sym typeface="Symbol" charset="0"/>
              </a:rPr>
              <a:t> Moore (plus que Moore)</a:t>
            </a:r>
          </a:p>
          <a:p>
            <a:pPr marL="661988" lvl="1" indent="-180975">
              <a:buFontTx/>
              <a:buChar char="•"/>
            </a:pPr>
            <a:r>
              <a:rPr lang="fr-FR" dirty="0" err="1">
                <a:sym typeface="Symbol" charset="0"/>
              </a:rPr>
              <a:t>Beyond</a:t>
            </a:r>
            <a:r>
              <a:rPr lang="fr-FR" dirty="0">
                <a:sym typeface="Symbol" charset="0"/>
              </a:rPr>
              <a:t> CMOS (au delà du CMOS)</a:t>
            </a:r>
          </a:p>
          <a:p>
            <a:pPr marL="661988" lvl="1" indent="-180975">
              <a:buFontTx/>
              <a:buChar char="•"/>
            </a:pPr>
            <a:r>
              <a:rPr lang="fr-FR" dirty="0" err="1">
                <a:sym typeface="Symbol" charset="0"/>
              </a:rPr>
              <a:t>Heterogenous</a:t>
            </a:r>
            <a:r>
              <a:rPr lang="fr-FR" dirty="0">
                <a:sym typeface="Symbol" charset="0"/>
              </a:rPr>
              <a:t> </a:t>
            </a:r>
            <a:r>
              <a:rPr lang="fr-FR" dirty="0" err="1">
                <a:sym typeface="Symbol" charset="0"/>
              </a:rPr>
              <a:t>integration</a:t>
            </a:r>
            <a:r>
              <a:rPr lang="fr-FR" dirty="0">
                <a:sym typeface="Symbol" charset="0"/>
              </a:rPr>
              <a:t> (intégration hétérogène)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4914900" y="8686800"/>
            <a:ext cx="1600200" cy="28575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953DA2C2-1CC7-5841-99AF-00E0C095D4D0}" type="slidenum">
              <a:rPr lang="fr-FR" b="0">
                <a:latin typeface="Arial" charset="0"/>
              </a:rPr>
              <a:pPr eaLnBrk="1" hangingPunct="1"/>
              <a:t>5</a:t>
            </a:fld>
            <a:endParaRPr lang="fr-FR" b="0">
              <a:latin typeface="Arial" charset="0"/>
            </a:endParaRPr>
          </a:p>
        </p:txBody>
      </p:sp>
      <p:sp>
        <p:nvSpPr>
          <p:cNvPr id="23555" name="Rectangle 7"/>
          <p:cNvSpPr>
            <a:spLocks noChangeArrowheads="1"/>
          </p:cNvSpPr>
          <p:nvPr/>
        </p:nvSpPr>
        <p:spPr bwMode="auto">
          <a:xfrm>
            <a:off x="304800" y="152400"/>
            <a:ext cx="6019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marL="193675" indent="-193675">
              <a:buFontTx/>
              <a:buChar char="•"/>
            </a:pPr>
            <a:r>
              <a:rPr lang="fr-FR">
                <a:sym typeface="Symbol" charset="0"/>
              </a:rPr>
              <a:t>More Moore</a:t>
            </a:r>
          </a:p>
        </p:txBody>
      </p:sp>
      <p:sp>
        <p:nvSpPr>
          <p:cNvPr id="23556" name="Text Box 9"/>
          <p:cNvSpPr txBox="1">
            <a:spLocks noChangeArrowheads="1"/>
          </p:cNvSpPr>
          <p:nvPr/>
        </p:nvSpPr>
        <p:spPr bwMode="auto">
          <a:xfrm>
            <a:off x="3068960" y="1958947"/>
            <a:ext cx="3744416" cy="633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000" dirty="0">
                <a:latin typeface="Arial"/>
                <a:cs typeface="Arial"/>
              </a:rPr>
              <a:t>http://</a:t>
            </a:r>
            <a:r>
              <a:rPr lang="fr-FR" sz="1000" dirty="0" err="1">
                <a:latin typeface="Arial"/>
                <a:cs typeface="Arial"/>
              </a:rPr>
              <a:t>www.st.com</a:t>
            </a:r>
            <a:r>
              <a:rPr lang="fr-FR" sz="1000" dirty="0">
                <a:latin typeface="Arial"/>
                <a:cs typeface="Arial"/>
              </a:rPr>
              <a:t>/web/en/</a:t>
            </a:r>
            <a:r>
              <a:rPr lang="fr-FR" sz="1000" dirty="0" err="1">
                <a:latin typeface="Arial"/>
                <a:cs typeface="Arial"/>
              </a:rPr>
              <a:t>about_st</a:t>
            </a:r>
            <a:r>
              <a:rPr lang="fr-FR" sz="1000" dirty="0">
                <a:latin typeface="Arial"/>
                <a:cs typeface="Arial"/>
              </a:rPr>
              <a:t>/</a:t>
            </a:r>
            <a:r>
              <a:rPr lang="fr-FR" sz="1000" dirty="0" err="1">
                <a:latin typeface="Arial"/>
                <a:cs typeface="Arial"/>
              </a:rPr>
              <a:t>learn_fd-soi.html</a:t>
            </a:r>
            <a:endParaRPr lang="en-GB" sz="1000" dirty="0">
              <a:latin typeface="Arial"/>
              <a:cs typeface="Arial"/>
            </a:endParaRPr>
          </a:p>
          <a:p>
            <a:pPr eaLnBrk="1" hangingPunct="1">
              <a:spcBef>
                <a:spcPct val="50000"/>
              </a:spcBef>
            </a:pPr>
            <a:r>
              <a:rPr lang="en-GB" sz="1000" dirty="0">
                <a:latin typeface="Arial"/>
                <a:cs typeface="Arial"/>
              </a:rPr>
              <a:t>https://</a:t>
            </a:r>
            <a:r>
              <a:rPr lang="en-GB" sz="1000" dirty="0" err="1">
                <a:latin typeface="Arial"/>
                <a:cs typeface="Arial"/>
              </a:rPr>
              <a:t>www.synopsys.com</a:t>
            </a:r>
            <a:r>
              <a:rPr lang="en-GB" sz="1000" dirty="0">
                <a:latin typeface="Arial"/>
                <a:cs typeface="Arial"/>
              </a:rPr>
              <a:t>/Company/Publications/DWTB/Pages/dwtb-finfet-jan2013.aspx</a:t>
            </a: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2852936" y="3230902"/>
            <a:ext cx="3852664" cy="309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i="1" dirty="0">
                <a:latin typeface="Arial" charset="0"/>
              </a:rPr>
              <a:t>Emerging Research Devices (ITRS 2009)</a:t>
            </a:r>
          </a:p>
        </p:txBody>
      </p:sp>
      <p:grpSp>
        <p:nvGrpSpPr>
          <p:cNvPr id="23559" name="Group 13"/>
          <p:cNvGrpSpPr>
            <a:grpSpLocks/>
          </p:cNvGrpSpPr>
          <p:nvPr/>
        </p:nvGrpSpPr>
        <p:grpSpPr bwMode="auto">
          <a:xfrm>
            <a:off x="2667000" y="3613364"/>
            <a:ext cx="4038600" cy="1397000"/>
            <a:chOff x="2064" y="1232"/>
            <a:chExt cx="2544" cy="880"/>
          </a:xfrm>
        </p:grpSpPr>
        <p:sp>
          <p:nvSpPr>
            <p:cNvPr id="23568" name="AutoShape 11"/>
            <p:cNvSpPr>
              <a:spLocks noChangeArrowheads="1"/>
            </p:cNvSpPr>
            <p:nvPr/>
          </p:nvSpPr>
          <p:spPr bwMode="auto">
            <a:xfrm>
              <a:off x="2470" y="1232"/>
              <a:ext cx="528" cy="240"/>
            </a:xfrm>
            <a:prstGeom prst="rightArrow">
              <a:avLst>
                <a:gd name="adj1" fmla="val 50000"/>
                <a:gd name="adj2" fmla="val 55000"/>
              </a:avLst>
            </a:prstGeom>
            <a:solidFill>
              <a:srgbClr val="FF6600"/>
            </a:solidFill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23569" name="Text Box 12"/>
            <p:cNvSpPr txBox="1">
              <a:spLocks noChangeArrowheads="1"/>
            </p:cNvSpPr>
            <p:nvPr/>
          </p:nvSpPr>
          <p:spPr bwMode="auto">
            <a:xfrm>
              <a:off x="2064" y="1238"/>
              <a:ext cx="2544" cy="8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fr-FR" dirty="0"/>
                <a:t>		Nanotechnologies:</a:t>
              </a:r>
            </a:p>
            <a:p>
              <a:pPr algn="just" eaLnBrk="1" hangingPunct="1"/>
              <a:endParaRPr lang="fr-FR" dirty="0">
                <a:solidFill>
                  <a:srgbClr val="000000"/>
                </a:solidFill>
              </a:endParaRPr>
            </a:p>
            <a:p>
              <a:pPr algn="just" eaLnBrk="1" hangingPunct="1"/>
              <a:r>
                <a:rPr lang="fr-FR" dirty="0">
                  <a:solidFill>
                    <a:srgbClr val="000000"/>
                  </a:solidFill>
                </a:rPr>
                <a:t>Matériaux, composants, systèmes de taille caractéristique &lt; 100 nm et ayant des propriétés fondamentalement nouvelles en raison de leur taille réduite.</a:t>
              </a:r>
              <a:endParaRPr lang="fr-FR" dirty="0"/>
            </a:p>
          </p:txBody>
        </p:sp>
      </p:grpSp>
      <p:sp>
        <p:nvSpPr>
          <p:cNvPr id="23560" name="Rectangle 2"/>
          <p:cNvSpPr>
            <a:spLocks noChangeArrowheads="1"/>
          </p:cNvSpPr>
          <p:nvPr/>
        </p:nvSpPr>
        <p:spPr bwMode="auto">
          <a:xfrm>
            <a:off x="304800" y="2267164"/>
            <a:ext cx="60198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marL="193675" indent="-193675">
              <a:buFontTx/>
              <a:buChar char="•"/>
            </a:pPr>
            <a:r>
              <a:rPr lang="fr-FR" dirty="0" err="1">
                <a:sym typeface="Symbol" charset="0"/>
              </a:rPr>
              <a:t>Beyond</a:t>
            </a:r>
            <a:r>
              <a:rPr lang="fr-FR" dirty="0">
                <a:sym typeface="Symbol" charset="0"/>
              </a:rPr>
              <a:t> CMOS</a:t>
            </a:r>
          </a:p>
          <a:p>
            <a:pPr marL="661988" lvl="1" indent="-180975">
              <a:buFontTx/>
              <a:buChar char="•"/>
            </a:pPr>
            <a:r>
              <a:rPr lang="fr-FR" dirty="0">
                <a:sym typeface="Symbol" charset="0"/>
              </a:rPr>
              <a:t>Nouveaux matériaux</a:t>
            </a:r>
          </a:p>
          <a:p>
            <a:pPr marL="661988" lvl="1" indent="-180975">
              <a:buFontTx/>
              <a:buChar char="•"/>
            </a:pPr>
            <a:r>
              <a:rPr lang="fr-FR" dirty="0">
                <a:sym typeface="Symbol" charset="0"/>
              </a:rPr>
              <a:t>Nouveaux composants « mémoire et logique »</a:t>
            </a:r>
          </a:p>
          <a:p>
            <a:pPr marL="661988" lvl="1" indent="-180975">
              <a:buFontTx/>
              <a:buChar char="•"/>
            </a:pPr>
            <a:r>
              <a:rPr lang="fr-FR" dirty="0">
                <a:sym typeface="Symbol" charset="0"/>
              </a:rPr>
              <a:t>Nouvelles architectures</a:t>
            </a:r>
          </a:p>
          <a:p>
            <a:pPr marL="661988" lvl="1" indent="-180975">
              <a:buFontTx/>
              <a:buChar char="•"/>
            </a:pPr>
            <a:endParaRPr lang="fr-FR" dirty="0">
              <a:sym typeface="Symbol" charset="0"/>
            </a:endParaRPr>
          </a:p>
        </p:txBody>
      </p:sp>
      <p:sp>
        <p:nvSpPr>
          <p:cNvPr id="23562" name="Rectangle 3"/>
          <p:cNvSpPr>
            <a:spLocks noChangeArrowheads="1"/>
          </p:cNvSpPr>
          <p:nvPr/>
        </p:nvSpPr>
        <p:spPr bwMode="auto">
          <a:xfrm>
            <a:off x="304800" y="5147484"/>
            <a:ext cx="6019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marL="193675" indent="-193675">
              <a:buFontTx/>
              <a:buChar char="•"/>
            </a:pPr>
            <a:r>
              <a:rPr lang="fr-FR">
                <a:sym typeface="Symbol" charset="0"/>
              </a:rPr>
              <a:t>More than Moore</a:t>
            </a:r>
          </a:p>
        </p:txBody>
      </p:sp>
      <p:sp>
        <p:nvSpPr>
          <p:cNvPr id="23565" name="Rectangle 9"/>
          <p:cNvSpPr>
            <a:spLocks noChangeArrowheads="1"/>
          </p:cNvSpPr>
          <p:nvPr/>
        </p:nvSpPr>
        <p:spPr bwMode="auto">
          <a:xfrm>
            <a:off x="3356992" y="5363508"/>
            <a:ext cx="2856359" cy="1171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 marL="193675" indent="-193675">
              <a:buFontTx/>
              <a:buChar char="•"/>
            </a:pPr>
            <a:r>
              <a:rPr lang="fr-FR" dirty="0">
                <a:sym typeface="Symbol" charset="0"/>
              </a:rPr>
              <a:t>Autres fonctions à base de composants micro-nano</a:t>
            </a:r>
            <a:br>
              <a:rPr lang="fr-FR" dirty="0">
                <a:sym typeface="Symbol" charset="0"/>
              </a:rPr>
            </a:br>
            <a:r>
              <a:rPr lang="fr-FR" dirty="0">
                <a:sym typeface="Symbol" charset="0"/>
              </a:rPr>
              <a:t>Ex: filtres à ondes acoustiques de surface</a:t>
            </a:r>
            <a:br>
              <a:rPr lang="fr-FR" dirty="0">
                <a:sym typeface="Symbol" charset="0"/>
              </a:rPr>
            </a:br>
            <a:r>
              <a:rPr lang="fr-FR" dirty="0">
                <a:sym typeface="Symbol" charset="0"/>
                <a:hlinkClick r:id="rId3"/>
              </a:rPr>
              <a:t>https://en.tdk.eu/tdk-en/</a:t>
            </a:r>
            <a:endParaRPr lang="fr-FR" dirty="0">
              <a:sym typeface="Symbol" charset="0"/>
            </a:endParaRPr>
          </a:p>
        </p:txBody>
      </p:sp>
      <p:sp>
        <p:nvSpPr>
          <p:cNvPr id="23566" name="Rectangle 1029"/>
          <p:cNvSpPr>
            <a:spLocks noChangeArrowheads="1"/>
          </p:cNvSpPr>
          <p:nvPr/>
        </p:nvSpPr>
        <p:spPr bwMode="auto">
          <a:xfrm>
            <a:off x="304800" y="7019692"/>
            <a:ext cx="6019800" cy="309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marL="193675" indent="-193675">
              <a:buFontTx/>
              <a:buChar char="•"/>
            </a:pPr>
            <a:r>
              <a:rPr lang="fr-FR" dirty="0">
                <a:sym typeface="Symbol" charset="0"/>
              </a:rPr>
              <a:t>Intégration 3D + photonique</a:t>
            </a:r>
          </a:p>
        </p:txBody>
      </p:sp>
      <p:pic>
        <p:nvPicPr>
          <p:cNvPr id="2" name="Image 1" descr="bulk_fd_soi_log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05" y="498593"/>
            <a:ext cx="3638759" cy="1479761"/>
          </a:xfrm>
          <a:prstGeom prst="rect">
            <a:avLst/>
          </a:prstGeom>
        </p:spPr>
      </p:pic>
      <p:pic>
        <p:nvPicPr>
          <p:cNvPr id="20" name="Image 7" descr="ITRS_Emerging2009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3306815"/>
            <a:ext cx="2376264" cy="1674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6" descr="dwtb-finfet-jan2013-fig3b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096" y="737234"/>
            <a:ext cx="1296144" cy="124112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725144" y="251520"/>
            <a:ext cx="88998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ym typeface="Symbol" charset="0"/>
              </a:rPr>
              <a:t>FINFET</a:t>
            </a:r>
            <a:endParaRPr lang="en-GB" dirty="0"/>
          </a:p>
        </p:txBody>
      </p:sp>
      <p:pic>
        <p:nvPicPr>
          <p:cNvPr id="10" name="Image 9" descr="Photonique_Int3D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720" y="7380312"/>
            <a:ext cx="3024336" cy="17104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771274" y="7792615"/>
            <a:ext cx="181171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i="1" dirty="0">
                <a:latin typeface="Arial" charset="0"/>
              </a:rPr>
              <a:t>IRT </a:t>
            </a:r>
            <a:r>
              <a:rPr lang="fr-FR" i="1" dirty="0" err="1">
                <a:latin typeface="Arial" charset="0"/>
              </a:rPr>
              <a:t>Nanoelec</a:t>
            </a:r>
            <a:r>
              <a:rPr lang="fr-FR" i="1" dirty="0">
                <a:latin typeface="Arial" charset="0"/>
              </a:rPr>
              <a:t>, 2016</a:t>
            </a:r>
            <a:endParaRPr lang="en-GB" i="1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2056" y="5440124"/>
            <a:ext cx="1570760" cy="1108205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24136" y="6156176"/>
            <a:ext cx="2132856" cy="83476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49859" y="5436095"/>
            <a:ext cx="1579141" cy="83638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039200CC-8FAD-6940-8E74-94EC5E648731}" type="slidenum">
              <a:rPr lang="fr-FR" b="0">
                <a:latin typeface="Arial" charset="0"/>
              </a:rPr>
              <a:pPr eaLnBrk="1" hangingPunct="1"/>
              <a:t>6</a:t>
            </a:fld>
            <a:endParaRPr lang="fr-FR" b="0">
              <a:latin typeface="Arial" charset="0"/>
            </a:endParaRPr>
          </a:p>
        </p:txBody>
      </p:sp>
      <p:sp>
        <p:nvSpPr>
          <p:cNvPr id="21512" name="Rectangle 1033"/>
          <p:cNvSpPr>
            <a:spLocks noChangeArrowheads="1"/>
          </p:cNvSpPr>
          <p:nvPr/>
        </p:nvSpPr>
        <p:spPr bwMode="auto">
          <a:xfrm>
            <a:off x="304800" y="457200"/>
            <a:ext cx="3844280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r>
              <a:rPr lang="fr-FR" dirty="0"/>
              <a:t>IV. Plans stratégiques de l’intégration des technologies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79B9AFF-7048-B741-B466-AB56CF7FFA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2776" y="1112577"/>
            <a:ext cx="3672408" cy="1788064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2CA22851-AEB0-C74D-9E41-2EAC60B3A5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943" y="3491880"/>
            <a:ext cx="4852305" cy="3767464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177AB0D3-5ED3-9F43-9311-0214CF2DDB3D}"/>
              </a:ext>
            </a:extLst>
          </p:cNvPr>
          <p:cNvSpPr txBox="1"/>
          <p:nvPr/>
        </p:nvSpPr>
        <p:spPr>
          <a:xfrm>
            <a:off x="548680" y="7740352"/>
            <a:ext cx="568863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Quelques sigles: </a:t>
            </a:r>
          </a:p>
          <a:p>
            <a:r>
              <a:rPr lang="fr-FR" dirty="0"/>
              <a:t>EDA : </a:t>
            </a:r>
            <a:r>
              <a:rPr lang="fr-FR" dirty="0" err="1"/>
              <a:t>Electronic</a:t>
            </a:r>
            <a:r>
              <a:rPr lang="fr-FR" dirty="0"/>
              <a:t> design automation</a:t>
            </a:r>
          </a:p>
          <a:p>
            <a:r>
              <a:rPr lang="fr-FR" dirty="0"/>
              <a:t>HAL : Hardware Abstraction Layer (logiciel intermédiaire entre le système d'exploitation et le matériel informatique)</a:t>
            </a:r>
          </a:p>
          <a:p>
            <a:r>
              <a:rPr lang="fr-FR" dirty="0" err="1"/>
              <a:t>SoC</a:t>
            </a:r>
            <a:r>
              <a:rPr lang="fr-FR" dirty="0"/>
              <a:t> : system on chip.</a:t>
            </a:r>
          </a:p>
        </p:txBody>
      </p:sp>
      <p:sp>
        <p:nvSpPr>
          <p:cNvPr id="14" name="Rectangle 1033">
            <a:extLst>
              <a:ext uri="{FF2B5EF4-FFF2-40B4-BE49-F238E27FC236}">
                <a16:creationId xmlns:a16="http://schemas.microsoft.com/office/drawing/2014/main" id="{83D1D121-7817-364F-957F-D3B0B059D9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059832"/>
            <a:ext cx="5212432" cy="309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r>
              <a:rPr lang="fr-FR" dirty="0"/>
              <a:t>V. La chaine de valeur de l’électronique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B5960ED4-5434-4142-859C-C24FA016DAC0}"/>
              </a:ext>
            </a:extLst>
          </p:cNvPr>
          <p:cNvSpPr txBox="1"/>
          <p:nvPr/>
        </p:nvSpPr>
        <p:spPr>
          <a:xfrm>
            <a:off x="1048060" y="7308304"/>
            <a:ext cx="48734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Extrait de : ECSEL Multi-</a:t>
            </a:r>
            <a:r>
              <a:rPr lang="fr-FR" dirty="0" err="1"/>
              <a:t>annual</a:t>
            </a:r>
            <a:r>
              <a:rPr lang="fr-FR" dirty="0"/>
              <a:t> Strategic Plan 2017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73BEDBF4-8F4C-2D4D-9B60-9C338A578551}" type="slidenum">
              <a:rPr lang="fr-FR" b="0">
                <a:latin typeface="Arial" charset="0"/>
              </a:rPr>
              <a:pPr eaLnBrk="1" hangingPunct="1"/>
              <a:t>7</a:t>
            </a:fld>
            <a:endParaRPr lang="fr-FR" b="0">
              <a:latin typeface="Arial" charset="0"/>
            </a:endParaRPr>
          </a:p>
        </p:txBody>
      </p:sp>
      <p:sp>
        <p:nvSpPr>
          <p:cNvPr id="25602" name="Text Box 4"/>
          <p:cNvSpPr txBox="1">
            <a:spLocks noChangeArrowheads="1"/>
          </p:cNvSpPr>
          <p:nvPr/>
        </p:nvSpPr>
        <p:spPr bwMode="auto">
          <a:xfrm>
            <a:off x="404813" y="539750"/>
            <a:ext cx="5688012" cy="4941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177800" indent="-1778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fr-FR" dirty="0"/>
          </a:p>
          <a:p>
            <a:pPr eaLnBrk="1" hangingPunct="1">
              <a:spcBef>
                <a:spcPct val="50000"/>
              </a:spcBef>
            </a:pPr>
            <a:endParaRPr lang="fr-FR" dirty="0"/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fr-FR" altLang="ja-JP" dirty="0"/>
              <a:t>S’approprier la </a:t>
            </a:r>
            <a:r>
              <a:rPr lang="fr-FR" altLang="ja-JP" u="sng" dirty="0">
                <a:solidFill>
                  <a:schemeClr val="accent2"/>
                </a:solidFill>
              </a:rPr>
              <a:t>physique</a:t>
            </a:r>
            <a:r>
              <a:rPr lang="fr-FR" altLang="ja-JP" dirty="0"/>
              <a:t> qui régit le comportement des des matériaux </a:t>
            </a:r>
            <a:r>
              <a:rPr lang="fr-FR" altLang="ja-JP" u="sng" dirty="0">
                <a:solidFill>
                  <a:schemeClr val="accent2"/>
                </a:solidFill>
              </a:rPr>
              <a:t>semi-conducteurs</a:t>
            </a:r>
            <a:r>
              <a:rPr lang="fr-FR" altLang="ja-JP" dirty="0"/>
              <a:t> et des </a:t>
            </a:r>
            <a:r>
              <a:rPr lang="fr-FR" altLang="ja-JP" u="sng" dirty="0">
                <a:solidFill>
                  <a:schemeClr val="accent2"/>
                </a:solidFill>
              </a:rPr>
              <a:t>composants</a:t>
            </a:r>
            <a:r>
              <a:rPr lang="fr-FR" altLang="ja-JP" dirty="0"/>
              <a:t> utilisant ces matériaux.</a:t>
            </a:r>
          </a:p>
          <a:p>
            <a:pPr eaLnBrk="1" hangingPunct="1">
              <a:spcBef>
                <a:spcPct val="50000"/>
              </a:spcBef>
            </a:pPr>
            <a:endParaRPr lang="fr-FR" dirty="0"/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fr-FR" dirty="0"/>
              <a:t>Acquérir une </a:t>
            </a:r>
            <a:r>
              <a:rPr lang="fr-FR" u="sng" dirty="0">
                <a:solidFill>
                  <a:schemeClr val="accent2"/>
                </a:solidFill>
              </a:rPr>
              <a:t>compréhension intuitive du rôle des paramètres constitutifs</a:t>
            </a:r>
            <a:r>
              <a:rPr lang="fr-FR" dirty="0"/>
              <a:t>. Relier les caractéristiques électriques (en continu et alternatif) aux paramètres définissant le composant : forme, dimensions, dopage, propriétés des semi-conducteurs.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endParaRPr lang="fr-FR" dirty="0"/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fr-FR" dirty="0"/>
              <a:t>S</a:t>
            </a:r>
            <a:r>
              <a:rPr lang="ja-JP" altLang="fr-FR" dirty="0"/>
              <a:t>’</a:t>
            </a:r>
            <a:r>
              <a:rPr lang="fr-FR" altLang="ja-JP" dirty="0"/>
              <a:t>intéresser également à </a:t>
            </a:r>
            <a:r>
              <a:rPr lang="fr-FR" altLang="ja-JP" u="sng" dirty="0">
                <a:solidFill>
                  <a:schemeClr val="accent2"/>
                </a:solidFill>
              </a:rPr>
              <a:t>l</a:t>
            </a:r>
            <a:r>
              <a:rPr lang="ja-JP" altLang="fr-FR" u="sng" dirty="0">
                <a:solidFill>
                  <a:schemeClr val="accent2"/>
                </a:solidFill>
              </a:rPr>
              <a:t>’</a:t>
            </a:r>
            <a:r>
              <a:rPr lang="fr-FR" altLang="ja-JP" u="sng" dirty="0">
                <a:solidFill>
                  <a:schemeClr val="accent2"/>
                </a:solidFill>
              </a:rPr>
              <a:t>approche électrique</a:t>
            </a:r>
            <a:r>
              <a:rPr lang="fr-FR" altLang="ja-JP" dirty="0"/>
              <a:t> de la physique des composants (modélisation électrique)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endParaRPr lang="fr-FR" dirty="0"/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fr-FR" dirty="0"/>
              <a:t>Aborder des nouveaux concepts aux </a:t>
            </a:r>
            <a:r>
              <a:rPr lang="fr-FR" u="sng" dirty="0">
                <a:solidFill>
                  <a:schemeClr val="accent2"/>
                </a:solidFill>
              </a:rPr>
              <a:t>limites des connaissances actuelles</a:t>
            </a:r>
            <a:r>
              <a:rPr lang="fr-FR" dirty="0"/>
              <a:t>. 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endParaRPr lang="fr-FR" dirty="0"/>
          </a:p>
        </p:txBody>
      </p:sp>
      <p:sp>
        <p:nvSpPr>
          <p:cNvPr id="25603" name="Text Box 5"/>
          <p:cNvSpPr txBox="1">
            <a:spLocks noChangeArrowheads="1"/>
          </p:cNvSpPr>
          <p:nvPr/>
        </p:nvSpPr>
        <p:spPr bwMode="auto">
          <a:xfrm>
            <a:off x="457200" y="5459413"/>
            <a:ext cx="5688013" cy="209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177800" indent="-1778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sz="1800" dirty="0"/>
              <a:t>Quelques remarques</a:t>
            </a:r>
          </a:p>
          <a:p>
            <a:pPr eaLnBrk="1" hangingPunct="1">
              <a:spcBef>
                <a:spcPct val="50000"/>
              </a:spcBef>
            </a:pPr>
            <a:endParaRPr lang="fr-FR" dirty="0"/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fr-FR" dirty="0"/>
              <a:t>Une science à l</a:t>
            </a:r>
            <a:r>
              <a:rPr lang="ja-JP" altLang="fr-FR" dirty="0"/>
              <a:t>’</a:t>
            </a:r>
            <a:r>
              <a:rPr lang="fr-FR" altLang="ja-JP" dirty="0"/>
              <a:t>interface entre Physique et Electronique.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fr-FR" dirty="0"/>
              <a:t>Une physique pluridisciplinaire (concepts quantiques, thermodynamique)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fr-FR" dirty="0"/>
              <a:t>Un domaine scientifique issu de la première révolution quantique</a:t>
            </a:r>
            <a:r>
              <a:rPr lang="fr-FR" altLang="ja-JP" dirty="0"/>
              <a:t>.</a:t>
            </a:r>
            <a:endParaRPr lang="fr-FR" dirty="0"/>
          </a:p>
        </p:txBody>
      </p:sp>
      <p:sp>
        <p:nvSpPr>
          <p:cNvPr id="2560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z="18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Objectif du cours</a:t>
            </a:r>
            <a:endParaRPr lang="en-GB" sz="1800">
              <a:solidFill>
                <a:schemeClr val="tx1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B202803A-6747-B141-8C26-7C3A03FE82A0}" type="slidenum">
              <a:rPr lang="fr-FR" b="0">
                <a:latin typeface="Arial" charset="0"/>
              </a:rPr>
              <a:pPr eaLnBrk="1" hangingPunct="1"/>
              <a:t>8</a:t>
            </a:fld>
            <a:endParaRPr lang="fr-FR" b="0">
              <a:latin typeface="Arial" charset="0"/>
            </a:endParaRPr>
          </a:p>
        </p:txBody>
      </p:sp>
      <p:sp>
        <p:nvSpPr>
          <p:cNvPr id="27650" name="Text Box 4"/>
          <p:cNvSpPr txBox="1">
            <a:spLocks noChangeArrowheads="1"/>
          </p:cNvSpPr>
          <p:nvPr/>
        </p:nvSpPr>
        <p:spPr bwMode="auto">
          <a:xfrm>
            <a:off x="404813" y="468313"/>
            <a:ext cx="6048375" cy="644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/>
              <a:t>Bibliographie et références.</a:t>
            </a:r>
          </a:p>
          <a:p>
            <a:pPr algn="just" eaLnBrk="1" hangingPunct="1">
              <a:spcBef>
                <a:spcPct val="50000"/>
              </a:spcBef>
              <a:buFontTx/>
              <a:buChar char="•"/>
            </a:pPr>
            <a:endParaRPr lang="fr-FR"/>
          </a:p>
          <a:p>
            <a:pPr algn="just" eaLnBrk="1" hangingPunct="1">
              <a:spcBef>
                <a:spcPct val="50000"/>
              </a:spcBef>
              <a:buFont typeface="Arial" charset="0"/>
              <a:buAutoNum type="arabicPeriod"/>
            </a:pPr>
            <a:r>
              <a:rPr lang="fr-FR"/>
              <a:t>Dispositifs et Circuits Intégrés Semi-Conducteurs : A. Vapaille et R. Castagne, Dunod</a:t>
            </a:r>
          </a:p>
          <a:p>
            <a:pPr algn="just" eaLnBrk="1" hangingPunct="1">
              <a:spcBef>
                <a:spcPct val="50000"/>
              </a:spcBef>
              <a:buFont typeface="Arial" charset="0"/>
              <a:buAutoNum type="arabicPeriod"/>
            </a:pPr>
            <a:r>
              <a:rPr lang="fr-FR"/>
              <a:t>Physique des semi-conducteurs et des composants électroniques : H. Mathieu, Masson</a:t>
            </a:r>
          </a:p>
          <a:p>
            <a:pPr algn="just" eaLnBrk="1" hangingPunct="1">
              <a:spcBef>
                <a:spcPct val="50000"/>
              </a:spcBef>
              <a:buFont typeface="Arial" charset="0"/>
              <a:buAutoNum type="arabicPeriod"/>
            </a:pPr>
            <a:r>
              <a:rPr lang="fr-FR"/>
              <a:t>Physics of semiconductor devices : M. Shur, Prentice Hall.</a:t>
            </a:r>
          </a:p>
          <a:p>
            <a:pPr algn="just" eaLnBrk="1" hangingPunct="1">
              <a:spcBef>
                <a:spcPct val="50000"/>
              </a:spcBef>
              <a:buFont typeface="Arial" charset="0"/>
              <a:buAutoNum type="arabicPeriod"/>
            </a:pPr>
            <a:r>
              <a:rPr lang="fr-FR"/>
              <a:t>Physics of semiconductor devices: S.M. Sze, 3rd edition.  J. Wiley</a:t>
            </a:r>
          </a:p>
          <a:p>
            <a:pPr algn="just" eaLnBrk="1" hangingPunct="1">
              <a:spcBef>
                <a:spcPct val="50000"/>
              </a:spcBef>
              <a:buFont typeface="Arial" charset="0"/>
              <a:buAutoNum type="arabicPeriod"/>
            </a:pPr>
            <a:r>
              <a:rPr lang="fr-FR"/>
              <a:t>Cours de B Boittiaux sur le site de Polytech</a:t>
            </a:r>
            <a:r>
              <a:rPr lang="ja-JP" altLang="fr-FR"/>
              <a:t>’</a:t>
            </a:r>
            <a:r>
              <a:rPr lang="fr-FR" altLang="ja-JP"/>
              <a:t>Lille: (http://www.eudil.fr/eudil/bbsc/sc00a.htm).</a:t>
            </a:r>
          </a:p>
          <a:p>
            <a:pPr algn="just" eaLnBrk="1" hangingPunct="1">
              <a:spcBef>
                <a:spcPct val="50000"/>
              </a:spcBef>
              <a:buFont typeface="Arial" charset="0"/>
              <a:buAutoNum type="arabicPeriod"/>
            </a:pPr>
            <a:r>
              <a:rPr lang="fr-FR"/>
              <a:t>E Sangiorgi, European School on Nanosciences &amp; Nanotechnologies, Grenoble Sept 2006</a:t>
            </a:r>
          </a:p>
          <a:p>
            <a:pPr algn="just" eaLnBrk="1" hangingPunct="1">
              <a:spcBef>
                <a:spcPct val="50000"/>
              </a:spcBef>
              <a:buFont typeface="Arial" charset="0"/>
              <a:buAutoNum type="arabicPeriod"/>
            </a:pPr>
            <a:r>
              <a:rPr lang="fr-FR"/>
              <a:t>Cours de physique de Berkeley Tome 5 : Physique statistique, traduit par P. Turon, Dunod</a:t>
            </a:r>
          </a:p>
          <a:p>
            <a:pPr algn="just" eaLnBrk="1" hangingPunct="1">
              <a:spcBef>
                <a:spcPct val="50000"/>
              </a:spcBef>
              <a:buFont typeface="Arial" charset="0"/>
              <a:buAutoNum type="arabicPeriod"/>
            </a:pPr>
            <a:r>
              <a:rPr lang="fr-FR"/>
              <a:t>Roger Balian, Du Microscopique au Macroscopique - Cours de Physique Statistique de l'École Polytechnique (2 tomes), Ellipses</a:t>
            </a:r>
          </a:p>
          <a:p>
            <a:pPr algn="just" eaLnBrk="1" hangingPunct="1">
              <a:spcBef>
                <a:spcPct val="50000"/>
              </a:spcBef>
              <a:buFont typeface="Arial" charset="0"/>
              <a:buAutoNum type="arabicPeriod"/>
            </a:pPr>
            <a:r>
              <a:rPr lang="fr-FR"/>
              <a:t>Revue « Electronique International » Paris</a:t>
            </a:r>
          </a:p>
          <a:p>
            <a:pPr algn="just" eaLnBrk="1" hangingPunct="1">
              <a:spcBef>
                <a:spcPct val="50000"/>
              </a:spcBef>
              <a:buFont typeface="Arial" charset="0"/>
              <a:buAutoNum type="arabicPeriod"/>
            </a:pPr>
            <a:r>
              <a:rPr lang="fr-FR"/>
              <a:t>ENIAC, Strategic Research Agenda, 2006</a:t>
            </a:r>
          </a:p>
          <a:p>
            <a:pPr algn="just" eaLnBrk="1" hangingPunct="1">
              <a:spcBef>
                <a:spcPct val="50000"/>
              </a:spcBef>
              <a:buFont typeface="Arial" charset="0"/>
              <a:buAutoNum type="arabicPeriod"/>
            </a:pPr>
            <a:r>
              <a:rPr lang="fr-FR"/>
              <a:t>ITRS (International Technology Roadmap for Semiconductors web site)</a:t>
            </a:r>
          </a:p>
          <a:p>
            <a:pPr algn="just" eaLnBrk="1" hangingPunct="1">
              <a:spcBef>
                <a:spcPct val="50000"/>
              </a:spcBef>
              <a:buFont typeface="Arial" charset="0"/>
              <a:buAutoNum type="arabicPeriod"/>
            </a:pPr>
            <a:endParaRPr lang="fr-FR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pitchFamily="-109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pitchFamily="-109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4130</TotalTime>
  <Words>686</Words>
  <Application>Microsoft Macintosh PowerPoint</Application>
  <PresentationFormat>Affichage à l'écran (4:3)</PresentationFormat>
  <Paragraphs>102</Paragraphs>
  <Slides>8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3" baseType="lpstr">
      <vt:lpstr>ＭＳ Ｐゴシック</vt:lpstr>
      <vt:lpstr>Arial</vt:lpstr>
      <vt:lpstr>Comic Sans MS</vt:lpstr>
      <vt:lpstr>Symbol</vt:lpstr>
      <vt:lpstr>Modèle par défaut</vt:lpstr>
      <vt:lpstr>Physique des composants électroniques à semi-conducteurs.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Objectif du cours</vt:lpstr>
      <vt:lpstr>Présentation PowerPoint</vt:lpstr>
    </vt:vector>
  </TitlesOfParts>
  <Company>I.E.M.N. C.N.R.S.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Didier Theron</dc:creator>
  <cp:lastModifiedBy>Didier Theron</cp:lastModifiedBy>
  <cp:revision>899</cp:revision>
  <cp:lastPrinted>2017-09-12T09:29:45Z</cp:lastPrinted>
  <dcterms:created xsi:type="dcterms:W3CDTF">2011-10-02T20:04:04Z</dcterms:created>
  <dcterms:modified xsi:type="dcterms:W3CDTF">2018-09-03T15:02:49Z</dcterms:modified>
</cp:coreProperties>
</file>