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0" r:id="rId4"/>
    <p:sldId id="261" r:id="rId5"/>
  </p:sldIdLst>
  <p:sldSz cx="6858000" cy="9144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400"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0"/>
    <p:restoredTop sz="94714"/>
  </p:normalViewPr>
  <p:slideViewPr>
    <p:cSldViewPr>
      <p:cViewPr varScale="1">
        <p:scale>
          <a:sx n="110" d="100"/>
          <a:sy n="110" d="100"/>
        </p:scale>
        <p:origin x="4128" y="1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1838" y="744538"/>
            <a:ext cx="27940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A7A4CC25-8DB4-3946-89DA-91E9B794B5F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6958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60853E2B-309C-5F4F-AE96-AA6256673E07}" type="slidenum">
              <a:rPr lang="fr-FR" sz="1200" b="0">
                <a:latin typeface="Arial" charset="0"/>
              </a:rPr>
              <a:pPr eaLnBrk="1" hangingPunct="1"/>
              <a:t>1</a:t>
            </a:fld>
            <a:endParaRPr lang="fr-FR" sz="1200" b="0">
              <a:latin typeface="Arial" charset="0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3425" y="744538"/>
            <a:ext cx="2790825" cy="3722687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9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D20F2-F182-4B45-A145-ADD8BFD83CFD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51A94-BCC7-2849-8BE8-8B307307D5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6657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DA64B-1C64-8E4D-AFB0-07C37C3928BE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084A5-5AF7-5E4B-8028-BBF399F31A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125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1CD6C-FD0B-1347-90E0-9F1306C958E4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5D402-91E8-534C-8A29-25DE937D08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46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828B9-2968-C94A-B3EF-683298FDDB23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3F946-FEC8-B246-88BC-2AAE2E69701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9656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64625-C1A8-2645-83CD-5E354984D4C8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9B61F-FD3E-934A-9FEE-A2A88A3203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2828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FD9BF-3B2E-0D4A-B79B-A7B8F1372A75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A184B-BF4C-4F4D-AC43-5AD5EEC503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656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B0C8E-F064-FE44-AAFD-3C7BEA0FF200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1BDA1-9551-5242-AEF0-A368A5F273D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609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871FF-AA73-8149-ABE2-575B10ADA466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D2A65-DBE1-F64C-ACE3-9EBCF13561C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331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B7427-DA70-B343-8766-93B8C4D825B6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3D381-3E8F-3740-8EC9-569A2031BE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5592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A42DA-2F9A-AC47-8F85-48574284193D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876A7-AE97-AD47-94B5-2E9C6C6AD11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52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2CF37-BAEA-8741-A4BF-201F1BCEC3D0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236BD-C2EA-4940-B581-D976418C86D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7542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675688"/>
            <a:ext cx="16002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smtClean="0">
                <a:latin typeface="Arial" charset="0"/>
              </a:defRPr>
            </a:lvl1pPr>
          </a:lstStyle>
          <a:p>
            <a:pPr>
              <a:defRPr/>
            </a:pPr>
            <a:fld id="{87218436-556B-D849-9150-93F45A68849D}" type="datetime1">
              <a:rPr lang="fr-FR"/>
              <a:pPr>
                <a:defRPr/>
              </a:pPr>
              <a:t>04/08/2019</a:t>
            </a:fld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675688"/>
            <a:ext cx="21717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675688"/>
            <a:ext cx="16002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 smtClean="0">
                <a:latin typeface="Arial" charset="0"/>
              </a:defRPr>
            </a:lvl1pPr>
          </a:lstStyle>
          <a:p>
            <a:pPr>
              <a:defRPr/>
            </a:pPr>
            <a:fld id="{19C83249-4B8D-E246-836D-AD5C69040C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Espace réservé de la date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913BC5E-DC28-2D4C-84B4-E1470C818EB9}" type="datetime6">
              <a:rPr lang="fr-FR" b="0">
                <a:latin typeface="Arial" charset="0"/>
              </a:rPr>
              <a:pPr eaLnBrk="1" hangingPunct="1"/>
              <a:t>août 19</a:t>
            </a:fld>
            <a:endParaRPr lang="fr-FR" b="0">
              <a:latin typeface="Arial" charset="0"/>
            </a:endParaRPr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1433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56EF7167-30D4-5B40-9F52-3E82591D4FDA}" type="slidenum">
              <a:rPr lang="fr-FR" b="0">
                <a:latin typeface="Arial" charset="0"/>
              </a:rPr>
              <a:pPr eaLnBrk="1" hangingPunct="1"/>
              <a:t>1</a:t>
            </a:fld>
            <a:endParaRPr lang="fr-FR" b="0">
              <a:latin typeface="Arial" charset="0"/>
            </a:endParaRP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342900" y="228600"/>
            <a:ext cx="6172200" cy="870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449263" indent="-269875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711200" indent="-825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fr-FR" sz="1800" dirty="0"/>
              <a:t>Physique des composants électroniques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fr-FR" sz="1800" dirty="0"/>
              <a:t>à semi-conducteurs.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fr-FR" sz="1800" dirty="0"/>
          </a:p>
          <a:p>
            <a:pPr algn="ctr" eaLnBrk="1" hangingPunct="1">
              <a:lnSpc>
                <a:spcPct val="90000"/>
              </a:lnSpc>
              <a:defRPr/>
            </a:pPr>
            <a:endParaRPr lang="fr-FR" dirty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fr-FR" i="1" u="sng" dirty="0"/>
              <a:t>Les titres en italique ne sont pas au programme de l’examen.</a:t>
            </a:r>
          </a:p>
          <a:p>
            <a:pPr algn="ctr" eaLnBrk="1" hangingPunct="1">
              <a:lnSpc>
                <a:spcPct val="90000"/>
              </a:lnSpc>
              <a:defRPr/>
            </a:pPr>
            <a:endParaRPr lang="fr-FR" dirty="0"/>
          </a:p>
          <a:p>
            <a:pPr eaLnBrk="1" hangingPunct="1">
              <a:lnSpc>
                <a:spcPct val="90000"/>
              </a:lnSpc>
              <a:defRPr/>
            </a:pPr>
            <a:r>
              <a:rPr lang="fr-FR" i="1" dirty="0"/>
              <a:t>Introduction : historique et évolution du secteur industriel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dirty="0"/>
          </a:p>
          <a:p>
            <a:pPr eaLnBrk="1" hangingPunct="1">
              <a:lnSpc>
                <a:spcPct val="90000"/>
              </a:lnSpc>
              <a:defRPr/>
            </a:pPr>
            <a:r>
              <a:rPr lang="fr-FR" dirty="0"/>
              <a:t>I. Cristallographie et physique atomique</a:t>
            </a:r>
          </a:p>
          <a:p>
            <a:pPr marL="530225" lvl="1" indent="-3429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r-FR" dirty="0"/>
              <a:t>Rappels de cristallographie </a:t>
            </a:r>
            <a:r>
              <a:rPr lang="mr-IN" dirty="0"/>
              <a:t>–</a:t>
            </a:r>
            <a:r>
              <a:rPr lang="fr-FR" dirty="0"/>
              <a:t> réseau réel et réciproque, maille</a:t>
            </a:r>
          </a:p>
          <a:p>
            <a:pPr marL="530225" lvl="1" indent="-3429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r-FR" dirty="0">
                <a:solidFill>
                  <a:srgbClr val="000000"/>
                </a:solidFill>
              </a:rPr>
              <a:t>Rappels de mécanique quantique pour atomes et molécules</a:t>
            </a:r>
          </a:p>
          <a:p>
            <a:pPr marL="530225" lvl="1" indent="-342900" eaLnBrk="1" hangingPunct="1">
              <a:lnSpc>
                <a:spcPct val="90000"/>
              </a:lnSpc>
              <a:buFontTx/>
              <a:buAutoNum type="arabicPeriod"/>
              <a:defRPr/>
            </a:pPr>
            <a:endParaRPr lang="fr-FR" dirty="0">
              <a:solidFill>
                <a:srgbClr val="000000"/>
              </a:solidFill>
            </a:endParaRPr>
          </a:p>
          <a:p>
            <a:pPr indent="-261938" eaLnBrk="1" hangingPunct="1">
              <a:lnSpc>
                <a:spcPct val="90000"/>
              </a:lnSpc>
              <a:defRPr/>
            </a:pPr>
            <a:r>
              <a:rPr lang="fr-FR" dirty="0"/>
              <a:t>II. Electronique du solide </a:t>
            </a:r>
            <a:r>
              <a:rPr lang="fr-FR"/>
              <a:t>et des </a:t>
            </a:r>
            <a:r>
              <a:rPr lang="fr-FR" dirty="0"/>
              <a:t>semi-conducteurs</a:t>
            </a:r>
          </a:p>
          <a:p>
            <a:pPr marL="530225" lvl="1" indent="-3429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r-FR" dirty="0"/>
              <a:t>Structure de bandes </a:t>
            </a:r>
            <a:r>
              <a:rPr lang="mr-IN" dirty="0"/>
              <a:t>–</a:t>
            </a:r>
            <a:r>
              <a:rPr lang="fr-FR" dirty="0"/>
              <a:t> vecteur d’onde - densité d’états</a:t>
            </a:r>
          </a:p>
          <a:p>
            <a:pPr marL="530225" lvl="1" indent="-3429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r-FR" dirty="0"/>
              <a:t>Propriétés de l’électron</a:t>
            </a:r>
          </a:p>
          <a:p>
            <a:pPr marL="530225" lvl="1" indent="-3429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r-FR" dirty="0"/>
              <a:t>Thermodynamique des électrons à l’équilibre</a:t>
            </a:r>
            <a:r>
              <a:rPr lang="fr-FR" dirty="0">
                <a:solidFill>
                  <a:srgbClr val="000000"/>
                </a:solidFill>
              </a:rPr>
              <a:t>.</a:t>
            </a:r>
          </a:p>
          <a:p>
            <a:pPr marL="530225" lvl="1" indent="-3429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r-FR" dirty="0"/>
              <a:t>Dopage dans les semi-conducteurs</a:t>
            </a:r>
          </a:p>
          <a:p>
            <a:pPr marL="530225" lvl="1" indent="-3429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r-FR" dirty="0"/>
              <a:t>Hydrodynamique des gaz appliquée aux semi-conducteurs. </a:t>
            </a:r>
          </a:p>
          <a:p>
            <a:pPr marL="530225" lvl="1" indent="-3429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r-FR" dirty="0"/>
              <a:t>Phénomènes de recombinaison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dirty="0"/>
          </a:p>
          <a:p>
            <a:pPr eaLnBrk="1" hangingPunct="1">
              <a:lnSpc>
                <a:spcPct val="90000"/>
              </a:lnSpc>
              <a:defRPr/>
            </a:pPr>
            <a:endParaRPr lang="fr-FR" dirty="0"/>
          </a:p>
          <a:p>
            <a:pPr eaLnBrk="1" hangingPunct="1">
              <a:lnSpc>
                <a:spcPct val="90000"/>
              </a:lnSpc>
              <a:defRPr/>
            </a:pPr>
            <a:r>
              <a:rPr lang="fr-FR" dirty="0"/>
              <a:t>III. Application à des composants typiques : diode PN et transistor bipolaire.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r-FR" dirty="0"/>
              <a:t>A. la diode PN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Définition, applications et réalisation.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Description de l</a:t>
            </a:r>
            <a:r>
              <a:rPr lang="ja-JP" altLang="fr-FR" dirty="0"/>
              <a:t>’</a:t>
            </a:r>
            <a:r>
              <a:rPr lang="fr-FR" dirty="0"/>
              <a:t>équilibre thermodynamique, zone de charge d</a:t>
            </a:r>
            <a:r>
              <a:rPr lang="ja-JP" altLang="fr-FR" dirty="0"/>
              <a:t>’</a:t>
            </a:r>
            <a:r>
              <a:rPr lang="fr-FR" dirty="0"/>
              <a:t>espace.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La jonction polarisée en direct et en inverse, claquage.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Capacité de la jonction. Schéma équivalent, montée en fréquence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endParaRPr lang="fr-FR" dirty="0"/>
          </a:p>
          <a:p>
            <a:pPr eaLnBrk="1" hangingPunct="1">
              <a:lnSpc>
                <a:spcPct val="90000"/>
              </a:lnSpc>
              <a:defRPr/>
            </a:pPr>
            <a:endParaRPr lang="fr-FR" dirty="0"/>
          </a:p>
          <a:p>
            <a:pPr eaLnBrk="1" hangingPunct="1">
              <a:lnSpc>
                <a:spcPct val="90000"/>
              </a:lnSpc>
              <a:defRPr/>
            </a:pPr>
            <a:r>
              <a:rPr lang="fr-FR" dirty="0"/>
              <a:t>B. Principe du transistor bipolaire.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Description et principe.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Les </a:t>
            </a:r>
            <a:r>
              <a:rPr lang="fr-FR" i="1" dirty="0"/>
              <a:t>différents régimes de polarisation.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i="1" dirty="0">
                <a:solidFill>
                  <a:schemeClr val="accent2"/>
                </a:solidFill>
              </a:rPr>
              <a:t>Le régime normal direct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i="1" dirty="0">
                <a:solidFill>
                  <a:schemeClr val="accent2"/>
                </a:solidFill>
              </a:rPr>
              <a:t>Caractéristiques électriques en régime normal direct – Effet </a:t>
            </a:r>
            <a:r>
              <a:rPr lang="fr-FR" i="1" dirty="0" err="1">
                <a:solidFill>
                  <a:schemeClr val="accent2"/>
                </a:solidFill>
              </a:rPr>
              <a:t>Early</a:t>
            </a:r>
            <a:r>
              <a:rPr lang="fr-FR" i="1" dirty="0">
                <a:solidFill>
                  <a:schemeClr val="accent2"/>
                </a:solidFill>
              </a:rPr>
              <a:t>.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i="1" dirty="0">
                <a:solidFill>
                  <a:schemeClr val="accent2"/>
                </a:solidFill>
              </a:rPr>
              <a:t>Les autres régimes de fonctionnement.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i="1" dirty="0">
                <a:solidFill>
                  <a:schemeClr val="accent2"/>
                </a:solidFill>
              </a:rPr>
              <a:t>La modélisation électrique du transistor en régime alternatif.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i="1" dirty="0">
                <a:solidFill>
                  <a:schemeClr val="accent2"/>
                </a:solidFill>
              </a:rPr>
              <a:t>Analyse du schéma équivalent. Montée en fréquence.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i="1" dirty="0">
                <a:solidFill>
                  <a:schemeClr val="accent2"/>
                </a:solidFill>
              </a:rPr>
              <a:t>Phénomènes bidimensionnels et phénomènes limitatifs.</a:t>
            </a:r>
          </a:p>
          <a:p>
            <a:pPr marL="522288" lvl="1" indent="-3429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i="1" dirty="0">
                <a:solidFill>
                  <a:schemeClr val="accent2"/>
                </a:solidFill>
              </a:rPr>
              <a:t>Le régime transitoire.</a:t>
            </a:r>
          </a:p>
          <a:p>
            <a:pPr eaLnBrk="1" hangingPunct="1">
              <a:lnSpc>
                <a:spcPct val="90000"/>
              </a:lnSpc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a date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DDC9D2F4-84E4-C846-8C53-BC769FFB6E6E}" type="datetime6">
              <a:rPr lang="fr-FR" b="0">
                <a:latin typeface="Arial" charset="0"/>
              </a:rPr>
              <a:pPr eaLnBrk="1" hangingPunct="1"/>
              <a:t>août 19</a:t>
            </a:fld>
            <a:endParaRPr lang="fr-FR" b="0">
              <a:latin typeface="Arial" charset="0"/>
            </a:endParaRPr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1956F148-0043-D142-A7A8-358D0800D75A}" type="slidenum">
              <a:rPr lang="fr-FR" b="0">
                <a:latin typeface="Arial" charset="0"/>
              </a:rPr>
              <a:pPr eaLnBrk="1" hangingPunct="1"/>
              <a:t>2</a:t>
            </a:fld>
            <a:endParaRPr lang="fr-FR" b="0">
              <a:latin typeface="Arial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07950" y="434975"/>
            <a:ext cx="6597650" cy="5717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522288" indent="-3429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fr-FR" dirty="0"/>
              <a:t>III. Les hétérostructures et les nouvelles voies pour l’électronique</a:t>
            </a:r>
          </a:p>
          <a:p>
            <a:pPr eaLnBrk="1" hangingPunct="1">
              <a:lnSpc>
                <a:spcPct val="90000"/>
              </a:lnSpc>
            </a:pPr>
            <a:r>
              <a:rPr lang="fr-FR" dirty="0"/>
              <a:t>A. Les hétérostructures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Définition.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Intérêt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Technologie et matériaux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Adaptation des mailles cristallines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Physique de l'interface.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Applications : ingénierie de la structure de bandes</a:t>
            </a:r>
          </a:p>
          <a:p>
            <a:pPr eaLnBrk="1" hangingPunct="1">
              <a:lnSpc>
                <a:spcPct val="90000"/>
              </a:lnSpc>
            </a:pPr>
            <a:endParaRPr lang="fr-FR" dirty="0"/>
          </a:p>
          <a:p>
            <a:pPr eaLnBrk="1" hangingPunct="1">
              <a:lnSpc>
                <a:spcPct val="90000"/>
              </a:lnSpc>
            </a:pPr>
            <a:r>
              <a:rPr lang="fr-FR" dirty="0"/>
              <a:t>B. Les nouvelles voies pour l’électronique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Nouveaux matériaux, nouvelles formes de matériaux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Physique de ces matériaux</a:t>
            </a:r>
          </a:p>
          <a:p>
            <a:pPr lvl="1" eaLnBrk="1" hangingPunct="1">
              <a:lnSpc>
                <a:spcPct val="90000"/>
              </a:lnSpc>
            </a:pPr>
            <a:endParaRPr lang="fr-FR" dirty="0"/>
          </a:p>
          <a:p>
            <a:pPr lvl="1" eaLnBrk="1" hangingPunct="1">
              <a:lnSpc>
                <a:spcPct val="90000"/>
              </a:lnSpc>
            </a:pPr>
            <a:endParaRPr lang="fr-FR" dirty="0"/>
          </a:p>
          <a:p>
            <a:pPr lvl="1" eaLnBrk="1" hangingPunct="1">
              <a:lnSpc>
                <a:spcPct val="90000"/>
              </a:lnSpc>
            </a:pPr>
            <a:endParaRPr lang="fr-FR" dirty="0"/>
          </a:p>
          <a:p>
            <a:pPr eaLnBrk="1" hangingPunct="1">
              <a:lnSpc>
                <a:spcPct val="90000"/>
              </a:lnSpc>
            </a:pPr>
            <a:endParaRPr lang="fr-FR" dirty="0"/>
          </a:p>
          <a:p>
            <a:pPr eaLnBrk="1" hangingPunct="1">
              <a:lnSpc>
                <a:spcPct val="90000"/>
              </a:lnSpc>
            </a:pPr>
            <a:r>
              <a:rPr lang="fr-FR" dirty="0"/>
              <a:t>IV. Interface métal semi-conducteur (diode Schottky) et principe de la microscopie à champ proche.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Généralités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Comportement électrique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Description de l’interface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Potentiel interne, zone désertée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Force image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Phénomènes de transport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Régime alternatif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Caractéristiques électriques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Applications`</a:t>
            </a:r>
          </a:p>
          <a:p>
            <a:pPr lvl="1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Technologie</a:t>
            </a:r>
          </a:p>
          <a:p>
            <a:pPr eaLnBrk="1" hangingPunct="1">
              <a:lnSpc>
                <a:spcPct val="90000"/>
              </a:lnSpc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Espace réservé de la date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AA641B35-73F7-DD42-AD5F-62CBA1A804F2}" type="datetime6">
              <a:rPr lang="fr-FR" b="0">
                <a:latin typeface="Arial" charset="0"/>
              </a:rPr>
              <a:pPr eaLnBrk="1" hangingPunct="1"/>
              <a:t>août 19</a:t>
            </a:fld>
            <a:endParaRPr lang="fr-FR" b="0">
              <a:latin typeface="Arial" charset="0"/>
            </a:endParaRPr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D. Théron</a:t>
            </a:r>
          </a:p>
        </p:txBody>
      </p:sp>
      <p:sp>
        <p:nvSpPr>
          <p:cNvPr id="1741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fld id="{F8539AE3-AA58-2744-A744-13C9BA05BA75}" type="slidenum">
              <a:rPr lang="fr-FR" b="0">
                <a:latin typeface="Arial" charset="0"/>
              </a:rPr>
              <a:pPr eaLnBrk="1" hangingPunct="1"/>
              <a:t>3</a:t>
            </a:fld>
            <a:endParaRPr lang="fr-FR" b="0">
              <a:latin typeface="Arial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07950" y="434975"/>
            <a:ext cx="6597650" cy="669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522288" indent="-3429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fr-FR" dirty="0"/>
              <a:t>V. Les Transistors à effet de champ. Principe et principales déclinaisons</a:t>
            </a:r>
          </a:p>
          <a:p>
            <a:pPr lvl="1" eaLnBrk="1" hangingPunct="1">
              <a:lnSpc>
                <a:spcPct val="90000"/>
              </a:lnSpc>
            </a:pPr>
            <a:r>
              <a:rPr lang="fr-FR" dirty="0"/>
              <a:t>1. Principe et application des différents types (JFET, MESFET, HEMT et MOSFET).</a:t>
            </a:r>
          </a:p>
          <a:p>
            <a:pPr eaLnBrk="1" hangingPunct="1">
              <a:lnSpc>
                <a:spcPct val="90000"/>
              </a:lnSpc>
            </a:pPr>
            <a:endParaRPr lang="fr-FR" dirty="0"/>
          </a:p>
          <a:p>
            <a:pPr eaLnBrk="1" hangingPunct="1">
              <a:lnSpc>
                <a:spcPct val="90000"/>
              </a:lnSpc>
            </a:pPr>
            <a:r>
              <a:rPr lang="fr-FR" dirty="0"/>
              <a:t>A. Le MESFET.</a:t>
            </a:r>
          </a:p>
          <a:p>
            <a:pPr lvl="1" eaLnBrk="1" hangingPunct="1">
              <a:lnSpc>
                <a:spcPct val="90000"/>
              </a:lnSpc>
            </a:pPr>
            <a:r>
              <a:rPr lang="fr-FR" dirty="0"/>
              <a:t>1. Généralités, tension de pincement</a:t>
            </a:r>
          </a:p>
          <a:p>
            <a:pPr lvl="1" eaLnBrk="1" hangingPunct="1">
              <a:lnSpc>
                <a:spcPct val="90000"/>
              </a:lnSpc>
            </a:pPr>
            <a:r>
              <a:rPr lang="fr-FR" i="1" dirty="0"/>
              <a:t>2. </a:t>
            </a:r>
            <a:r>
              <a:rPr lang="fr-FR" i="1" dirty="0">
                <a:solidFill>
                  <a:schemeClr val="accent2"/>
                </a:solidFill>
              </a:rPr>
              <a:t>Contrôle de charge et caractéristiques électriques. Transconductance</a:t>
            </a:r>
          </a:p>
          <a:p>
            <a:pPr lvl="1" eaLnBrk="1" hangingPunct="1">
              <a:lnSpc>
                <a:spcPct val="90000"/>
              </a:lnSpc>
            </a:pPr>
            <a:r>
              <a:rPr lang="fr-FR" i="1" dirty="0">
                <a:solidFill>
                  <a:schemeClr val="accent2"/>
                </a:solidFill>
              </a:rPr>
              <a:t>3. Schéma équivalent en régime alternatif, fréquence de coupure.</a:t>
            </a:r>
          </a:p>
          <a:p>
            <a:pPr eaLnBrk="1" hangingPunct="1">
              <a:lnSpc>
                <a:spcPct val="90000"/>
              </a:lnSpc>
            </a:pPr>
            <a:endParaRPr lang="fr-FR" i="1" dirty="0"/>
          </a:p>
          <a:p>
            <a:pPr eaLnBrk="1" hangingPunct="1">
              <a:lnSpc>
                <a:spcPct val="90000"/>
              </a:lnSpc>
            </a:pPr>
            <a:r>
              <a:rPr lang="fr-FR" i="1" dirty="0">
                <a:solidFill>
                  <a:schemeClr val="accent2"/>
                </a:solidFill>
              </a:rPr>
              <a:t>B. Le HEMT.</a:t>
            </a:r>
          </a:p>
          <a:p>
            <a:pPr lvl="1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fr-FR" i="1" dirty="0">
                <a:solidFill>
                  <a:schemeClr val="accent2"/>
                </a:solidFill>
                <a:sym typeface="Symbol" charset="0"/>
              </a:rPr>
              <a:t>Généralités – Réalisation</a:t>
            </a:r>
          </a:p>
          <a:p>
            <a:pPr lvl="1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fr-FR" i="1" dirty="0">
                <a:solidFill>
                  <a:schemeClr val="accent2"/>
                </a:solidFill>
              </a:rPr>
              <a:t>Diagramme de bandes</a:t>
            </a:r>
          </a:p>
          <a:p>
            <a:pPr lvl="1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fr-FR" i="1" dirty="0">
                <a:solidFill>
                  <a:schemeClr val="accent2"/>
                </a:solidFill>
              </a:rPr>
              <a:t>Système à l</a:t>
            </a:r>
            <a:r>
              <a:rPr lang="ja-JP" altLang="fr-FR" i="1">
                <a:solidFill>
                  <a:schemeClr val="accent2"/>
                </a:solidFill>
              </a:rPr>
              <a:t>’</a:t>
            </a:r>
            <a:r>
              <a:rPr lang="fr-FR" altLang="ja-JP" i="1" dirty="0">
                <a:solidFill>
                  <a:schemeClr val="accent2"/>
                </a:solidFill>
              </a:rPr>
              <a:t>équilibre thermodynamique</a:t>
            </a:r>
          </a:p>
          <a:p>
            <a:pPr lvl="1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fr-FR" i="1" dirty="0">
                <a:solidFill>
                  <a:schemeClr val="accent2"/>
                </a:solidFill>
              </a:rPr>
              <a:t>Contrôle de charge</a:t>
            </a:r>
          </a:p>
          <a:p>
            <a:pPr lvl="1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fr-FR" i="1" dirty="0">
                <a:solidFill>
                  <a:schemeClr val="accent2"/>
                </a:solidFill>
              </a:rPr>
              <a:t>Fonctionnement du transistor</a:t>
            </a:r>
          </a:p>
          <a:p>
            <a:pPr eaLnBrk="1" hangingPunct="1">
              <a:lnSpc>
                <a:spcPct val="90000"/>
              </a:lnSpc>
            </a:pPr>
            <a:endParaRPr lang="fr-FR" dirty="0"/>
          </a:p>
          <a:p>
            <a:pPr eaLnBrk="1" hangingPunct="1">
              <a:lnSpc>
                <a:spcPct val="90000"/>
              </a:lnSpc>
            </a:pPr>
            <a:r>
              <a:rPr lang="fr-FR" dirty="0"/>
              <a:t>C. La diode MOS.</a:t>
            </a:r>
          </a:p>
          <a:p>
            <a:pPr lvl="1" eaLnBrk="1" hangingPunct="1">
              <a:lnSpc>
                <a:spcPct val="90000"/>
              </a:lnSpc>
            </a:pPr>
            <a:r>
              <a:rPr lang="fr-FR" dirty="0"/>
              <a:t>1. Réalisation. Diagramme d</a:t>
            </a:r>
            <a:r>
              <a:rPr lang="ja-JP" altLang="fr-FR"/>
              <a:t>’</a:t>
            </a:r>
            <a:r>
              <a:rPr lang="fr-FR" altLang="ja-JP" dirty="0"/>
              <a:t>énergie.</a:t>
            </a:r>
          </a:p>
          <a:p>
            <a:pPr lvl="1" eaLnBrk="1" hangingPunct="1">
              <a:lnSpc>
                <a:spcPct val="90000"/>
              </a:lnSpc>
            </a:pPr>
            <a:r>
              <a:rPr lang="fr-FR" dirty="0"/>
              <a:t>2. Les différents régimes de polarisation : accumulation, désertion et inversion.</a:t>
            </a:r>
          </a:p>
          <a:p>
            <a:pPr lvl="1" eaLnBrk="1" hangingPunct="1">
              <a:lnSpc>
                <a:spcPct val="90000"/>
              </a:lnSpc>
            </a:pPr>
            <a:r>
              <a:rPr lang="fr-FR" dirty="0"/>
              <a:t>3. Le comportement en régime alternatif, schéma équivalent.</a:t>
            </a:r>
          </a:p>
          <a:p>
            <a:pPr lvl="1" eaLnBrk="1" hangingPunct="1">
              <a:lnSpc>
                <a:spcPct val="90000"/>
              </a:lnSpc>
            </a:pPr>
            <a:r>
              <a:rPr lang="fr-FR" dirty="0"/>
              <a:t>4. Effets parasites des charges dans l</a:t>
            </a:r>
            <a:r>
              <a:rPr lang="ja-JP" altLang="fr-FR"/>
              <a:t>’</a:t>
            </a:r>
            <a:r>
              <a:rPr lang="fr-FR" altLang="ja-JP" dirty="0"/>
              <a:t>isolant.</a:t>
            </a:r>
          </a:p>
          <a:p>
            <a:pPr eaLnBrk="1" hangingPunct="1">
              <a:lnSpc>
                <a:spcPct val="90000"/>
              </a:lnSpc>
            </a:pPr>
            <a:endParaRPr lang="fr-FR" i="1" dirty="0"/>
          </a:p>
          <a:p>
            <a:pPr eaLnBrk="1" hangingPunct="1">
              <a:lnSpc>
                <a:spcPct val="90000"/>
              </a:lnSpc>
            </a:pPr>
            <a:r>
              <a:rPr lang="fr-FR" i="1" dirty="0">
                <a:solidFill>
                  <a:schemeClr val="accent2"/>
                </a:solidFill>
              </a:rPr>
              <a:t>D. Le MOSFET.</a:t>
            </a:r>
          </a:p>
          <a:p>
            <a:pPr lvl="1" eaLnBrk="1" hangingPunct="1">
              <a:lnSpc>
                <a:spcPct val="90000"/>
              </a:lnSpc>
            </a:pPr>
            <a:r>
              <a:rPr lang="fr-FR" i="1" dirty="0">
                <a:solidFill>
                  <a:schemeClr val="accent2"/>
                </a:solidFill>
              </a:rPr>
              <a:t>1. Présentation et technologie</a:t>
            </a:r>
          </a:p>
          <a:p>
            <a:pPr lvl="1" eaLnBrk="1" hangingPunct="1">
              <a:lnSpc>
                <a:spcPct val="90000"/>
              </a:lnSpc>
            </a:pPr>
            <a:r>
              <a:rPr lang="fr-FR" i="1" dirty="0">
                <a:solidFill>
                  <a:schemeClr val="accent2"/>
                </a:solidFill>
              </a:rPr>
              <a:t>2. Fonctionnement.</a:t>
            </a:r>
          </a:p>
          <a:p>
            <a:pPr lvl="1" eaLnBrk="1" hangingPunct="1">
              <a:lnSpc>
                <a:spcPct val="90000"/>
              </a:lnSpc>
            </a:pPr>
            <a:r>
              <a:rPr lang="fr-FR" i="1" dirty="0">
                <a:solidFill>
                  <a:schemeClr val="accent2"/>
                </a:solidFill>
              </a:rPr>
              <a:t>3. Tension de pincement et calcul des caractéristiques électriques.</a:t>
            </a:r>
          </a:p>
          <a:p>
            <a:pPr lvl="1" eaLnBrk="1" hangingPunct="1">
              <a:lnSpc>
                <a:spcPct val="90000"/>
              </a:lnSpc>
            </a:pPr>
            <a:r>
              <a:rPr lang="fr-FR" i="1" dirty="0">
                <a:solidFill>
                  <a:schemeClr val="accent2"/>
                </a:solidFill>
              </a:rPr>
              <a:t>4. Schéma équivalent en régime alternatif.</a:t>
            </a:r>
          </a:p>
          <a:p>
            <a:pPr lvl="1" eaLnBrk="1" hangingPunct="1">
              <a:lnSpc>
                <a:spcPct val="90000"/>
              </a:lnSpc>
            </a:pPr>
            <a:r>
              <a:rPr lang="fr-FR" i="1" dirty="0">
                <a:solidFill>
                  <a:schemeClr val="accent2"/>
                </a:solidFill>
              </a:rPr>
              <a:t>5. Le futur.</a:t>
            </a:r>
          </a:p>
          <a:p>
            <a:pPr eaLnBrk="1" hangingPunct="1">
              <a:lnSpc>
                <a:spcPct val="90000"/>
              </a:lnSpc>
            </a:pPr>
            <a:endParaRPr lang="fr-FR" i="1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fr-FR" i="1" dirty="0">
                <a:solidFill>
                  <a:schemeClr val="accent2"/>
                </a:solidFill>
              </a:rPr>
              <a:t>E. Application des structures MOS aux dispositifs CCD.</a:t>
            </a:r>
          </a:p>
          <a:p>
            <a:pPr lvl="1" eaLnBrk="1" hangingPunct="1">
              <a:lnSpc>
                <a:spcPct val="90000"/>
              </a:lnSpc>
            </a:pPr>
            <a:r>
              <a:rPr lang="fr-FR" i="1" dirty="0">
                <a:solidFill>
                  <a:schemeClr val="accent2"/>
                </a:solidFill>
              </a:rPr>
              <a:t>1. Principe</a:t>
            </a:r>
          </a:p>
          <a:p>
            <a:pPr lvl="1" eaLnBrk="1" hangingPunct="1">
              <a:lnSpc>
                <a:spcPct val="90000"/>
              </a:lnSpc>
            </a:pPr>
            <a:r>
              <a:rPr lang="fr-FR" i="1" dirty="0">
                <a:solidFill>
                  <a:schemeClr val="accent2"/>
                </a:solidFill>
              </a:rPr>
              <a:t>2. Applications</a:t>
            </a:r>
            <a:endParaRPr lang="en-US" i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2402439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2488</TotalTime>
  <Words>401</Words>
  <Application>Microsoft Macintosh PowerPoint</Application>
  <PresentationFormat>Affichage à l'écran (4:3)</PresentationFormat>
  <Paragraphs>107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Comic Sans MS</vt:lpstr>
      <vt:lpstr>Symbol</vt:lpstr>
      <vt:lpstr>Modèle par défaut</vt:lpstr>
      <vt:lpstr>Présentation PowerPoint</vt:lpstr>
      <vt:lpstr>Présentation PowerPoint</vt:lpstr>
      <vt:lpstr>Présentation PowerPoint</vt:lpstr>
      <vt:lpstr>Présentation PowerPoint</vt:lpstr>
    </vt:vector>
  </TitlesOfParts>
  <Company>I.E.M.N. C.N.R.S.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Didier Theron</dc:creator>
  <cp:lastModifiedBy>Didier Theron</cp:lastModifiedBy>
  <cp:revision>673</cp:revision>
  <cp:lastPrinted>2018-07-23T07:27:02Z</cp:lastPrinted>
  <dcterms:created xsi:type="dcterms:W3CDTF">2002-01-11T11:15:30Z</dcterms:created>
  <dcterms:modified xsi:type="dcterms:W3CDTF">2019-08-04T16:32:04Z</dcterms:modified>
</cp:coreProperties>
</file>